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jpeg" ContentType="image/jpeg"/>
  <Override PartName="/ppt/media/image2.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D5"/>
          </a:solidFill>
        </a:fill>
      </a:tcStyle>
    </a:wholeTbl>
    <a:band2H>
      <a:tcTxStyle b="def" i="def"/>
      <a:tcStyle>
        <a:tcBdr/>
        <a:fill>
          <a:solidFill>
            <a:srgbClr val="E6ED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D5"/>
          </a:solidFill>
        </a:fill>
      </a:tcStyle>
    </a:wholeTbl>
    <a:band2H>
      <a:tcTxStyle b="def" i="def"/>
      <a:tcStyle>
        <a:tcBdr/>
        <a:fill>
          <a:solidFill>
            <a:srgbClr val="E6ED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4E6"/>
          </a:solidFill>
        </a:fill>
      </a:tcStyle>
    </a:wholeTbl>
    <a:band2H>
      <a:tcTxStyle b="def" i="def"/>
      <a:tcStyle>
        <a:tcBdr/>
        <a:fill>
          <a:solidFill>
            <a:srgbClr val="E7EB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D1"/>
          </a:solidFill>
        </a:fill>
      </a:tcStyle>
    </a:wholeTbl>
    <a:band2H>
      <a:tcTxStyle b="def" i="def"/>
      <a:tcStyle>
        <a:tcBdr/>
        <a:fill>
          <a:solidFill>
            <a:srgbClr val="FFF5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p:nvPr>
            <p:ph type="sldImg"/>
          </p:nvPr>
        </p:nvSpPr>
        <p:spPr>
          <a:xfrm>
            <a:off x="1143000" y="685800"/>
            <a:ext cx="4572000" cy="3429000"/>
          </a:xfrm>
          <a:prstGeom prst="rect">
            <a:avLst/>
          </a:prstGeom>
        </p:spPr>
        <p:txBody>
          <a:bodyPr/>
          <a:lstStyle/>
          <a:p>
            <a:pPr/>
          </a:p>
        </p:txBody>
      </p:sp>
      <p:sp>
        <p:nvSpPr>
          <p:cNvPr id="223" name="Shape 2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600">
        <a:latin typeface="+mj-lt"/>
        <a:ea typeface="+mj-ea"/>
        <a:cs typeface="+mj-cs"/>
        <a:sym typeface="Arial"/>
      </a:defRPr>
    </a:lvl1pPr>
    <a:lvl2pPr indent="228600" latinLnBrk="0">
      <a:defRPr sz="1600">
        <a:latin typeface="+mj-lt"/>
        <a:ea typeface="+mj-ea"/>
        <a:cs typeface="+mj-cs"/>
        <a:sym typeface="Arial"/>
      </a:defRPr>
    </a:lvl2pPr>
    <a:lvl3pPr indent="457200" latinLnBrk="0">
      <a:defRPr sz="1600">
        <a:latin typeface="+mj-lt"/>
        <a:ea typeface="+mj-ea"/>
        <a:cs typeface="+mj-cs"/>
        <a:sym typeface="Arial"/>
      </a:defRPr>
    </a:lvl3pPr>
    <a:lvl4pPr indent="685800" latinLnBrk="0">
      <a:defRPr sz="1600">
        <a:latin typeface="+mj-lt"/>
        <a:ea typeface="+mj-ea"/>
        <a:cs typeface="+mj-cs"/>
        <a:sym typeface="Arial"/>
      </a:defRPr>
    </a:lvl4pPr>
    <a:lvl5pPr indent="914400" latinLnBrk="0">
      <a:defRPr sz="1600">
        <a:latin typeface="+mj-lt"/>
        <a:ea typeface="+mj-ea"/>
        <a:cs typeface="+mj-cs"/>
        <a:sym typeface="Arial"/>
      </a:defRPr>
    </a:lvl5pPr>
    <a:lvl6pPr indent="1143000" latinLnBrk="0">
      <a:defRPr sz="1600">
        <a:latin typeface="+mj-lt"/>
        <a:ea typeface="+mj-ea"/>
        <a:cs typeface="+mj-cs"/>
        <a:sym typeface="Arial"/>
      </a:defRPr>
    </a:lvl6pPr>
    <a:lvl7pPr indent="1371600" latinLnBrk="0">
      <a:defRPr sz="1600">
        <a:latin typeface="+mj-lt"/>
        <a:ea typeface="+mj-ea"/>
        <a:cs typeface="+mj-cs"/>
        <a:sym typeface="Arial"/>
      </a:defRPr>
    </a:lvl7pPr>
    <a:lvl8pPr indent="1600200" latinLnBrk="0">
      <a:defRPr sz="1600">
        <a:latin typeface="+mj-lt"/>
        <a:ea typeface="+mj-ea"/>
        <a:cs typeface="+mj-cs"/>
        <a:sym typeface="Arial"/>
      </a:defRPr>
    </a:lvl8pPr>
    <a:lvl9pPr indent="1828800" latinLnBrk="0">
      <a:defRPr sz="16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 Id="rId3" Type="http://schemas.openxmlformats.org/officeDocument/2006/relationships/hyperlink" Target="https://github.com/spring-projects/spring-boot/tree/v1.5.9.RELEASE/spring-boot-actuator/src/main/java/org/springframework/boot/actuate/health/HealthIndicator.java" TargetMode="External"/></Relationships>

</file>

<file path=ppt/notesSlides/_rels/notesSlide37.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 Id="rId3" Type="http://schemas.openxmlformats.org/officeDocument/2006/relationships/hyperlink" Target="http://cloud.spring.io/spring-cloud-bus/" TargetMode="External"/></Relationships>

</file>

<file path=ppt/notesSlides/_rels/notesSlide49.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 Id="rId3" Type="http://schemas.openxmlformats.org/officeDocument/2006/relationships/hyperlink" Target="http://cloud.spring.io/spring-cloud-bus/" TargetMode="External"/></Relationships>

</file>

<file path=ppt/notesSlides/_rels/notesSlide51.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 Id="rId3" Type="http://schemas.openxmlformats.org/officeDocument/2006/relationships/hyperlink" Target="https://www.youtube.com/watch?time_continue=1&amp;v=zWM7oAbVL4g" TargetMode="External"/></Relationships>

</file>

<file path=ppt/notesSlides/_rels/notesSlide56.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lvl1pPr>
              <a:defRPr>
                <a:latin typeface="Calibri"/>
                <a:ea typeface="Calibri"/>
                <a:cs typeface="Calibri"/>
                <a:sym typeface="Calibri"/>
              </a:defRPr>
            </a:lvl1pPr>
          </a:lstStyle>
          <a:p>
            <a:pPr/>
            <a:r>
              <a:t>Learn more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defRPr>
                <a:latin typeface="Calibri"/>
                <a:ea typeface="Calibri"/>
                <a:cs typeface="Calibri"/>
                <a:sym typeface="Calibri"/>
              </a:defRPr>
            </a:pPr>
            <a:r>
              <a:t>12 factor apps</a:t>
            </a:r>
          </a:p>
          <a:p>
            <a:pPr>
              <a:defRPr>
                <a:latin typeface="Calibri"/>
                <a:ea typeface="Calibri"/>
                <a:cs typeface="Calibri"/>
                <a:sym typeface="Calibri"/>
              </a:defRPr>
            </a:pPr>
          </a:p>
          <a:p>
            <a:pPr>
              <a:defRPr>
                <a:latin typeface="Calibri"/>
                <a:ea typeface="Calibri"/>
                <a:cs typeface="Calibri"/>
                <a:sym typeface="Calibri"/>
              </a:defRPr>
            </a:pPr>
            <a:r>
              <a:t>https://12factor.net/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defRPr>
                <a:latin typeface="Calibri"/>
                <a:ea typeface="Calibri"/>
                <a:cs typeface="Calibri"/>
                <a:sym typeface="Calibri"/>
              </a:defRPr>
            </a:pPr>
            <a:r>
              <a:t>Maturity model.</a:t>
            </a:r>
          </a:p>
          <a:p>
            <a:pPr>
              <a:defRPr>
                <a:latin typeface="Calibri"/>
                <a:ea typeface="Calibri"/>
                <a:cs typeface="Calibri"/>
                <a:sym typeface="Calibri"/>
              </a:defRPr>
            </a:pPr>
          </a:p>
          <a:p>
            <a:pPr>
              <a:defRPr>
                <a:latin typeface="Calibri"/>
                <a:ea typeface="Calibri"/>
                <a:cs typeface="Calibri"/>
                <a:sym typeface="Calibri"/>
              </a:defRPr>
            </a:pPr>
            <a:r>
              <a:t>Typically infrastructure independent, automated scaling, loosely coupled, in DevOps orgs, modern security approach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lvl1pPr>
              <a:defRPr>
                <a:latin typeface="Calibri"/>
                <a:ea typeface="Calibri"/>
                <a:cs typeface="Calibri"/>
                <a:sym typeface="Calibri"/>
              </a:defRPr>
            </a:lvl1pPr>
          </a:lstStyle>
          <a:p>
            <a:pPr/>
            <a:r>
              <a:t>What makes up a platform? What exactly is Cloud Foundry?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Pivotal Cloud Foundry is Infrastructure agnostic multi-cloud platform. PCF can run on public cloud, whether its GCP, AWS or Azure. It can run on Openstack as well as on Prem on VMware. So the platform experience for the Operators is same across the cloud providers.</a:t>
            </a:r>
          </a:p>
          <a:p>
            <a:pPr/>
            <a:r>
              <a:t>This is made possible by BOSH. It acts as a glue between Infrastructure and the Platform. BOSH interacts with Infrastructure using CPI (which is Cloud Provider Interface) thus provides abstraction from different cloud provider specific APIs.</a:t>
            </a:r>
          </a:p>
          <a:p>
            <a:pPr/>
            <a:r>
              <a:t>BOSH is an open source tool for release engineering, deployment and lifecycle management of large scale distributed services. </a:t>
            </a:r>
          </a:p>
          <a:p>
            <a:pPr/>
            <a:r>
              <a:t>From security point of view, BOSH enables to continuously update platforms to limit impact of threats. We apply the 3Rs of security. Repair CVEs, Repave bad nodes with last good state quickly, and constantly rotate credentials hence reducing the shelf life. You can use concourse pipelines to pull CVEs and Product Patches from Pivotal Network and Apply on the platform, without any down time. It has embedded OS for both Windows and Linux. It also integrates with NSX-T, to provide Software Defined Networking</a:t>
            </a:r>
          </a:p>
          <a:p>
            <a:pPr/>
            <a:r>
              <a:t>On top of BOSH sits these 3 Platform Offerings and a 4th one on it’s way (I’ll touch on 4th one in a little bit).</a:t>
            </a:r>
          </a:p>
          <a:p>
            <a:pPr/>
            <a:r>
              <a:t>First is PAS, which is PaaS offering. It is for running modern cloud native applications. Next is PKS which is CaaS offering, This is GKE compatible Kubernetes. We recommend to use PKS for running packaged software (like ES or Spark) or legacy apps which does not justify investment of modernization but you still would like to leverage the infrastructure elastic capabilities. And then we have Marketplace where we offer curated services which can be made available to your apps very easily  - Database as a Service (like mysql), Data grip as a service (like Redis), Messaging as a Service (like Rabbit) as well as several partner services. This is achieved using Open Service Broker API and also enables platform to integrate seamlessly with Public Cloud or your custom managed services. You will see later in demo and workshop when we use Azure services on PCF.</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8" name="Shape 718"/>
          <p:cNvSpPr/>
          <p:nvPr>
            <p:ph type="sldImg"/>
          </p:nvPr>
        </p:nvSpPr>
        <p:spPr>
          <a:prstGeom prst="rect">
            <a:avLst/>
          </a:prstGeom>
        </p:spPr>
        <p:txBody>
          <a:bodyPr/>
          <a:lstStyle/>
          <a:p>
            <a:pPr/>
          </a:p>
        </p:txBody>
      </p:sp>
      <p:sp>
        <p:nvSpPr>
          <p:cNvPr id="719" name="Shape 719"/>
          <p:cNvSpPr/>
          <p:nvPr>
            <p:ph type="body" sz="quarter" idx="1"/>
          </p:nvPr>
        </p:nvSpPr>
        <p:spPr>
          <a:prstGeom prst="rect">
            <a:avLst/>
          </a:prstGeom>
        </p:spPr>
        <p:txBody>
          <a:bodyPr/>
          <a:lstStyle/>
          <a:p>
            <a:pPr>
              <a:defRPr>
                <a:latin typeface="Calibri"/>
                <a:ea typeface="Calibri"/>
                <a:cs typeface="Calibri"/>
                <a:sym typeface="Calibri"/>
              </a:defRPr>
            </a:pPr>
          </a:p>
          <a:p>
            <a:pPr>
              <a:defRPr>
                <a:latin typeface="Calibri"/>
                <a:ea typeface="Calibri"/>
                <a:cs typeface="Calibri"/>
                <a:sym typeface="Calibri"/>
              </a:defRPr>
            </a:pPr>
            <a:r>
              <a:t>The router routes incoming traffic to the appropriate component. It interrogates BBS (Bulletin Board System) to keep it’s routing table updated about where an app is running.</a:t>
            </a:r>
          </a:p>
          <a:p>
            <a:pPr>
              <a:defRPr>
                <a:latin typeface="Calibri"/>
                <a:ea typeface="Calibri"/>
                <a:cs typeface="Calibri"/>
                <a:sym typeface="Calibri"/>
              </a:defRPr>
            </a:pPr>
            <a:r>
              <a:t>The UAA(User Account &amp; Auth) and Login Server work together to provide identity management - static login, SSO, SAML, AD</a:t>
            </a:r>
          </a:p>
          <a:p>
            <a:pPr>
              <a:defRPr>
                <a:latin typeface="Calibri"/>
                <a:ea typeface="Calibri"/>
                <a:cs typeface="Calibri"/>
                <a:sym typeface="Calibri"/>
              </a:defRPr>
            </a:pPr>
            <a:r>
              <a:t>The Cloud Controller (CC) directs the deployment of applications. To push an app to Cloud Foundry, you target the Cloud Controller</a:t>
            </a:r>
          </a:p>
          <a:p>
            <a:pPr>
              <a:defRPr>
                <a:latin typeface="Calibri"/>
                <a:ea typeface="Calibri"/>
                <a:cs typeface="Calibri"/>
                <a:sym typeface="Calibri"/>
              </a:defRPr>
            </a:pPr>
            <a:r>
              <a:t>CC Bridge is the integrator between Diego and CC. It has components which helps stage an app deployment, monitors actual and desired no of instances, provides info about the app back to CC.</a:t>
            </a:r>
          </a:p>
          <a:p>
            <a:pPr>
              <a:defRPr>
                <a:latin typeface="Calibri"/>
                <a:ea typeface="Calibri"/>
                <a:cs typeface="Calibri"/>
                <a:sym typeface="Calibri"/>
              </a:defRPr>
            </a:pPr>
            <a:r>
              <a:t>Diego is the Brain - the container management system. </a:t>
            </a:r>
          </a:p>
          <a:p>
            <a:pPr>
              <a:defRPr>
                <a:latin typeface="Calibri"/>
                <a:ea typeface="Calibri"/>
                <a:cs typeface="Calibri"/>
                <a:sym typeface="Calibri"/>
              </a:defRPr>
            </a:pPr>
            <a:r>
              <a:t>When you push an app to Cloud Foundry</a:t>
            </a:r>
          </a:p>
          <a:p>
            <a:pPr>
              <a:defRPr>
                <a:latin typeface="Calibri"/>
                <a:ea typeface="Calibri"/>
                <a:cs typeface="Calibri"/>
                <a:sym typeface="Calibri"/>
              </a:defRPr>
            </a:pPr>
            <a:r>
              <a:t>The Cloud Controller sends a request to the BBS API.</a:t>
            </a:r>
          </a:p>
          <a:p>
            <a:pPr>
              <a:defRPr>
                <a:latin typeface="Calibri"/>
                <a:ea typeface="Calibri"/>
                <a:cs typeface="Calibri"/>
                <a:sym typeface="Calibri"/>
              </a:defRPr>
            </a:pPr>
            <a:r>
              <a:t>The BBS contacts the Auctioneer to create an Auction based on the desired resources for that App. The Rep accepts the Auction request.</a:t>
            </a:r>
          </a:p>
          <a:p>
            <a:pPr>
              <a:defRPr>
                <a:latin typeface="Calibri"/>
                <a:ea typeface="Calibri"/>
                <a:cs typeface="Calibri"/>
                <a:sym typeface="Calibri"/>
              </a:defRPr>
            </a:pPr>
            <a:r>
              <a:t>The Rep creates a Garden container and executor executes the work encoded for the App. This work is encoded as a generic, platform-independent recipe of composable actions.</a:t>
            </a:r>
          </a:p>
          <a:p>
            <a:pPr>
              <a:defRPr>
                <a:latin typeface="Calibri"/>
                <a:ea typeface="Calibri"/>
                <a:cs typeface="Calibri"/>
                <a:sym typeface="Calibri"/>
              </a:defRPr>
            </a:pPr>
            <a:r>
              <a:t>Diego sends real-time streaming logs to the Loggregator system and metrics to metrics system. This is hooked to PCF Metrics dashboard and can also be hooked to external aggregators like spunk via Firehose (which is a web socket endpoint). Diego also registers its running instances with the Gorouter (dynamic router) to route external web traffic to them.</a:t>
            </a:r>
          </a:p>
          <a:p>
            <a:pPr>
              <a:defRPr>
                <a:latin typeface="Calibri"/>
                <a:ea typeface="Calibri"/>
                <a:cs typeface="Calibri"/>
                <a:sym typeface="Calibri"/>
              </a:defRPr>
            </a:pPr>
            <a:r>
              <a:t>Diego interacts using an open source messaging system called as NATS which is written in GO.</a:t>
            </a:r>
          </a:p>
          <a:p>
            <a:pPr>
              <a:defRPr>
                <a:latin typeface="Calibri"/>
                <a:ea typeface="Calibri"/>
                <a:cs typeface="Calibri"/>
                <a:sym typeface="Calibri"/>
              </a:defRPr>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4" name="Shape 724"/>
          <p:cNvSpPr/>
          <p:nvPr>
            <p:ph type="sldImg"/>
          </p:nvPr>
        </p:nvSpPr>
        <p:spPr>
          <a:prstGeom prst="rect">
            <a:avLst/>
          </a:prstGeom>
        </p:spPr>
        <p:txBody>
          <a:bodyPr/>
          <a:lstStyle/>
          <a:p>
            <a:pPr/>
          </a:p>
        </p:txBody>
      </p:sp>
      <p:sp>
        <p:nvSpPr>
          <p:cNvPr id="725" name="Shape 725"/>
          <p:cNvSpPr/>
          <p:nvPr>
            <p:ph type="body" sz="quarter" idx="1"/>
          </p:nvPr>
        </p:nvSpPr>
        <p:spPr>
          <a:prstGeom prst="rect">
            <a:avLst/>
          </a:prstGeom>
        </p:spPr>
        <p:txBody>
          <a:bodyPr/>
          <a:lstStyle/>
          <a:p>
            <a:pPr/>
            <a:r>
              <a:t>As I was saying earlier, later this year we will be launching Pivotal Function Service is FaaS offering. It is based on an Open source project RIFF. RIFF IS FOR FUNCTIONS. It’s a polygon FaaS project. You can use Java, .Net, Pythin, Ruby etc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2" name="Shape 732"/>
          <p:cNvSpPr/>
          <p:nvPr>
            <p:ph type="sldImg"/>
          </p:nvPr>
        </p:nvSpPr>
        <p:spPr>
          <a:prstGeom prst="rect">
            <a:avLst/>
          </a:prstGeom>
        </p:spPr>
        <p:txBody>
          <a:bodyPr/>
          <a:lstStyle/>
          <a:p>
            <a:pPr/>
          </a:p>
        </p:txBody>
      </p:sp>
      <p:sp>
        <p:nvSpPr>
          <p:cNvPr id="733" name="Shape 733"/>
          <p:cNvSpPr/>
          <p:nvPr>
            <p:ph type="body" sz="quarter" idx="1"/>
          </p:nvPr>
        </p:nvSpPr>
        <p:spPr>
          <a:prstGeom prst="rect">
            <a:avLst/>
          </a:prstGeom>
        </p:spPr>
        <p:txBody>
          <a:bodyPr/>
          <a:lstStyle/>
          <a:p>
            <a:pPr>
              <a:defRPr>
                <a:latin typeface="Calibri"/>
                <a:ea typeface="Calibri"/>
                <a:cs typeface="Calibri"/>
                <a:sym typeface="Calibri"/>
              </a:defRPr>
            </a:pPr>
            <a:r>
              <a:t>Now scale your app. I’ll wait.</a:t>
            </a:r>
          </a:p>
          <a:p>
            <a:pPr>
              <a:defRPr>
                <a:latin typeface="Calibri"/>
                <a:ea typeface="Calibri"/>
                <a:cs typeface="Calibri"/>
                <a:sym typeface="Calibri"/>
              </a:defRPr>
            </a:pPr>
          </a:p>
          <a:p>
            <a:pPr>
              <a:defRPr>
                <a:latin typeface="Calibri"/>
                <a:ea typeface="Calibri"/>
                <a:cs typeface="Calibri"/>
                <a:sym typeface="Calibri"/>
              </a:defRPr>
            </a:pPr>
            <a:r>
              <a:t>Go get another VM, figure out if it has what you need, duplicate your web server configs, update the LB, open up firewalls. Will you EVER scale down?</a:t>
            </a:r>
          </a:p>
          <a:p>
            <a:pPr>
              <a:defRPr>
                <a:latin typeface="Calibri"/>
                <a:ea typeface="Calibri"/>
                <a:cs typeface="Calibri"/>
                <a:sym typeface="Calibri"/>
              </a:defRPr>
            </a:pPr>
          </a:p>
          <a:p>
            <a:pPr>
              <a:defRPr>
                <a:latin typeface="Calibri"/>
                <a:ea typeface="Calibri"/>
                <a:cs typeface="Calibri"/>
                <a:sym typeface="Calibri"/>
              </a:defRPr>
            </a:pPr>
            <a:r>
              <a:t>Still have to go package your code into an MSI, performing rolling upgrades, get code onto machines, run scripts, etc.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9" name="Shape 749"/>
          <p:cNvSpPr/>
          <p:nvPr>
            <p:ph type="sldImg"/>
          </p:nvPr>
        </p:nvSpPr>
        <p:spPr>
          <a:prstGeom prst="rect">
            <a:avLst/>
          </a:prstGeom>
        </p:spPr>
        <p:txBody>
          <a:bodyPr/>
          <a:lstStyle/>
          <a:p>
            <a:pPr/>
          </a:p>
        </p:txBody>
      </p:sp>
      <p:sp>
        <p:nvSpPr>
          <p:cNvPr id="750" name="Shape 750"/>
          <p:cNvSpPr/>
          <p:nvPr>
            <p:ph type="body" sz="quarter" idx="1"/>
          </p:nvPr>
        </p:nvSpPr>
        <p:spPr>
          <a:prstGeom prst="rect">
            <a:avLst/>
          </a:prstGeom>
        </p:spPr>
        <p:txBody>
          <a:bodyPr/>
          <a:lstStyle>
            <a:lvl1pPr>
              <a:defRPr>
                <a:latin typeface="Calibri"/>
                <a:ea typeface="Calibri"/>
                <a:cs typeface="Calibri"/>
                <a:sym typeface="Calibri"/>
              </a:defRPr>
            </a:lvl1pPr>
          </a:lstStyle>
          <a:p>
            <a:pPr/>
            <a:r>
              <a:t>Cf push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Shape 754"/>
          <p:cNvSpPr/>
          <p:nvPr>
            <p:ph type="sldImg"/>
          </p:nvPr>
        </p:nvSpPr>
        <p:spPr>
          <a:prstGeom prst="rect">
            <a:avLst/>
          </a:prstGeom>
        </p:spPr>
        <p:txBody>
          <a:bodyPr/>
          <a:lstStyle/>
          <a:p>
            <a:pPr/>
          </a:p>
        </p:txBody>
      </p:sp>
      <p:sp>
        <p:nvSpPr>
          <p:cNvPr id="755" name="Shape 755"/>
          <p:cNvSpPr/>
          <p:nvPr>
            <p:ph type="body" sz="quarter" idx="1"/>
          </p:nvPr>
        </p:nvSpPr>
        <p:spPr>
          <a:prstGeom prst="rect">
            <a:avLst/>
          </a:prstGeom>
        </p:spPr>
        <p:txBody>
          <a:bodyPr/>
          <a:lstStyle/>
          <a:p>
            <a:pPr/>
            <a:r>
              <a:t>Buildpacks provide framework and runtime support for apps. Buildpacks are language aware and typically examine your apps to determine what dependencies to download and how to configure the apps to communicate with bound services. When you push an app, Cloud Foundry automatically detects an appropriate buildpack for it. This buildpack is used to compile or prepare your app for launch.</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8" name="Shape 758"/>
          <p:cNvSpPr/>
          <p:nvPr>
            <p:ph type="sldImg"/>
          </p:nvPr>
        </p:nvSpPr>
        <p:spPr>
          <a:prstGeom prst="rect">
            <a:avLst/>
          </a:prstGeom>
        </p:spPr>
        <p:txBody>
          <a:bodyPr/>
          <a:lstStyle/>
          <a:p>
            <a:pPr/>
          </a:p>
        </p:txBody>
      </p:sp>
      <p:sp>
        <p:nvSpPr>
          <p:cNvPr id="759" name="Shape 759"/>
          <p:cNvSpPr/>
          <p:nvPr>
            <p:ph type="body" sz="quarter" idx="1"/>
          </p:nvPr>
        </p:nvSpPr>
        <p:spPr>
          <a:prstGeom prst="rect">
            <a:avLst/>
          </a:prstGeom>
        </p:spPr>
        <p:txBody>
          <a:bodyPr/>
          <a:lstStyle>
            <a:lvl1pPr>
              <a:defRPr sz="1500">
                <a:latin typeface="Calibri"/>
                <a:ea typeface="Calibri"/>
                <a:cs typeface="Calibri"/>
                <a:sym typeface="Calibri"/>
              </a:defRPr>
            </a:lvl1pPr>
          </a:lstStyle>
          <a:p>
            <a:pPr/>
            <a:r>
              <a:t>Here’s the difference between experience of Deploying code to PAS in comparison to deploying containers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lvl1pPr>
              <a:defRPr>
                <a:latin typeface="Calibri"/>
                <a:ea typeface="Calibri"/>
                <a:cs typeface="Calibri"/>
                <a:sym typeface="Calibri"/>
              </a:defRPr>
            </a:lvl1pPr>
          </a:lstStyle>
          <a:p>
            <a:pPr/>
            <a:r>
              <a:t>speaker intros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1" name="Shape 801"/>
          <p:cNvSpPr/>
          <p:nvPr>
            <p:ph type="sldImg"/>
          </p:nvPr>
        </p:nvSpPr>
        <p:spPr>
          <a:prstGeom prst="rect">
            <a:avLst/>
          </a:prstGeom>
        </p:spPr>
        <p:txBody>
          <a:bodyPr/>
          <a:lstStyle/>
          <a:p>
            <a:pPr/>
          </a:p>
        </p:txBody>
      </p:sp>
      <p:sp>
        <p:nvSpPr>
          <p:cNvPr id="802" name="Shape 802"/>
          <p:cNvSpPr/>
          <p:nvPr>
            <p:ph type="body" sz="quarter" idx="1"/>
          </p:nvPr>
        </p:nvSpPr>
        <p:spPr>
          <a:prstGeom prst="rect">
            <a:avLst/>
          </a:prstGeom>
        </p:spPr>
        <p:txBody>
          <a:bodyPr/>
          <a:lstStyle/>
          <a:p>
            <a:pPr>
              <a:defRPr>
                <a:latin typeface="Calibri"/>
                <a:ea typeface="Calibri"/>
                <a:cs typeface="Calibri"/>
                <a:sym typeface="Calibri"/>
              </a:defRPr>
            </a:pPr>
            <a:r>
              <a:t>How Cloud Foundry supports containers as a deployment unit (vs buildpacks)</a:t>
            </a:r>
          </a:p>
          <a:p>
            <a:pPr>
              <a:defRPr>
                <a:latin typeface="Calibri"/>
                <a:ea typeface="Calibri"/>
                <a:cs typeface="Calibri"/>
                <a:sym typeface="Calibri"/>
              </a:defRPr>
            </a:pPr>
          </a:p>
          <a:p>
            <a:pPr/>
            <a:r>
              <a:t>When staging complete the output consists of metadata from the buildpack and a droplet, which is an archive of files that should be layered on top of the Root Filesystem. Cloud Controller asks Diego to launch instances of the application.  Diego does this by scheduling containers on the Cells.</a:t>
            </a:r>
            <a:endParaRPr>
              <a:latin typeface="Calibri"/>
              <a:ea typeface="Calibri"/>
              <a:cs typeface="Calibri"/>
              <a:sym typeface="Calibri"/>
            </a:endParaRPr>
          </a:p>
          <a:p>
            <a:pPr>
              <a:defRPr b="1"/>
            </a:pPr>
            <a:r>
              <a:t>File System:</a:t>
            </a:r>
            <a:r>
              <a:rPr b="0"/>
              <a:t>  The running application container contains the </a:t>
            </a:r>
            <a:r>
              <a:t>Root Filesystem</a:t>
            </a:r>
            <a:r>
              <a:rPr b="0"/>
              <a:t> and a copy of the application droplet.</a:t>
            </a:r>
          </a:p>
          <a:p>
            <a:pPr>
              <a:defRPr b="1"/>
            </a:pPr>
            <a:r>
              <a:t>Metadata:</a:t>
            </a:r>
            <a:r>
              <a:rPr b="0"/>
              <a:t>  Cloud Controller provides Diego with metadata to launch the correct process within the </a:t>
            </a:r>
            <a:r>
              <a:t>Cloud Foundry Container Environment</a:t>
            </a:r>
            <a:r>
              <a:rPr b="0"/>
              <a:t> and to monitor the process’ health.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8" name="Shape 858"/>
          <p:cNvSpPr/>
          <p:nvPr>
            <p:ph type="sldImg"/>
          </p:nvPr>
        </p:nvSpPr>
        <p:spPr>
          <a:prstGeom prst="rect">
            <a:avLst/>
          </a:prstGeom>
        </p:spPr>
        <p:txBody>
          <a:bodyPr/>
          <a:lstStyle/>
          <a:p>
            <a:pPr/>
          </a:p>
        </p:txBody>
      </p:sp>
      <p:sp>
        <p:nvSpPr>
          <p:cNvPr id="859" name="Shape 859"/>
          <p:cNvSpPr/>
          <p:nvPr>
            <p:ph type="body" sz="quarter" idx="1"/>
          </p:nvPr>
        </p:nvSpPr>
        <p:spPr>
          <a:prstGeom prst="rect">
            <a:avLst/>
          </a:prstGeom>
        </p:spPr>
        <p:txBody>
          <a:bodyPr/>
          <a:lstStyle/>
          <a:p>
            <a:pPr>
              <a:defRPr>
                <a:latin typeface="Calibri"/>
                <a:ea typeface="Calibri"/>
                <a:cs typeface="Calibri"/>
                <a:sym typeface="Calibri"/>
              </a:defRPr>
            </a:pPr>
            <a:r>
              <a:t>How Cloud Foundry supports containers as a deployment unit (vs buildpacks)</a:t>
            </a:r>
          </a:p>
          <a:p>
            <a:pPr>
              <a:defRPr>
                <a:latin typeface="Calibri"/>
                <a:ea typeface="Calibri"/>
                <a:cs typeface="Calibri"/>
                <a:sym typeface="Calibri"/>
              </a:defRPr>
            </a:pPr>
          </a:p>
          <a:p>
            <a:pPr/>
            <a:r>
              <a:t>After the metadata arrives, Cloud Controller asks Diego to launch instances of the application.  Diego does this by scheduling containers on the Cells.</a:t>
            </a:r>
            <a:endParaRPr>
              <a:latin typeface="Calibri"/>
              <a:ea typeface="Calibri"/>
              <a:cs typeface="Calibri"/>
              <a:sym typeface="Calibri"/>
            </a:endParaRPr>
          </a:p>
          <a:p>
            <a:pPr>
              <a:defRPr b="1"/>
            </a:pPr>
            <a:r>
              <a:t>File System:</a:t>
            </a:r>
            <a:r>
              <a:rPr b="0"/>
              <a:t>  Garden will download and cache the Docker image layers.  It will then mount these layers into the Container file system.  Some of the code that Garden uses for this process is shared code that is also used with Docker/OpenShift.  Note that Garden will </a:t>
            </a:r>
            <a:r>
              <a:rPr b="0" i="1"/>
              <a:t>only</a:t>
            </a:r>
            <a:r>
              <a:rPr b="0"/>
              <a:t> download layers that have not been cached.</a:t>
            </a:r>
          </a:p>
          <a:p>
            <a:pPr>
              <a:defRPr b="1"/>
            </a:pPr>
            <a:r>
              <a:t>Metadata:</a:t>
            </a:r>
            <a:r>
              <a:rPr b="0"/>
              <a:t>  Cloud Controller provides Diego with metadata to launch the correct process within the </a:t>
            </a:r>
            <a:r>
              <a:t>Cloud Foundry Container Environment</a:t>
            </a:r>
            <a:r>
              <a:rPr b="0"/>
              <a:t> and to monitor the process’ health.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3" name="Shape 863"/>
          <p:cNvSpPr/>
          <p:nvPr>
            <p:ph type="sldImg"/>
          </p:nvPr>
        </p:nvSpPr>
        <p:spPr>
          <a:prstGeom prst="rect">
            <a:avLst/>
          </a:prstGeom>
        </p:spPr>
        <p:txBody>
          <a:bodyPr/>
          <a:lstStyle/>
          <a:p>
            <a:pPr/>
          </a:p>
        </p:txBody>
      </p:sp>
      <p:sp>
        <p:nvSpPr>
          <p:cNvPr id="864" name="Shape 864"/>
          <p:cNvSpPr/>
          <p:nvPr>
            <p:ph type="body" sz="quarter" idx="1"/>
          </p:nvPr>
        </p:nvSpPr>
        <p:spPr>
          <a:prstGeom prst="rect">
            <a:avLst/>
          </a:prstGeom>
        </p:spPr>
        <p:txBody>
          <a:bodyPr/>
          <a:lstStyle>
            <a:lvl1pPr>
              <a:defRPr>
                <a:latin typeface="Calibri"/>
                <a:ea typeface="Calibri"/>
                <a:cs typeface="Calibri"/>
                <a:sym typeface="Calibri"/>
              </a:defRPr>
            </a:lvl1pPr>
          </a:lstStyle>
          <a:p>
            <a:pPr/>
            <a:r>
              <a:t>How Cloud Foundry supports containers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9" name="Shape 869"/>
          <p:cNvSpPr/>
          <p:nvPr>
            <p:ph type="sldImg"/>
          </p:nvPr>
        </p:nvSpPr>
        <p:spPr>
          <a:prstGeom prst="rect">
            <a:avLst/>
          </a:prstGeom>
        </p:spPr>
        <p:txBody>
          <a:bodyPr/>
          <a:lstStyle/>
          <a:p>
            <a:pPr/>
          </a:p>
        </p:txBody>
      </p:sp>
      <p:sp>
        <p:nvSpPr>
          <p:cNvPr id="870" name="Shape 870"/>
          <p:cNvSpPr/>
          <p:nvPr>
            <p:ph type="body" sz="quarter" idx="1"/>
          </p:nvPr>
        </p:nvSpPr>
        <p:spPr>
          <a:prstGeom prst="rect">
            <a:avLst/>
          </a:prstGeom>
        </p:spPr>
        <p:txBody>
          <a:bodyPr/>
          <a:lstStyle/>
          <a:p>
            <a:pPr/>
            <a:r>
              <a:t>As we talked that you can cf push your app and run and let PCF detect the app and run it with appropriate build pack and config. You can also provide a manifest file where you can instruct PCF to deploy the app as per your requirements.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5" name="Shape 875"/>
          <p:cNvSpPr/>
          <p:nvPr>
            <p:ph type="sldImg"/>
          </p:nvPr>
        </p:nvSpPr>
        <p:spPr>
          <a:prstGeom prst="rect">
            <a:avLst/>
          </a:prstGeom>
        </p:spPr>
        <p:txBody>
          <a:bodyPr/>
          <a:lstStyle/>
          <a:p>
            <a:pPr/>
          </a:p>
        </p:txBody>
      </p:sp>
      <p:sp>
        <p:nvSpPr>
          <p:cNvPr id="876" name="Shape 876"/>
          <p:cNvSpPr/>
          <p:nvPr>
            <p:ph type="body" sz="quarter" idx="1"/>
          </p:nvPr>
        </p:nvSpPr>
        <p:spPr>
          <a:prstGeom prst="rect">
            <a:avLst/>
          </a:prstGeom>
        </p:spPr>
        <p:txBody>
          <a:bodyPr/>
          <a:lstStyle/>
          <a:p>
            <a:pPr>
              <a:defRPr>
                <a:latin typeface="Calibri"/>
                <a:ea typeface="Calibri"/>
                <a:cs typeface="Calibri"/>
                <a:sym typeface="Calibri"/>
              </a:defRPr>
            </a:pPr>
            <a:r>
              <a:t>Before we get into demo, here is the recap about PCF. </a:t>
            </a:r>
          </a:p>
          <a:p>
            <a:pPr>
              <a:defRPr>
                <a:latin typeface="Calibri"/>
                <a:ea typeface="Calibri"/>
                <a:cs typeface="Calibri"/>
                <a:sym typeface="Calibri"/>
              </a:defRPr>
            </a:pPr>
            <a:r>
              <a:t>4 layers </a:t>
            </a:r>
            <a:r>
              <a:t>–</a:t>
            </a:r>
            <a:r>
              <a:t> app (container), process, VM, rack or data center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4" name="Shape 884"/>
          <p:cNvSpPr/>
          <p:nvPr>
            <p:ph type="sldImg"/>
          </p:nvPr>
        </p:nvSpPr>
        <p:spPr>
          <a:prstGeom prst="rect">
            <a:avLst/>
          </a:prstGeom>
        </p:spPr>
        <p:txBody>
          <a:bodyPr/>
          <a:lstStyle/>
          <a:p>
            <a:pPr/>
          </a:p>
        </p:txBody>
      </p:sp>
      <p:sp>
        <p:nvSpPr>
          <p:cNvPr id="885" name="Shape 885"/>
          <p:cNvSpPr/>
          <p:nvPr>
            <p:ph type="body" sz="quarter" idx="1"/>
          </p:nvPr>
        </p:nvSpPr>
        <p:spPr>
          <a:prstGeom prst="rect">
            <a:avLst/>
          </a:prstGeom>
        </p:spPr>
        <p:txBody>
          <a:bodyPr/>
          <a:lstStyle/>
          <a:p>
            <a:pPr>
              <a:defRPr>
                <a:latin typeface="Calibri"/>
                <a:ea typeface="Calibri"/>
                <a:cs typeface="Calibri"/>
                <a:sym typeface="Calibri"/>
              </a:defRPr>
            </a:pPr>
            <a:r>
              <a:t>Agenda:</a:t>
            </a:r>
          </a:p>
          <a:p>
            <a:pPr marL="563033" indent="-423333">
              <a:buSzPts val="1600"/>
              <a:buChar char="●"/>
              <a:defRPr>
                <a:latin typeface="Calibri"/>
                <a:ea typeface="Calibri"/>
                <a:cs typeface="Calibri"/>
                <a:sym typeface="Calibri"/>
              </a:defRPr>
            </a:pPr>
            <a:r>
              <a:t>Monolith</a:t>
            </a:r>
          </a:p>
          <a:p>
            <a:pPr marL="563033" indent="-423333">
              <a:buSzPts val="1600"/>
              <a:buChar char="●"/>
              <a:defRPr>
                <a:latin typeface="Calibri"/>
                <a:ea typeface="Calibri"/>
                <a:cs typeface="Calibri"/>
                <a:sym typeface="Calibri"/>
              </a:defRPr>
            </a:pPr>
            <a:r>
              <a:t>Domain Driven Design</a:t>
            </a:r>
          </a:p>
          <a:p>
            <a:pPr marL="563033" indent="-423333">
              <a:buSzPts val="1600"/>
              <a:buChar char="●"/>
              <a:defRPr>
                <a:latin typeface="Calibri"/>
                <a:ea typeface="Calibri"/>
                <a:cs typeface="Calibri"/>
                <a:sym typeface="Calibri"/>
              </a:defRPr>
            </a:pPr>
            <a:r>
              <a:t>Cloud Native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0" name="Shape 900"/>
          <p:cNvSpPr/>
          <p:nvPr>
            <p:ph type="sldImg"/>
          </p:nvPr>
        </p:nvSpPr>
        <p:spPr>
          <a:prstGeom prst="rect">
            <a:avLst/>
          </a:prstGeom>
        </p:spPr>
        <p:txBody>
          <a:bodyPr/>
          <a:lstStyle/>
          <a:p>
            <a:pPr/>
          </a:p>
        </p:txBody>
      </p:sp>
      <p:sp>
        <p:nvSpPr>
          <p:cNvPr id="901" name="Shape 901"/>
          <p:cNvSpPr/>
          <p:nvPr>
            <p:ph type="body" sz="quarter" idx="1"/>
          </p:nvPr>
        </p:nvSpPr>
        <p:spPr>
          <a:prstGeom prst="rect">
            <a:avLst/>
          </a:prstGeom>
        </p:spPr>
        <p:txBody>
          <a:bodyPr/>
          <a:lstStyle/>
          <a:p>
            <a:pPr>
              <a:lnSpc>
                <a:spcPct val="115000"/>
              </a:lnSpc>
              <a:defRPr b="1">
                <a:solidFill>
                  <a:srgbClr val="551A8B"/>
                </a:solidFill>
                <a:latin typeface="Calibri"/>
                <a:ea typeface="Calibri"/>
                <a:cs typeface="Calibri"/>
                <a:sym typeface="Calibri"/>
              </a:defRPr>
            </a:pPr>
            <a:r>
              <a:t>The server is easily embeddable in a Spring Boot application using the @EnableConfigServer annotation.</a:t>
            </a:r>
          </a:p>
          <a:p>
            <a:pPr>
              <a:lnSpc>
                <a:spcPct val="115000"/>
              </a:lnSpc>
              <a:defRPr b="1">
                <a:solidFill>
                  <a:srgbClr val="551A8B"/>
                </a:solidFill>
                <a:latin typeface="Calibri"/>
                <a:ea typeface="Calibri"/>
                <a:cs typeface="Calibri"/>
                <a:sym typeface="Calibri"/>
              </a:defRPr>
            </a:pPr>
            <a:r>
              <a:t>Application configuration data is stored in a backend</a:t>
            </a:r>
          </a:p>
          <a:p>
            <a:pPr>
              <a:lnSpc>
                <a:spcPct val="115000"/>
              </a:lnSpc>
              <a:defRPr b="1">
                <a:solidFill>
                  <a:srgbClr val="551A8B"/>
                </a:solidFill>
                <a:latin typeface="Calibri"/>
                <a:ea typeface="Calibri"/>
                <a:cs typeface="Calibri"/>
                <a:sym typeface="Calibri"/>
              </a:defRPr>
            </a:pPr>
            <a:r>
              <a:t>Git, Subversion and File System backends are supported</a:t>
            </a:r>
          </a:p>
          <a:p>
            <a:pPr>
              <a:lnSpc>
                <a:spcPct val="115000"/>
              </a:lnSpc>
              <a:defRPr b="1">
                <a:solidFill>
                  <a:srgbClr val="551A8B"/>
                </a:solidFill>
                <a:latin typeface="Calibri"/>
                <a:ea typeface="Calibri"/>
                <a:cs typeface="Calibri"/>
                <a:sym typeface="Calibri"/>
              </a:defRPr>
            </a:pPr>
            <a:r>
              <a:t>Git is the default backend. It's great for auditing changes and managing upgrades</a:t>
            </a:r>
          </a:p>
          <a:p>
            <a:pPr>
              <a:lnSpc>
                <a:spcPct val="115000"/>
              </a:lnSpc>
              <a:defRPr b="1">
                <a:solidFill>
                  <a:srgbClr val="551A8B"/>
                </a:solidFill>
                <a:latin typeface="Calibri"/>
                <a:ea typeface="Calibri"/>
                <a:cs typeface="Calibri"/>
                <a:sym typeface="Calibri"/>
              </a:defRPr>
            </a:pPr>
            <a:r>
              <a:t>Setting the git backend is done via the spring.cloud.config.server.git.uriconfiguration property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8" name="Shape 948"/>
          <p:cNvSpPr/>
          <p:nvPr>
            <p:ph type="sldImg"/>
          </p:nvPr>
        </p:nvSpPr>
        <p:spPr>
          <a:prstGeom prst="rect">
            <a:avLst/>
          </a:prstGeom>
        </p:spPr>
        <p:txBody>
          <a:bodyPr/>
          <a:lstStyle/>
          <a:p>
            <a:pPr/>
          </a:p>
        </p:txBody>
      </p:sp>
      <p:sp>
        <p:nvSpPr>
          <p:cNvPr id="949" name="Shape 949"/>
          <p:cNvSpPr/>
          <p:nvPr>
            <p:ph type="body" sz="quarter" idx="1"/>
          </p:nvPr>
        </p:nvSpPr>
        <p:spPr>
          <a:prstGeom prst="rect">
            <a:avLst/>
          </a:prstGeom>
        </p:spPr>
        <p:txBody>
          <a:bodyPr/>
          <a:lstStyle>
            <a:lvl1pPr>
              <a:defRPr>
                <a:latin typeface="Calibri"/>
                <a:ea typeface="Calibri"/>
                <a:cs typeface="Calibri"/>
                <a:sym typeface="Calibri"/>
              </a:defRPr>
            </a:lvl1pPr>
          </a:lstStyle>
          <a:p>
            <a:pPr/>
            <a:r>
              <a:t>History of Spring. Replaces Java EE as a the “standard” Java Framework. Cover some high-level values of Spring.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3" name="Shape 953"/>
          <p:cNvSpPr/>
          <p:nvPr>
            <p:ph type="sldImg"/>
          </p:nvPr>
        </p:nvSpPr>
        <p:spPr>
          <a:prstGeom prst="rect">
            <a:avLst/>
          </a:prstGeom>
        </p:spPr>
        <p:txBody>
          <a:bodyPr/>
          <a:lstStyle/>
          <a:p>
            <a:pPr/>
          </a:p>
        </p:txBody>
      </p:sp>
      <p:sp>
        <p:nvSpPr>
          <p:cNvPr id="954" name="Shape 954"/>
          <p:cNvSpPr/>
          <p:nvPr>
            <p:ph type="body" sz="quarter" idx="1"/>
          </p:nvPr>
        </p:nvSpPr>
        <p:spPr>
          <a:prstGeom prst="rect">
            <a:avLst/>
          </a:prstGeom>
        </p:spPr>
        <p:txBody>
          <a:bodyPr/>
          <a:lstStyle>
            <a:lvl1pPr>
              <a:defRPr>
                <a:latin typeface="Calibri"/>
                <a:ea typeface="Calibri"/>
                <a:cs typeface="Calibri"/>
                <a:sym typeface="Calibri"/>
              </a:defRPr>
            </a:lvl1pPr>
          </a:lstStyle>
          <a:p>
            <a:pPr/>
            <a:r>
              <a:t>History of Spring. Replaces Java EE as a the “standard” Java Framework. Cover some high-level values of Spring.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8" name="Shape 958"/>
          <p:cNvSpPr/>
          <p:nvPr>
            <p:ph type="sldImg"/>
          </p:nvPr>
        </p:nvSpPr>
        <p:spPr>
          <a:prstGeom prst="rect">
            <a:avLst/>
          </a:prstGeom>
        </p:spPr>
        <p:txBody>
          <a:bodyPr/>
          <a:lstStyle/>
          <a:p>
            <a:pPr/>
          </a:p>
        </p:txBody>
      </p:sp>
      <p:sp>
        <p:nvSpPr>
          <p:cNvPr id="959" name="Shape 959"/>
          <p:cNvSpPr/>
          <p:nvPr>
            <p:ph type="body" sz="quarter" idx="1"/>
          </p:nvPr>
        </p:nvSpPr>
        <p:spPr>
          <a:prstGeom prst="rect">
            <a:avLst/>
          </a:prstGeom>
        </p:spPr>
        <p:txBody>
          <a:bodyPr/>
          <a:lstStyle>
            <a:lvl1pPr>
              <a:defRPr>
                <a:latin typeface="Calibri"/>
                <a:ea typeface="Calibri"/>
                <a:cs typeface="Calibri"/>
                <a:sym typeface="Calibri"/>
              </a:defRPr>
            </a:lvl1pPr>
          </a:lstStyle>
          <a:p>
            <a:pPr/>
            <a:r>
              <a:t>History of Spring. Replaces Java EE as a the “standard” Java Framework. Cover some high-level values of Spring.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lvl1pPr>
              <a:defRPr>
                <a:latin typeface="Calibri"/>
                <a:ea typeface="Calibri"/>
                <a:cs typeface="Calibri"/>
                <a:sym typeface="Calibri"/>
              </a:defRPr>
            </a:lvl1pPr>
          </a:lstStyle>
          <a:p>
            <a:pPr/>
            <a:r>
              <a:t>agenda</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5" name="Shape 1005"/>
          <p:cNvSpPr/>
          <p:nvPr>
            <p:ph type="sldImg"/>
          </p:nvPr>
        </p:nvSpPr>
        <p:spPr>
          <a:prstGeom prst="rect">
            <a:avLst/>
          </a:prstGeom>
        </p:spPr>
        <p:txBody>
          <a:bodyPr/>
          <a:lstStyle/>
          <a:p>
            <a:pPr/>
          </a:p>
        </p:txBody>
      </p:sp>
      <p:sp>
        <p:nvSpPr>
          <p:cNvPr id="1006" name="Shape 1006"/>
          <p:cNvSpPr/>
          <p:nvPr>
            <p:ph type="body" sz="quarter" idx="1"/>
          </p:nvPr>
        </p:nvSpPr>
        <p:spPr>
          <a:prstGeom prst="rect">
            <a:avLst/>
          </a:prstGeom>
        </p:spPr>
        <p:txBody>
          <a:bodyPr/>
          <a:lstStyle/>
          <a:p>
            <a:pPr>
              <a:lnSpc>
                <a:spcPct val="156521"/>
              </a:lnSpc>
              <a:defRPr sz="1000">
                <a:solidFill>
                  <a:srgbClr val="305CB5"/>
                </a:solidFill>
                <a:latin typeface="Consolas"/>
                <a:ea typeface="Consolas"/>
                <a:cs typeface="Consolas"/>
                <a:sym typeface="Consolas"/>
              </a:defRPr>
            </a:pPr>
            <a:r>
              <a:t>@SpringBootApplication</a:t>
            </a:r>
            <a:r>
              <a:rPr sz="1100">
                <a:solidFill>
                  <a:srgbClr val="34302D"/>
                </a:solidFill>
                <a:latin typeface="Varela Round"/>
                <a:ea typeface="Varela Round"/>
                <a:cs typeface="Varela Round"/>
                <a:sym typeface="Varela Round"/>
              </a:rPr>
              <a:t> is a convenience annotation that adds all of the following:</a:t>
            </a:r>
            <a:endParaRPr sz="1100">
              <a:solidFill>
                <a:srgbClr val="34302D"/>
              </a:solidFill>
              <a:latin typeface="Varela Round"/>
              <a:ea typeface="Varela Round"/>
              <a:cs typeface="Varela Round"/>
              <a:sym typeface="Varela Round"/>
            </a:endParaRPr>
          </a:p>
          <a:p>
            <a:pPr marL="698500" indent="-295275">
              <a:lnSpc>
                <a:spcPct val="156521"/>
              </a:lnSpc>
              <a:spcBef>
                <a:spcPts val="1500"/>
              </a:spcBef>
              <a:buClr>
                <a:srgbClr val="34302D"/>
              </a:buClr>
              <a:buSzPts val="1000"/>
              <a:buFont typeface="Helvetica"/>
              <a:buChar char="●"/>
              <a:defRPr sz="1000">
                <a:solidFill>
                  <a:srgbClr val="305CB5"/>
                </a:solidFill>
                <a:latin typeface="Consolas"/>
                <a:ea typeface="Consolas"/>
                <a:cs typeface="Consolas"/>
                <a:sym typeface="Consolas"/>
              </a:defRPr>
            </a:pPr>
            <a:r>
              <a:t>@Configuration</a:t>
            </a:r>
            <a:r>
              <a:rPr sz="1100">
                <a:solidFill>
                  <a:srgbClr val="34302D"/>
                </a:solidFill>
                <a:latin typeface="Varela Round"/>
                <a:ea typeface="Varela Round"/>
                <a:cs typeface="Varela Round"/>
                <a:sym typeface="Varela Round"/>
              </a:rPr>
              <a:t> tags the class as a source of bean definitions for the application context.</a:t>
            </a:r>
            <a:endParaRPr sz="1100">
              <a:solidFill>
                <a:srgbClr val="34302D"/>
              </a:solidFill>
              <a:latin typeface="Varela Round"/>
              <a:ea typeface="Varela Round"/>
              <a:cs typeface="Varela Round"/>
              <a:sym typeface="Varela Round"/>
            </a:endParaRPr>
          </a:p>
          <a:p>
            <a:pPr marL="698500" indent="-295275">
              <a:lnSpc>
                <a:spcPct val="156521"/>
              </a:lnSpc>
              <a:buClr>
                <a:srgbClr val="34302D"/>
              </a:buClr>
              <a:buSzPts val="1000"/>
              <a:buFont typeface="Helvetica"/>
              <a:buChar char="●"/>
              <a:defRPr sz="1000">
                <a:solidFill>
                  <a:srgbClr val="305CB5"/>
                </a:solidFill>
                <a:latin typeface="Consolas"/>
                <a:ea typeface="Consolas"/>
                <a:cs typeface="Consolas"/>
                <a:sym typeface="Consolas"/>
              </a:defRPr>
            </a:pPr>
            <a:r>
              <a:t>@EnableAutoConfiguration</a:t>
            </a:r>
            <a:r>
              <a:rPr sz="1100">
                <a:solidFill>
                  <a:srgbClr val="34302D"/>
                </a:solidFill>
                <a:latin typeface="Varela Round"/>
                <a:ea typeface="Varela Round"/>
                <a:cs typeface="Varela Round"/>
                <a:sym typeface="Varela Round"/>
              </a:rPr>
              <a:t> tells Spring Boot to start adding beans based on classpath settings, other beans, and various property settings.</a:t>
            </a:r>
            <a:endParaRPr sz="1100">
              <a:solidFill>
                <a:srgbClr val="34302D"/>
              </a:solidFill>
              <a:latin typeface="Varela Round"/>
              <a:ea typeface="Varela Round"/>
              <a:cs typeface="Varela Round"/>
              <a:sym typeface="Varela Round"/>
            </a:endParaRPr>
          </a:p>
          <a:p>
            <a:pPr marL="698500" indent="-295275">
              <a:lnSpc>
                <a:spcPct val="156521"/>
              </a:lnSpc>
              <a:buClr>
                <a:srgbClr val="34302D"/>
              </a:buClr>
              <a:buSzPts val="1100"/>
              <a:buFont typeface="Helvetica"/>
              <a:buChar char="●"/>
              <a:defRPr sz="1100">
                <a:solidFill>
                  <a:srgbClr val="34302D"/>
                </a:solidFill>
                <a:latin typeface="Varela Round"/>
                <a:ea typeface="Varela Round"/>
                <a:cs typeface="Varela Round"/>
                <a:sym typeface="Varela Round"/>
              </a:defRPr>
            </a:pPr>
            <a:r>
              <a:t>Normally you would add </a:t>
            </a:r>
            <a:r>
              <a:rPr sz="1000">
                <a:solidFill>
                  <a:srgbClr val="305CB5"/>
                </a:solidFill>
                <a:latin typeface="Consolas"/>
                <a:ea typeface="Consolas"/>
                <a:cs typeface="Consolas"/>
                <a:sym typeface="Consolas"/>
              </a:rPr>
              <a:t>@EnableWebMvc</a:t>
            </a:r>
            <a:r>
              <a:t> for a Spring MVC app, but Spring Boot adds it automatically when it sees </a:t>
            </a:r>
            <a:r>
              <a:rPr b="1">
                <a:latin typeface="Montserrat"/>
                <a:ea typeface="Montserrat"/>
                <a:cs typeface="Montserrat"/>
                <a:sym typeface="Montserrat"/>
              </a:rPr>
              <a:t>spring-webmvc</a:t>
            </a:r>
            <a:r>
              <a:t> on the classpath. This flags the application as a web application and activates key behaviors such as setting up a </a:t>
            </a:r>
            <a:r>
              <a:rPr sz="1000">
                <a:solidFill>
                  <a:srgbClr val="305CB5"/>
                </a:solidFill>
                <a:latin typeface="Consolas"/>
                <a:ea typeface="Consolas"/>
                <a:cs typeface="Consolas"/>
                <a:sym typeface="Consolas"/>
              </a:rPr>
              <a:t>DispatcherServlet</a:t>
            </a:r>
            <a:r>
              <a:t>.</a:t>
            </a:r>
          </a:p>
          <a:p>
            <a:pPr marL="698500" indent="-295275">
              <a:lnSpc>
                <a:spcPct val="156521"/>
              </a:lnSpc>
              <a:buClr>
                <a:srgbClr val="34302D"/>
              </a:buClr>
              <a:buSzPts val="1000"/>
              <a:buFont typeface="Helvetica"/>
              <a:buChar char="●"/>
              <a:defRPr sz="1000">
                <a:solidFill>
                  <a:srgbClr val="305CB5"/>
                </a:solidFill>
                <a:latin typeface="Consolas"/>
                <a:ea typeface="Consolas"/>
                <a:cs typeface="Consolas"/>
                <a:sym typeface="Consolas"/>
              </a:defRPr>
            </a:pPr>
            <a:r>
              <a:t>@ComponentScan</a:t>
            </a:r>
            <a:r>
              <a:rPr sz="1100">
                <a:solidFill>
                  <a:srgbClr val="34302D"/>
                </a:solidFill>
                <a:latin typeface="Varela Round"/>
                <a:ea typeface="Varela Round"/>
                <a:cs typeface="Varela Round"/>
                <a:sym typeface="Varela Round"/>
              </a:rPr>
              <a:t> tells Spring to look for other components, configurations, and services in the </a:t>
            </a:r>
            <a:r>
              <a:t>hello</a:t>
            </a:r>
            <a:r>
              <a:rPr sz="1100">
                <a:solidFill>
                  <a:srgbClr val="34302D"/>
                </a:solidFill>
                <a:latin typeface="Varela Round"/>
                <a:ea typeface="Varela Round"/>
                <a:cs typeface="Varela Round"/>
                <a:sym typeface="Varela Round"/>
              </a:rPr>
              <a:t> package, allowing it to find the controllers.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0" name="Shape 1010"/>
          <p:cNvSpPr/>
          <p:nvPr>
            <p:ph type="sldImg"/>
          </p:nvPr>
        </p:nvSpPr>
        <p:spPr>
          <a:prstGeom prst="rect">
            <a:avLst/>
          </a:prstGeom>
        </p:spPr>
        <p:txBody>
          <a:bodyPr/>
          <a:lstStyle/>
          <a:p>
            <a:pPr/>
          </a:p>
        </p:txBody>
      </p:sp>
      <p:sp>
        <p:nvSpPr>
          <p:cNvPr id="1011" name="Shape 1011"/>
          <p:cNvSpPr/>
          <p:nvPr>
            <p:ph type="body" sz="quarter" idx="1"/>
          </p:nvPr>
        </p:nvSpPr>
        <p:spPr>
          <a:prstGeom prst="rect">
            <a:avLst/>
          </a:prstGeom>
        </p:spPr>
        <p:txBody>
          <a:bodyPr/>
          <a:lstStyle/>
          <a:p>
            <a:pPr>
              <a:defRPr sz="1100">
                <a:solidFill>
                  <a:srgbClr val="34302D"/>
                </a:solidFill>
                <a:latin typeface="Varela Round"/>
                <a:ea typeface="Varela Round"/>
                <a:cs typeface="Varela Round"/>
                <a:sym typeface="Varela Round"/>
              </a:defRPr>
            </a:pPr>
            <a:r>
              <a:t>The class is flagged as a </a:t>
            </a:r>
            <a:r>
              <a:rPr sz="1000">
                <a:solidFill>
                  <a:srgbClr val="305CB5"/>
                </a:solidFill>
                <a:latin typeface="Consolas"/>
                <a:ea typeface="Consolas"/>
                <a:cs typeface="Consolas"/>
                <a:sym typeface="Consolas"/>
              </a:rPr>
              <a:t>@RestController</a:t>
            </a:r>
            <a:r>
              <a:t>, meaning it’s ready for use by Spring MVC to handle web requests. </a:t>
            </a:r>
            <a:r>
              <a:rPr sz="1000">
                <a:solidFill>
                  <a:srgbClr val="305CB5"/>
                </a:solidFill>
                <a:latin typeface="Consolas"/>
                <a:ea typeface="Consolas"/>
                <a:cs typeface="Consolas"/>
                <a:sym typeface="Consolas"/>
              </a:rPr>
              <a:t>@RequestMapping</a:t>
            </a:r>
            <a:r>
              <a:t> maps </a:t>
            </a:r>
            <a:r>
              <a:rPr sz="1000">
                <a:solidFill>
                  <a:srgbClr val="305CB5"/>
                </a:solidFill>
                <a:latin typeface="Consolas"/>
                <a:ea typeface="Consolas"/>
                <a:cs typeface="Consolas"/>
                <a:sym typeface="Consolas"/>
              </a:rPr>
              <a:t>/</a:t>
            </a:r>
            <a:r>
              <a:t> to the </a:t>
            </a:r>
            <a:r>
              <a:rPr sz="1000">
                <a:solidFill>
                  <a:srgbClr val="305CB5"/>
                </a:solidFill>
                <a:latin typeface="Consolas"/>
                <a:ea typeface="Consolas"/>
                <a:cs typeface="Consolas"/>
                <a:sym typeface="Consolas"/>
              </a:rPr>
              <a:t>index()</a:t>
            </a:r>
            <a:r>
              <a:t> method. When invoked from a browser or using curl on the command line, the method returns pure text. That’s because </a:t>
            </a:r>
            <a:r>
              <a:rPr sz="1000">
                <a:solidFill>
                  <a:srgbClr val="305CB5"/>
                </a:solidFill>
                <a:latin typeface="Consolas"/>
                <a:ea typeface="Consolas"/>
                <a:cs typeface="Consolas"/>
                <a:sym typeface="Consolas"/>
              </a:rPr>
              <a:t>@RestController</a:t>
            </a:r>
            <a:r>
              <a:t> combines </a:t>
            </a:r>
            <a:r>
              <a:rPr sz="1000">
                <a:solidFill>
                  <a:srgbClr val="305CB5"/>
                </a:solidFill>
                <a:latin typeface="Consolas"/>
                <a:ea typeface="Consolas"/>
                <a:cs typeface="Consolas"/>
                <a:sym typeface="Consolas"/>
              </a:rPr>
              <a:t>@Controller</a:t>
            </a:r>
            <a:r>
              <a:t> and </a:t>
            </a:r>
            <a:r>
              <a:rPr sz="1000">
                <a:solidFill>
                  <a:srgbClr val="305CB5"/>
                </a:solidFill>
                <a:latin typeface="Consolas"/>
                <a:ea typeface="Consolas"/>
                <a:cs typeface="Consolas"/>
                <a:sym typeface="Consolas"/>
              </a:rPr>
              <a:t>@ResponseBody</a:t>
            </a:r>
            <a:r>
              <a:t>, two annotations that results in web requests returning data rather than a view.</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5" name="Shape 1015"/>
          <p:cNvSpPr/>
          <p:nvPr>
            <p:ph type="sldImg"/>
          </p:nvPr>
        </p:nvSpPr>
        <p:spPr>
          <a:prstGeom prst="rect">
            <a:avLst/>
          </a:prstGeom>
        </p:spPr>
        <p:txBody>
          <a:bodyPr/>
          <a:lstStyle/>
          <a:p>
            <a:pPr/>
          </a:p>
        </p:txBody>
      </p:sp>
      <p:sp>
        <p:nvSpPr>
          <p:cNvPr id="1016" name="Shape 1016"/>
          <p:cNvSpPr/>
          <p:nvPr>
            <p:ph type="body" sz="quarter" idx="1"/>
          </p:nvPr>
        </p:nvSpPr>
        <p:spPr>
          <a:prstGeom prst="rect">
            <a:avLst/>
          </a:prstGeom>
        </p:spPr>
        <p:txBody>
          <a:bodyPr/>
          <a:lstStyle/>
          <a:p>
            <a:pPr>
              <a:defRPr sz="1100">
                <a:solidFill>
                  <a:srgbClr val="34302D"/>
                </a:solidFill>
                <a:latin typeface="Varela Round"/>
                <a:ea typeface="Varela Round"/>
                <a:cs typeface="Varela Round"/>
                <a:sym typeface="Varela Round"/>
              </a:defRPr>
            </a:pPr>
            <a:r>
              <a:t>The class is flagged as a </a:t>
            </a:r>
            <a:r>
              <a:rPr sz="1000">
                <a:solidFill>
                  <a:srgbClr val="305CB5"/>
                </a:solidFill>
                <a:latin typeface="Consolas"/>
                <a:ea typeface="Consolas"/>
                <a:cs typeface="Consolas"/>
                <a:sym typeface="Consolas"/>
              </a:rPr>
              <a:t>@RestController</a:t>
            </a:r>
            <a:r>
              <a:t>, meaning it’s ready for use by Spring MVC to handle web requests. </a:t>
            </a:r>
            <a:r>
              <a:rPr sz="1000">
                <a:solidFill>
                  <a:srgbClr val="305CB5"/>
                </a:solidFill>
                <a:latin typeface="Consolas"/>
                <a:ea typeface="Consolas"/>
                <a:cs typeface="Consolas"/>
                <a:sym typeface="Consolas"/>
              </a:rPr>
              <a:t>@RequestMapping</a:t>
            </a:r>
            <a:r>
              <a:t> maps </a:t>
            </a:r>
            <a:r>
              <a:rPr sz="1000">
                <a:solidFill>
                  <a:srgbClr val="305CB5"/>
                </a:solidFill>
                <a:latin typeface="Consolas"/>
                <a:ea typeface="Consolas"/>
                <a:cs typeface="Consolas"/>
                <a:sym typeface="Consolas"/>
              </a:rPr>
              <a:t>/</a:t>
            </a:r>
            <a:r>
              <a:t> to the </a:t>
            </a:r>
            <a:r>
              <a:rPr sz="1000">
                <a:solidFill>
                  <a:srgbClr val="305CB5"/>
                </a:solidFill>
                <a:latin typeface="Consolas"/>
                <a:ea typeface="Consolas"/>
                <a:cs typeface="Consolas"/>
                <a:sym typeface="Consolas"/>
              </a:rPr>
              <a:t>index()</a:t>
            </a:r>
            <a:r>
              <a:t> method. When invoked from a browser or using curl on the command line, the method returns pure text. That’s because </a:t>
            </a:r>
            <a:r>
              <a:rPr sz="1000">
                <a:solidFill>
                  <a:srgbClr val="305CB5"/>
                </a:solidFill>
                <a:latin typeface="Consolas"/>
                <a:ea typeface="Consolas"/>
                <a:cs typeface="Consolas"/>
                <a:sym typeface="Consolas"/>
              </a:rPr>
              <a:t>@RestController</a:t>
            </a:r>
            <a:r>
              <a:t> combines </a:t>
            </a:r>
            <a:r>
              <a:rPr sz="1000">
                <a:solidFill>
                  <a:srgbClr val="305CB5"/>
                </a:solidFill>
                <a:latin typeface="Consolas"/>
                <a:ea typeface="Consolas"/>
                <a:cs typeface="Consolas"/>
                <a:sym typeface="Consolas"/>
              </a:rPr>
              <a:t>@Controller</a:t>
            </a:r>
            <a:r>
              <a:t> and </a:t>
            </a:r>
            <a:r>
              <a:rPr sz="1000">
                <a:solidFill>
                  <a:srgbClr val="305CB5"/>
                </a:solidFill>
                <a:latin typeface="Consolas"/>
                <a:ea typeface="Consolas"/>
                <a:cs typeface="Consolas"/>
                <a:sym typeface="Consolas"/>
              </a:rPr>
              <a:t>@ResponseBody</a:t>
            </a:r>
            <a:r>
              <a:t>, two annotations that results in web requests returning data rather than a view.</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0" name="Shape 1020"/>
          <p:cNvSpPr/>
          <p:nvPr>
            <p:ph type="sldImg"/>
          </p:nvPr>
        </p:nvSpPr>
        <p:spPr>
          <a:prstGeom prst="rect">
            <a:avLst/>
          </a:prstGeom>
        </p:spPr>
        <p:txBody>
          <a:bodyPr/>
          <a:lstStyle/>
          <a:p>
            <a:pPr/>
          </a:p>
        </p:txBody>
      </p:sp>
      <p:sp>
        <p:nvSpPr>
          <p:cNvPr id="1021" name="Shape 1021"/>
          <p:cNvSpPr/>
          <p:nvPr>
            <p:ph type="body" sz="quarter" idx="1"/>
          </p:nvPr>
        </p:nvSpPr>
        <p:spPr>
          <a:prstGeom prst="rect">
            <a:avLst/>
          </a:prstGeom>
        </p:spPr>
        <p:txBody>
          <a:bodyPr/>
          <a:lstStyle/>
          <a:p>
            <a:pPr>
              <a:defRPr>
                <a:latin typeface="Calibri"/>
                <a:ea typeface="Calibri"/>
                <a:cs typeface="Calibri"/>
                <a:sym typeface="Calibri"/>
              </a:defRPr>
            </a:pPr>
            <a:r>
              <a:t>Agenda:</a:t>
            </a:r>
          </a:p>
          <a:p>
            <a:pPr marL="563033" indent="-423333">
              <a:buSzPts val="1600"/>
              <a:buChar char="●"/>
              <a:defRPr>
                <a:latin typeface="Calibri"/>
                <a:ea typeface="Calibri"/>
                <a:cs typeface="Calibri"/>
                <a:sym typeface="Calibri"/>
              </a:defRPr>
            </a:pPr>
            <a:r>
              <a:t>Monolith</a:t>
            </a:r>
          </a:p>
          <a:p>
            <a:pPr marL="563033" indent="-423333">
              <a:buSzPts val="1600"/>
              <a:buChar char="●"/>
              <a:defRPr>
                <a:latin typeface="Calibri"/>
                <a:ea typeface="Calibri"/>
                <a:cs typeface="Calibri"/>
                <a:sym typeface="Calibri"/>
              </a:defRPr>
            </a:pPr>
            <a:r>
              <a:t>Domain Driven Design</a:t>
            </a:r>
          </a:p>
          <a:p>
            <a:pPr marL="563033" indent="-423333">
              <a:buSzPts val="1600"/>
              <a:buChar char="●"/>
              <a:defRPr>
                <a:latin typeface="Calibri"/>
                <a:ea typeface="Calibri"/>
                <a:cs typeface="Calibri"/>
                <a:sym typeface="Calibri"/>
              </a:defRPr>
            </a:pPr>
            <a:r>
              <a:t>Cloud Native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2" name="Shape 1082"/>
          <p:cNvSpPr/>
          <p:nvPr>
            <p:ph type="sldImg"/>
          </p:nvPr>
        </p:nvSpPr>
        <p:spPr>
          <a:prstGeom prst="rect">
            <a:avLst/>
          </a:prstGeom>
        </p:spPr>
        <p:txBody>
          <a:bodyPr/>
          <a:lstStyle/>
          <a:p>
            <a:pPr/>
          </a:p>
        </p:txBody>
      </p:sp>
      <p:sp>
        <p:nvSpPr>
          <p:cNvPr id="1083" name="Shape 1083"/>
          <p:cNvSpPr/>
          <p:nvPr>
            <p:ph type="body" sz="quarter" idx="1"/>
          </p:nvPr>
        </p:nvSpPr>
        <p:spPr>
          <a:prstGeom prst="rect">
            <a:avLst/>
          </a:prstGeom>
        </p:spPr>
        <p:txBody>
          <a:bodyPr/>
          <a:lstStyle/>
          <a:p>
            <a:pPr>
              <a:defRPr>
                <a:latin typeface="Calibri"/>
                <a:ea typeface="Calibri"/>
                <a:cs typeface="Calibri"/>
                <a:sym typeface="Calibri"/>
              </a:defRPr>
            </a:pPr>
            <a:r>
              <a:t>actuator</a:t>
            </a:r>
          </a:p>
          <a:p>
            <a:pPr>
              <a:defRPr>
                <a:latin typeface="Calibri"/>
                <a:ea typeface="Calibri"/>
                <a:cs typeface="Calibri"/>
                <a:sym typeface="Calibri"/>
              </a:defRPr>
            </a:pPr>
            <a:r>
              <a:t>Provides a hypermedia-based “discovery page” for the other endpoints. Requires Spring HATEOAS to be on the classpath.</a:t>
            </a:r>
          </a:p>
          <a:p>
            <a:pPr>
              <a:defRPr>
                <a:latin typeface="Calibri"/>
                <a:ea typeface="Calibri"/>
                <a:cs typeface="Calibri"/>
                <a:sym typeface="Calibri"/>
              </a:defRPr>
            </a:pPr>
            <a:r>
              <a:t>Secure</a:t>
            </a:r>
          </a:p>
          <a:p>
            <a:pPr>
              <a:defRPr>
                <a:latin typeface="Calibri"/>
                <a:ea typeface="Calibri"/>
                <a:cs typeface="Calibri"/>
                <a:sym typeface="Calibri"/>
              </a:defRPr>
            </a:pPr>
            <a:r>
              <a:t>auditevents</a:t>
            </a:r>
          </a:p>
          <a:p>
            <a:pPr>
              <a:defRPr>
                <a:latin typeface="Calibri"/>
                <a:ea typeface="Calibri"/>
                <a:cs typeface="Calibri"/>
                <a:sym typeface="Calibri"/>
              </a:defRPr>
            </a:pPr>
            <a:r>
              <a:t>Exposes audit events information for the current application.</a:t>
            </a:r>
          </a:p>
          <a:p>
            <a:pPr>
              <a:defRPr>
                <a:latin typeface="Calibri"/>
                <a:ea typeface="Calibri"/>
                <a:cs typeface="Calibri"/>
                <a:sym typeface="Calibri"/>
              </a:defRPr>
            </a:pPr>
            <a:r>
              <a:t>Secure</a:t>
            </a:r>
          </a:p>
          <a:p>
            <a:pPr>
              <a:defRPr>
                <a:latin typeface="Calibri"/>
                <a:ea typeface="Calibri"/>
                <a:cs typeface="Calibri"/>
                <a:sym typeface="Calibri"/>
              </a:defRPr>
            </a:pPr>
            <a:r>
              <a:t>autoconfig</a:t>
            </a:r>
          </a:p>
          <a:p>
            <a:pPr>
              <a:defRPr>
                <a:latin typeface="Calibri"/>
                <a:ea typeface="Calibri"/>
                <a:cs typeface="Calibri"/>
                <a:sym typeface="Calibri"/>
              </a:defRPr>
            </a:pPr>
            <a:r>
              <a:t>Displays an auto-configuration report showing all auto-configuration candidates and the reason why they ‘were’ or ‘were not’ applied.</a:t>
            </a:r>
          </a:p>
          <a:p>
            <a:pPr>
              <a:defRPr>
                <a:latin typeface="Calibri"/>
                <a:ea typeface="Calibri"/>
                <a:cs typeface="Calibri"/>
                <a:sym typeface="Calibri"/>
              </a:defRPr>
            </a:pPr>
            <a:r>
              <a:t>Secure</a:t>
            </a:r>
          </a:p>
          <a:p>
            <a:pPr>
              <a:defRPr>
                <a:latin typeface="Calibri"/>
                <a:ea typeface="Calibri"/>
                <a:cs typeface="Calibri"/>
                <a:sym typeface="Calibri"/>
              </a:defRPr>
            </a:pPr>
            <a:r>
              <a:t>beans</a:t>
            </a:r>
          </a:p>
          <a:p>
            <a:pPr>
              <a:defRPr>
                <a:latin typeface="Calibri"/>
                <a:ea typeface="Calibri"/>
                <a:cs typeface="Calibri"/>
                <a:sym typeface="Calibri"/>
              </a:defRPr>
            </a:pPr>
            <a:r>
              <a:t>Displays a complete list of all the Spring beans in your application.</a:t>
            </a:r>
          </a:p>
          <a:p>
            <a:pPr>
              <a:defRPr>
                <a:latin typeface="Calibri"/>
                <a:ea typeface="Calibri"/>
                <a:cs typeface="Calibri"/>
                <a:sym typeface="Calibri"/>
              </a:defRPr>
            </a:pPr>
            <a:r>
              <a:t>Secure</a:t>
            </a:r>
          </a:p>
          <a:p>
            <a:pPr>
              <a:defRPr>
                <a:latin typeface="Calibri"/>
                <a:ea typeface="Calibri"/>
                <a:cs typeface="Calibri"/>
                <a:sym typeface="Calibri"/>
              </a:defRPr>
            </a:pPr>
            <a:r>
              <a:t>configprops</a:t>
            </a:r>
          </a:p>
          <a:p>
            <a:pPr>
              <a:defRPr>
                <a:latin typeface="Calibri"/>
                <a:ea typeface="Calibri"/>
                <a:cs typeface="Calibri"/>
                <a:sym typeface="Calibri"/>
              </a:defRPr>
            </a:pPr>
            <a:r>
              <a:t>Displays a collated list of all @ConfigurationProperties.</a:t>
            </a:r>
          </a:p>
          <a:p>
            <a:pPr>
              <a:defRPr>
                <a:latin typeface="Calibri"/>
                <a:ea typeface="Calibri"/>
                <a:cs typeface="Calibri"/>
                <a:sym typeface="Calibri"/>
              </a:defRPr>
            </a:pPr>
            <a:r>
              <a:t>Secure</a:t>
            </a:r>
          </a:p>
          <a:p>
            <a:pPr>
              <a:defRPr>
                <a:latin typeface="Calibri"/>
                <a:ea typeface="Calibri"/>
                <a:cs typeface="Calibri"/>
                <a:sym typeface="Calibri"/>
              </a:defRPr>
            </a:pPr>
            <a:r>
              <a:t>dump</a:t>
            </a:r>
          </a:p>
          <a:p>
            <a:pPr>
              <a:defRPr>
                <a:latin typeface="Calibri"/>
                <a:ea typeface="Calibri"/>
                <a:cs typeface="Calibri"/>
                <a:sym typeface="Calibri"/>
              </a:defRPr>
            </a:pPr>
            <a:r>
              <a:t>Performs a thread dump.</a:t>
            </a:r>
          </a:p>
          <a:p>
            <a:pPr>
              <a:defRPr>
                <a:latin typeface="Calibri"/>
                <a:ea typeface="Calibri"/>
                <a:cs typeface="Calibri"/>
                <a:sym typeface="Calibri"/>
              </a:defRPr>
            </a:pPr>
            <a:r>
              <a:t>Secure</a:t>
            </a:r>
          </a:p>
          <a:p>
            <a:pPr>
              <a:defRPr>
                <a:latin typeface="Calibri"/>
                <a:ea typeface="Calibri"/>
                <a:cs typeface="Calibri"/>
                <a:sym typeface="Calibri"/>
              </a:defRPr>
            </a:pPr>
            <a:r>
              <a:t>env</a:t>
            </a:r>
          </a:p>
          <a:p>
            <a:pPr>
              <a:defRPr>
                <a:latin typeface="Calibri"/>
                <a:ea typeface="Calibri"/>
                <a:cs typeface="Calibri"/>
                <a:sym typeface="Calibri"/>
              </a:defRPr>
            </a:pPr>
            <a:r>
              <a:t>Exposes properties from Spring’s ConfigurableEnvironment.</a:t>
            </a:r>
          </a:p>
          <a:p>
            <a:pPr>
              <a:defRPr>
                <a:latin typeface="Calibri"/>
                <a:ea typeface="Calibri"/>
                <a:cs typeface="Calibri"/>
                <a:sym typeface="Calibri"/>
              </a:defRPr>
            </a:pPr>
            <a:r>
              <a:t>Secure</a:t>
            </a:r>
          </a:p>
          <a:p>
            <a:pPr>
              <a:defRPr>
                <a:latin typeface="Calibri"/>
                <a:ea typeface="Calibri"/>
                <a:cs typeface="Calibri"/>
                <a:sym typeface="Calibri"/>
              </a:defRPr>
            </a:pPr>
            <a:r>
              <a:t>flyway</a:t>
            </a:r>
          </a:p>
          <a:p>
            <a:pPr>
              <a:defRPr>
                <a:latin typeface="Calibri"/>
                <a:ea typeface="Calibri"/>
                <a:cs typeface="Calibri"/>
                <a:sym typeface="Calibri"/>
              </a:defRPr>
            </a:pPr>
            <a:r>
              <a:t>Shows any Flyway database migrations that have been applied.</a:t>
            </a:r>
          </a:p>
          <a:p>
            <a:pPr>
              <a:defRPr>
                <a:latin typeface="Calibri"/>
                <a:ea typeface="Calibri"/>
                <a:cs typeface="Calibri"/>
                <a:sym typeface="Calibri"/>
              </a:defRPr>
            </a:pPr>
            <a:r>
              <a:t>Secure</a:t>
            </a:r>
          </a:p>
          <a:p>
            <a:pPr>
              <a:defRPr>
                <a:latin typeface="Calibri"/>
                <a:ea typeface="Calibri"/>
                <a:cs typeface="Calibri"/>
                <a:sym typeface="Calibri"/>
              </a:defRPr>
            </a:pPr>
            <a:r>
              <a:t>health</a:t>
            </a:r>
          </a:p>
          <a:p>
            <a:pPr>
              <a:defRPr>
                <a:latin typeface="Calibri"/>
                <a:ea typeface="Calibri"/>
                <a:cs typeface="Calibri"/>
                <a:sym typeface="Calibri"/>
              </a:defRPr>
            </a:pPr>
            <a:r>
              <a:t>Shows application health information (when the application is secure, a simple ‘status’ when accessed over an unauthenticated connection or full message details when authenticated).</a:t>
            </a:r>
          </a:p>
          <a:p>
            <a:pPr>
              <a:defRPr>
                <a:latin typeface="Calibri"/>
                <a:ea typeface="Calibri"/>
                <a:cs typeface="Calibri"/>
                <a:sym typeface="Calibri"/>
              </a:defRPr>
            </a:pPr>
            <a:r>
              <a:t>Not Secure</a:t>
            </a:r>
          </a:p>
          <a:p>
            <a:pPr>
              <a:defRPr>
                <a:latin typeface="Calibri"/>
                <a:ea typeface="Calibri"/>
                <a:cs typeface="Calibri"/>
                <a:sym typeface="Calibri"/>
              </a:defRPr>
            </a:pPr>
            <a:r>
              <a:t>info</a:t>
            </a:r>
          </a:p>
          <a:p>
            <a:pPr>
              <a:defRPr>
                <a:latin typeface="Calibri"/>
                <a:ea typeface="Calibri"/>
                <a:cs typeface="Calibri"/>
                <a:sym typeface="Calibri"/>
              </a:defRPr>
            </a:pPr>
            <a:r>
              <a:t>Displays arbitrary application info.</a:t>
            </a:r>
          </a:p>
          <a:p>
            <a:pPr>
              <a:defRPr>
                <a:latin typeface="Calibri"/>
                <a:ea typeface="Calibri"/>
                <a:cs typeface="Calibri"/>
                <a:sym typeface="Calibri"/>
              </a:defRPr>
            </a:pPr>
            <a:r>
              <a:t>Not Secure</a:t>
            </a:r>
          </a:p>
          <a:p>
            <a:pPr>
              <a:defRPr>
                <a:latin typeface="Calibri"/>
                <a:ea typeface="Calibri"/>
                <a:cs typeface="Calibri"/>
                <a:sym typeface="Calibri"/>
              </a:defRPr>
            </a:pPr>
            <a:r>
              <a:t>loggers</a:t>
            </a:r>
          </a:p>
          <a:p>
            <a:pPr>
              <a:defRPr>
                <a:latin typeface="Calibri"/>
                <a:ea typeface="Calibri"/>
                <a:cs typeface="Calibri"/>
                <a:sym typeface="Calibri"/>
              </a:defRPr>
            </a:pPr>
            <a:r>
              <a:t>Shows and modifies the configuration of loggers in the application.</a:t>
            </a:r>
          </a:p>
          <a:p>
            <a:pPr>
              <a:defRPr>
                <a:latin typeface="Calibri"/>
                <a:ea typeface="Calibri"/>
                <a:cs typeface="Calibri"/>
                <a:sym typeface="Calibri"/>
              </a:defRPr>
            </a:pPr>
            <a:r>
              <a:t>Secure</a:t>
            </a:r>
          </a:p>
          <a:p>
            <a:pPr>
              <a:defRPr>
                <a:latin typeface="Calibri"/>
                <a:ea typeface="Calibri"/>
                <a:cs typeface="Calibri"/>
                <a:sym typeface="Calibri"/>
              </a:defRPr>
            </a:pPr>
            <a:r>
              <a:t>liquibase</a:t>
            </a:r>
          </a:p>
          <a:p>
            <a:pPr>
              <a:defRPr>
                <a:latin typeface="Calibri"/>
                <a:ea typeface="Calibri"/>
                <a:cs typeface="Calibri"/>
                <a:sym typeface="Calibri"/>
              </a:defRPr>
            </a:pPr>
            <a:r>
              <a:t>Shows any Liquibase database migrations that have been applied.</a:t>
            </a:r>
          </a:p>
          <a:p>
            <a:pPr>
              <a:defRPr>
                <a:latin typeface="Calibri"/>
                <a:ea typeface="Calibri"/>
                <a:cs typeface="Calibri"/>
                <a:sym typeface="Calibri"/>
              </a:defRPr>
            </a:pPr>
            <a:r>
              <a:t>Secure</a:t>
            </a:r>
          </a:p>
          <a:p>
            <a:pPr>
              <a:defRPr>
                <a:latin typeface="Calibri"/>
                <a:ea typeface="Calibri"/>
                <a:cs typeface="Calibri"/>
                <a:sym typeface="Calibri"/>
              </a:defRPr>
            </a:pPr>
            <a:r>
              <a:t>metrics</a:t>
            </a:r>
          </a:p>
          <a:p>
            <a:pPr>
              <a:defRPr>
                <a:latin typeface="Calibri"/>
                <a:ea typeface="Calibri"/>
                <a:cs typeface="Calibri"/>
                <a:sym typeface="Calibri"/>
              </a:defRPr>
            </a:pPr>
            <a:r>
              <a:t>Shows ‘metrics’ information for the current application.</a:t>
            </a:r>
          </a:p>
          <a:p>
            <a:pPr>
              <a:defRPr>
                <a:latin typeface="Calibri"/>
                <a:ea typeface="Calibri"/>
                <a:cs typeface="Calibri"/>
                <a:sym typeface="Calibri"/>
              </a:defRPr>
            </a:pPr>
            <a:r>
              <a:t>Secure</a:t>
            </a:r>
          </a:p>
          <a:p>
            <a:pPr>
              <a:defRPr>
                <a:latin typeface="Calibri"/>
                <a:ea typeface="Calibri"/>
                <a:cs typeface="Calibri"/>
                <a:sym typeface="Calibri"/>
              </a:defRPr>
            </a:pPr>
            <a:r>
              <a:t>mappings</a:t>
            </a:r>
          </a:p>
          <a:p>
            <a:pPr>
              <a:defRPr>
                <a:latin typeface="Calibri"/>
                <a:ea typeface="Calibri"/>
                <a:cs typeface="Calibri"/>
                <a:sym typeface="Calibri"/>
              </a:defRPr>
            </a:pPr>
            <a:r>
              <a:t>Displays a collated list of all @RequestMapping paths.</a:t>
            </a:r>
          </a:p>
          <a:p>
            <a:pPr>
              <a:defRPr>
                <a:latin typeface="Calibri"/>
                <a:ea typeface="Calibri"/>
                <a:cs typeface="Calibri"/>
                <a:sym typeface="Calibri"/>
              </a:defRPr>
            </a:pPr>
            <a:r>
              <a:t>Secure</a:t>
            </a:r>
          </a:p>
          <a:p>
            <a:pPr>
              <a:defRPr>
                <a:latin typeface="Calibri"/>
                <a:ea typeface="Calibri"/>
                <a:cs typeface="Calibri"/>
                <a:sym typeface="Calibri"/>
              </a:defRPr>
            </a:pPr>
            <a:r>
              <a:t>shutdown</a:t>
            </a:r>
          </a:p>
          <a:p>
            <a:pPr>
              <a:defRPr>
                <a:latin typeface="Calibri"/>
                <a:ea typeface="Calibri"/>
                <a:cs typeface="Calibri"/>
                <a:sym typeface="Calibri"/>
              </a:defRPr>
            </a:pPr>
            <a:r>
              <a:t>Allows the application to be gracefully shutdown (not enabled by default).</a:t>
            </a:r>
          </a:p>
          <a:p>
            <a:pPr>
              <a:defRPr>
                <a:latin typeface="Calibri"/>
                <a:ea typeface="Calibri"/>
                <a:cs typeface="Calibri"/>
                <a:sym typeface="Calibri"/>
              </a:defRPr>
            </a:pPr>
            <a:r>
              <a:t>Secure</a:t>
            </a:r>
          </a:p>
          <a:p>
            <a:pPr>
              <a:defRPr>
                <a:latin typeface="Calibri"/>
                <a:ea typeface="Calibri"/>
                <a:cs typeface="Calibri"/>
                <a:sym typeface="Calibri"/>
              </a:defRPr>
            </a:pPr>
            <a:r>
              <a:t>trace</a:t>
            </a:r>
          </a:p>
          <a:p>
            <a:pPr>
              <a:defRPr>
                <a:latin typeface="Calibri"/>
                <a:ea typeface="Calibri"/>
                <a:cs typeface="Calibri"/>
                <a:sym typeface="Calibri"/>
              </a:defRPr>
            </a:pPr>
            <a:r>
              <a:t>Displays trace information (by default the last 100 HTTP requests).</a:t>
            </a:r>
          </a:p>
          <a:p>
            <a:pPr>
              <a:defRPr>
                <a:latin typeface="Calibri"/>
                <a:ea typeface="Calibri"/>
                <a:cs typeface="Calibri"/>
                <a:sym typeface="Calibri"/>
              </a:defRPr>
            </a:pPr>
            <a:r>
              <a:t>Secure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7" name="Shape 1087"/>
          <p:cNvSpPr/>
          <p:nvPr>
            <p:ph type="sldImg"/>
          </p:nvPr>
        </p:nvSpPr>
        <p:spPr>
          <a:prstGeom prst="rect">
            <a:avLst/>
          </a:prstGeom>
        </p:spPr>
        <p:txBody>
          <a:bodyPr/>
          <a:lstStyle/>
          <a:p>
            <a:pPr/>
          </a:p>
        </p:txBody>
      </p:sp>
      <p:sp>
        <p:nvSpPr>
          <p:cNvPr id="1088" name="Shape 1088"/>
          <p:cNvSpPr/>
          <p:nvPr>
            <p:ph type="body" sz="quarter" idx="1"/>
          </p:nvPr>
        </p:nvSpPr>
        <p:spPr>
          <a:prstGeom prst="rect">
            <a:avLst/>
          </a:prstGeom>
        </p:spPr>
        <p:txBody>
          <a:bodyPr/>
          <a:lstStyle/>
          <a:p>
            <a:pPr>
              <a:lnSpc>
                <a:spcPct val="156521"/>
              </a:lnSpc>
              <a:defRPr sz="1000">
                <a:solidFill>
                  <a:srgbClr val="305CB5"/>
                </a:solidFill>
                <a:latin typeface="Consolas"/>
                <a:ea typeface="Consolas"/>
                <a:cs typeface="Consolas"/>
                <a:sym typeface="Consolas"/>
              </a:defRPr>
            </a:pPr>
            <a:r>
              <a:t>@SpringBootApplication</a:t>
            </a:r>
            <a:r>
              <a:rPr sz="1100">
                <a:solidFill>
                  <a:srgbClr val="34302D"/>
                </a:solidFill>
                <a:latin typeface="Varela Round"/>
                <a:ea typeface="Varela Round"/>
                <a:cs typeface="Varela Round"/>
                <a:sym typeface="Varela Round"/>
              </a:rPr>
              <a:t> is a convenience annotation that adds all of the following:</a:t>
            </a:r>
            <a:endParaRPr sz="1100">
              <a:solidFill>
                <a:srgbClr val="34302D"/>
              </a:solidFill>
              <a:latin typeface="Varela Round"/>
              <a:ea typeface="Varela Round"/>
              <a:cs typeface="Varela Round"/>
              <a:sym typeface="Varela Round"/>
            </a:endParaRPr>
          </a:p>
          <a:p>
            <a:pPr marL="698500" indent="-295275">
              <a:lnSpc>
                <a:spcPct val="156521"/>
              </a:lnSpc>
              <a:spcBef>
                <a:spcPts val="1500"/>
              </a:spcBef>
              <a:buClr>
                <a:srgbClr val="34302D"/>
              </a:buClr>
              <a:buSzPts val="1000"/>
              <a:buFont typeface="Helvetica"/>
              <a:buChar char="●"/>
              <a:defRPr sz="1000">
                <a:solidFill>
                  <a:srgbClr val="305CB5"/>
                </a:solidFill>
                <a:latin typeface="Consolas"/>
                <a:ea typeface="Consolas"/>
                <a:cs typeface="Consolas"/>
                <a:sym typeface="Consolas"/>
              </a:defRPr>
            </a:pPr>
            <a:r>
              <a:t>@Configuration</a:t>
            </a:r>
            <a:r>
              <a:rPr sz="1100">
                <a:solidFill>
                  <a:srgbClr val="34302D"/>
                </a:solidFill>
                <a:latin typeface="Varela Round"/>
                <a:ea typeface="Varela Round"/>
                <a:cs typeface="Varela Round"/>
                <a:sym typeface="Varela Round"/>
              </a:rPr>
              <a:t> tags the class as a source of bean definitions for the application context.</a:t>
            </a:r>
            <a:endParaRPr sz="1100">
              <a:solidFill>
                <a:srgbClr val="34302D"/>
              </a:solidFill>
              <a:latin typeface="Varela Round"/>
              <a:ea typeface="Varela Round"/>
              <a:cs typeface="Varela Round"/>
              <a:sym typeface="Varela Round"/>
            </a:endParaRPr>
          </a:p>
          <a:p>
            <a:pPr marL="698500" indent="-295275">
              <a:lnSpc>
                <a:spcPct val="156521"/>
              </a:lnSpc>
              <a:buClr>
                <a:srgbClr val="34302D"/>
              </a:buClr>
              <a:buSzPts val="1000"/>
              <a:buFont typeface="Helvetica"/>
              <a:buChar char="●"/>
              <a:defRPr sz="1000">
                <a:solidFill>
                  <a:srgbClr val="305CB5"/>
                </a:solidFill>
                <a:latin typeface="Consolas"/>
                <a:ea typeface="Consolas"/>
                <a:cs typeface="Consolas"/>
                <a:sym typeface="Consolas"/>
              </a:defRPr>
            </a:pPr>
            <a:r>
              <a:t>@EnableAutoConfiguration</a:t>
            </a:r>
            <a:r>
              <a:rPr sz="1100">
                <a:solidFill>
                  <a:srgbClr val="34302D"/>
                </a:solidFill>
                <a:latin typeface="Varela Round"/>
                <a:ea typeface="Varela Round"/>
                <a:cs typeface="Varela Round"/>
                <a:sym typeface="Varela Round"/>
              </a:rPr>
              <a:t> tells Spring Boot to start adding beans based on classpath settings, other beans, and various property settings.</a:t>
            </a:r>
            <a:endParaRPr sz="1100">
              <a:solidFill>
                <a:srgbClr val="34302D"/>
              </a:solidFill>
              <a:latin typeface="Varela Round"/>
              <a:ea typeface="Varela Round"/>
              <a:cs typeface="Varela Round"/>
              <a:sym typeface="Varela Round"/>
            </a:endParaRPr>
          </a:p>
          <a:p>
            <a:pPr marL="698500" indent="-295275">
              <a:lnSpc>
                <a:spcPct val="156521"/>
              </a:lnSpc>
              <a:buClr>
                <a:srgbClr val="34302D"/>
              </a:buClr>
              <a:buSzPts val="1100"/>
              <a:buFont typeface="Helvetica"/>
              <a:buChar char="●"/>
              <a:defRPr sz="1100">
                <a:solidFill>
                  <a:srgbClr val="34302D"/>
                </a:solidFill>
                <a:latin typeface="Varela Round"/>
                <a:ea typeface="Varela Round"/>
                <a:cs typeface="Varela Round"/>
                <a:sym typeface="Varela Round"/>
              </a:defRPr>
            </a:pPr>
            <a:r>
              <a:t>Normally you would add </a:t>
            </a:r>
            <a:r>
              <a:rPr sz="1000">
                <a:solidFill>
                  <a:srgbClr val="305CB5"/>
                </a:solidFill>
                <a:latin typeface="Consolas"/>
                <a:ea typeface="Consolas"/>
                <a:cs typeface="Consolas"/>
                <a:sym typeface="Consolas"/>
              </a:rPr>
              <a:t>@EnableWebMvc</a:t>
            </a:r>
            <a:r>
              <a:t> for a Spring MVC app, but Spring Boot adds it automatically when it sees </a:t>
            </a:r>
            <a:r>
              <a:rPr b="1">
                <a:latin typeface="Montserrat"/>
                <a:ea typeface="Montserrat"/>
                <a:cs typeface="Montserrat"/>
                <a:sym typeface="Montserrat"/>
              </a:rPr>
              <a:t>spring-webmvc</a:t>
            </a:r>
            <a:r>
              <a:t> on the classpath. This flags the application as a web application and activates key behaviors such as setting up a </a:t>
            </a:r>
            <a:r>
              <a:rPr sz="1000">
                <a:solidFill>
                  <a:srgbClr val="305CB5"/>
                </a:solidFill>
                <a:latin typeface="Consolas"/>
                <a:ea typeface="Consolas"/>
                <a:cs typeface="Consolas"/>
                <a:sym typeface="Consolas"/>
              </a:rPr>
              <a:t>DispatcherServlet</a:t>
            </a:r>
            <a:r>
              <a:t>.</a:t>
            </a:r>
          </a:p>
          <a:p>
            <a:pPr marL="698500" indent="-295275">
              <a:lnSpc>
                <a:spcPct val="156521"/>
              </a:lnSpc>
              <a:buClr>
                <a:srgbClr val="34302D"/>
              </a:buClr>
              <a:buSzPts val="1000"/>
              <a:buFont typeface="Helvetica"/>
              <a:buChar char="●"/>
              <a:defRPr sz="1000">
                <a:solidFill>
                  <a:srgbClr val="305CB5"/>
                </a:solidFill>
                <a:latin typeface="Consolas"/>
                <a:ea typeface="Consolas"/>
                <a:cs typeface="Consolas"/>
                <a:sym typeface="Consolas"/>
              </a:defRPr>
            </a:pPr>
            <a:r>
              <a:t>@ComponentScan</a:t>
            </a:r>
            <a:r>
              <a:rPr sz="1100">
                <a:solidFill>
                  <a:srgbClr val="34302D"/>
                </a:solidFill>
                <a:latin typeface="Varela Round"/>
                <a:ea typeface="Varela Round"/>
                <a:cs typeface="Varela Round"/>
                <a:sym typeface="Varela Round"/>
              </a:rPr>
              <a:t> tells Spring to look for other components, configurations, and services in the </a:t>
            </a:r>
            <a:r>
              <a:t>hello</a:t>
            </a:r>
            <a:r>
              <a:rPr sz="1100">
                <a:solidFill>
                  <a:srgbClr val="34302D"/>
                </a:solidFill>
                <a:latin typeface="Varela Round"/>
                <a:ea typeface="Varela Round"/>
                <a:cs typeface="Varela Round"/>
                <a:sym typeface="Varela Round"/>
              </a:rPr>
              <a:t> package, allowing it to find the controllers.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2" name="Shape 1092"/>
          <p:cNvSpPr/>
          <p:nvPr>
            <p:ph type="sldImg"/>
          </p:nvPr>
        </p:nvSpPr>
        <p:spPr>
          <a:prstGeom prst="rect">
            <a:avLst/>
          </a:prstGeom>
        </p:spPr>
        <p:txBody>
          <a:bodyPr/>
          <a:lstStyle/>
          <a:p>
            <a:pPr/>
          </a:p>
        </p:txBody>
      </p:sp>
      <p:sp>
        <p:nvSpPr>
          <p:cNvPr id="1093" name="Shape 1093"/>
          <p:cNvSpPr/>
          <p:nvPr>
            <p:ph type="body" sz="quarter" idx="1"/>
          </p:nvPr>
        </p:nvSpPr>
        <p:spPr>
          <a:prstGeom prst="rect">
            <a:avLst/>
          </a:prstGeom>
        </p:spPr>
        <p:txBody>
          <a:bodyPr/>
          <a:lstStyle/>
          <a:p>
            <a:pPr>
              <a:defRPr>
                <a:solidFill>
                  <a:srgbClr val="333333"/>
                </a:solidFill>
                <a:latin typeface="Calibri"/>
                <a:ea typeface="Calibri"/>
                <a:cs typeface="Calibri"/>
                <a:sym typeface="Calibri"/>
              </a:defRPr>
            </a:pPr>
            <a:r>
              <a:t>To provide custom health information you can register Spring beans that implement the </a:t>
            </a:r>
            <a:r>
              <a:rPr u="sng">
                <a:solidFill>
                  <a:srgbClr val="18B3C0"/>
                </a:solidFill>
                <a:uFill>
                  <a:solidFill>
                    <a:srgbClr val="18B3C0"/>
                  </a:solidFill>
                </a:uFill>
                <a:latin typeface="Consolas"/>
                <a:ea typeface="Consolas"/>
                <a:cs typeface="Consolas"/>
                <a:sym typeface="Consolas"/>
                <a:hlinkClick r:id="rId3" invalidUrl="" action="" tgtFrame="" tooltip="" history="1" highlightClick="0" endSnd="0"/>
              </a:rPr>
              <a:t>HealthIndicator</a:t>
            </a:r>
            <a:r>
              <a:t> interface. You need to provide an implementation of the </a:t>
            </a:r>
            <a:r>
              <a:rPr>
                <a:solidFill>
                  <a:srgbClr val="6D180B"/>
                </a:solidFill>
                <a:latin typeface="Consolas"/>
                <a:ea typeface="Consolas"/>
                <a:cs typeface="Consolas"/>
                <a:sym typeface="Consolas"/>
              </a:rPr>
              <a:t>health()</a:t>
            </a:r>
            <a:r>
              <a:t> method and return a </a:t>
            </a:r>
            <a:r>
              <a:rPr>
                <a:solidFill>
                  <a:srgbClr val="6D180B"/>
                </a:solidFill>
                <a:latin typeface="Consolas"/>
                <a:ea typeface="Consolas"/>
                <a:cs typeface="Consolas"/>
                <a:sym typeface="Consolas"/>
              </a:rPr>
              <a:t>Health</a:t>
            </a:r>
            <a:r>
              <a:t> response. The </a:t>
            </a:r>
            <a:r>
              <a:rPr>
                <a:solidFill>
                  <a:srgbClr val="6D180B"/>
                </a:solidFill>
                <a:latin typeface="Consolas"/>
                <a:ea typeface="Consolas"/>
                <a:cs typeface="Consolas"/>
                <a:sym typeface="Consolas"/>
              </a:rPr>
              <a:t>Health</a:t>
            </a:r>
            <a:r>
              <a:t> response should include a status and can optionally include additional details to be displayed.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1" name="Shape 1101"/>
          <p:cNvSpPr/>
          <p:nvPr>
            <p:ph type="sldImg"/>
          </p:nvPr>
        </p:nvSpPr>
        <p:spPr>
          <a:prstGeom prst="rect">
            <a:avLst/>
          </a:prstGeom>
        </p:spPr>
        <p:txBody>
          <a:bodyPr/>
          <a:lstStyle/>
          <a:p>
            <a:pPr/>
          </a:p>
        </p:txBody>
      </p:sp>
      <p:sp>
        <p:nvSpPr>
          <p:cNvPr id="1102" name="Shape 1102"/>
          <p:cNvSpPr/>
          <p:nvPr>
            <p:ph type="body" sz="quarter" idx="1"/>
          </p:nvPr>
        </p:nvSpPr>
        <p:spPr>
          <a:prstGeom prst="rect">
            <a:avLst/>
          </a:prstGeom>
        </p:spPr>
        <p:txBody>
          <a:bodyPr/>
          <a:lstStyle/>
          <a:p>
            <a:pPr>
              <a:defRPr>
                <a:latin typeface="Calibri"/>
                <a:ea typeface="Calibri"/>
                <a:cs typeface="Calibri"/>
                <a:sym typeface="Calibri"/>
              </a:defRPr>
            </a:pPr>
            <a:r>
              <a:t>Agenda:</a:t>
            </a:r>
          </a:p>
          <a:p>
            <a:pPr marL="563033" indent="-423333">
              <a:buSzPts val="1600"/>
              <a:buChar char="●"/>
              <a:defRPr>
                <a:latin typeface="Calibri"/>
                <a:ea typeface="Calibri"/>
                <a:cs typeface="Calibri"/>
                <a:sym typeface="Calibri"/>
              </a:defRPr>
            </a:pPr>
            <a:r>
              <a:t>Monolith</a:t>
            </a:r>
          </a:p>
          <a:p>
            <a:pPr marL="563033" indent="-423333">
              <a:buSzPts val="1600"/>
              <a:buChar char="●"/>
              <a:defRPr>
                <a:latin typeface="Calibri"/>
                <a:ea typeface="Calibri"/>
                <a:cs typeface="Calibri"/>
                <a:sym typeface="Calibri"/>
              </a:defRPr>
            </a:pPr>
            <a:r>
              <a:t>Domain Driven Design</a:t>
            </a:r>
          </a:p>
          <a:p>
            <a:pPr marL="563033" indent="-423333">
              <a:buSzPts val="1600"/>
              <a:buChar char="●"/>
              <a:defRPr>
                <a:latin typeface="Calibri"/>
                <a:ea typeface="Calibri"/>
                <a:cs typeface="Calibri"/>
                <a:sym typeface="Calibri"/>
              </a:defRPr>
            </a:pPr>
            <a:r>
              <a:t>Cloud Native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6" name="Shape 1106"/>
          <p:cNvSpPr/>
          <p:nvPr>
            <p:ph type="sldImg"/>
          </p:nvPr>
        </p:nvSpPr>
        <p:spPr>
          <a:prstGeom prst="rect">
            <a:avLst/>
          </a:prstGeom>
        </p:spPr>
        <p:txBody>
          <a:bodyPr/>
          <a:lstStyle/>
          <a:p>
            <a:pPr/>
          </a:p>
        </p:txBody>
      </p:sp>
      <p:sp>
        <p:nvSpPr>
          <p:cNvPr id="1107" name="Shape 1107"/>
          <p:cNvSpPr/>
          <p:nvPr>
            <p:ph type="body" sz="quarter" idx="1"/>
          </p:nvPr>
        </p:nvSpPr>
        <p:spPr>
          <a:prstGeom prst="rect">
            <a:avLst/>
          </a:prstGeom>
        </p:spPr>
        <p:txBody>
          <a:bodyPr/>
          <a:lstStyle/>
          <a:p>
            <a:pPr>
              <a:defRPr>
                <a:latin typeface="Calibri"/>
                <a:ea typeface="Calibri"/>
                <a:cs typeface="Calibri"/>
                <a:sym typeface="Calibri"/>
              </a:defRPr>
            </a:pPr>
            <a:r>
              <a:t>Agenda:</a:t>
            </a:r>
          </a:p>
          <a:p>
            <a:pPr marL="563033" indent="-423333">
              <a:buSzPts val="1600"/>
              <a:buChar char="●"/>
              <a:defRPr>
                <a:latin typeface="Calibri"/>
                <a:ea typeface="Calibri"/>
                <a:cs typeface="Calibri"/>
                <a:sym typeface="Calibri"/>
              </a:defRPr>
            </a:pPr>
            <a:r>
              <a:t>Monolith</a:t>
            </a:r>
          </a:p>
          <a:p>
            <a:pPr marL="563033" indent="-423333">
              <a:buSzPts val="1600"/>
              <a:buChar char="●"/>
              <a:defRPr>
                <a:latin typeface="Calibri"/>
                <a:ea typeface="Calibri"/>
                <a:cs typeface="Calibri"/>
                <a:sym typeface="Calibri"/>
              </a:defRPr>
            </a:pPr>
            <a:r>
              <a:t>Domain Driven Design</a:t>
            </a:r>
          </a:p>
          <a:p>
            <a:pPr marL="563033" indent="-423333">
              <a:buSzPts val="1600"/>
              <a:buChar char="●"/>
              <a:defRPr>
                <a:latin typeface="Calibri"/>
                <a:ea typeface="Calibri"/>
                <a:cs typeface="Calibri"/>
                <a:sym typeface="Calibri"/>
              </a:defRPr>
            </a:pPr>
            <a:r>
              <a:t>Cloud Native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1" name="Shape 1111"/>
          <p:cNvSpPr/>
          <p:nvPr>
            <p:ph type="sldImg"/>
          </p:nvPr>
        </p:nvSpPr>
        <p:spPr>
          <a:prstGeom prst="rect">
            <a:avLst/>
          </a:prstGeom>
        </p:spPr>
        <p:txBody>
          <a:bodyPr/>
          <a:lstStyle/>
          <a:p>
            <a:pPr/>
          </a:p>
        </p:txBody>
      </p:sp>
      <p:sp>
        <p:nvSpPr>
          <p:cNvPr id="1112" name="Shape 1112"/>
          <p:cNvSpPr/>
          <p:nvPr>
            <p:ph type="body" sz="quarter" idx="1"/>
          </p:nvPr>
        </p:nvSpPr>
        <p:spPr>
          <a:prstGeom prst="rect">
            <a:avLst/>
          </a:prstGeom>
        </p:spPr>
        <p:txBody>
          <a:bodyPr/>
          <a:lstStyle>
            <a:lvl1pPr>
              <a:lnSpc>
                <a:spcPct val="156521"/>
              </a:lnSpc>
              <a:spcBef>
                <a:spcPts val="2300"/>
              </a:spcBef>
              <a:defRPr>
                <a:latin typeface="Calibri"/>
                <a:ea typeface="Calibri"/>
                <a:cs typeface="Calibri"/>
                <a:sym typeface="Calibri"/>
              </a:defRPr>
            </a:lvl1pPr>
          </a:lstStyle>
          <a:p>
            <a:pPr/>
            <a:r>
              <a:t>Explain what the Starters are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defRPr>
                <a:latin typeface="Calibri"/>
                <a:ea typeface="Calibri"/>
                <a:cs typeface="Calibri"/>
                <a:sym typeface="Calibri"/>
              </a:defRPr>
            </a:pPr>
            <a:r>
              <a:t>the need to be good at software</a:t>
            </a:r>
          </a:p>
          <a:p>
            <a:pPr>
              <a:defRPr>
                <a:latin typeface="Calibri"/>
                <a:ea typeface="Calibri"/>
                <a:cs typeface="Calibri"/>
                <a:sym typeface="Calibri"/>
              </a:defRPr>
            </a:pPr>
          </a:p>
          <a:p>
            <a:pPr marL="228600" indent="-228600">
              <a:buClr>
                <a:srgbClr val="000000"/>
              </a:buClr>
              <a:buSzPct val="100000"/>
              <a:buFont typeface="Trebuchet MS"/>
              <a:buChar char="-"/>
              <a:defRPr>
                <a:latin typeface="Calibri"/>
                <a:ea typeface="Calibri"/>
                <a:cs typeface="Calibri"/>
                <a:sym typeface="Calibri"/>
              </a:defRPr>
            </a:pPr>
            <a:r>
              <a:t>customer UX matters</a:t>
            </a:r>
          </a:p>
          <a:p>
            <a:pPr marL="228600" indent="-228600">
              <a:buClr>
                <a:srgbClr val="000000"/>
              </a:buClr>
              <a:buSzPct val="100000"/>
              <a:buFont typeface="Trebuchet MS"/>
              <a:buChar char="-"/>
              <a:defRPr>
                <a:latin typeface="Calibri"/>
                <a:ea typeface="Calibri"/>
                <a:cs typeface="Calibri"/>
                <a:sym typeface="Calibri"/>
              </a:defRPr>
            </a:pPr>
            <a:r>
              <a:t>operate at scale</a:t>
            </a:r>
          </a:p>
          <a:p>
            <a:pPr marL="228600" indent="-228600">
              <a:buClr>
                <a:srgbClr val="000000"/>
              </a:buClr>
              <a:buSzPct val="100000"/>
              <a:buFont typeface="Trebuchet MS"/>
              <a:buChar char="-"/>
              <a:defRPr>
                <a:latin typeface="Calibri"/>
                <a:ea typeface="Calibri"/>
                <a:cs typeface="Calibri"/>
                <a:sym typeface="Calibri"/>
              </a:defRPr>
            </a:pPr>
            <a:r>
              <a:t>new business opportunities</a:t>
            </a:r>
          </a:p>
          <a:p>
            <a:pPr marL="228600" indent="-228600">
              <a:buClr>
                <a:srgbClr val="000000"/>
              </a:buClr>
              <a:buSzPct val="100000"/>
              <a:buFont typeface="Trebuchet MS"/>
              <a:buChar char="-"/>
              <a:defRPr>
                <a:latin typeface="Calibri"/>
                <a:ea typeface="Calibri"/>
                <a:cs typeface="Calibri"/>
                <a:sym typeface="Calibri"/>
              </a:defRPr>
            </a:pPr>
            <a:r>
              <a:t>improve EVERYONE’S satisfaction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7" name="Shape 1117"/>
          <p:cNvSpPr/>
          <p:nvPr>
            <p:ph type="sldImg"/>
          </p:nvPr>
        </p:nvSpPr>
        <p:spPr>
          <a:prstGeom prst="rect">
            <a:avLst/>
          </a:prstGeom>
        </p:spPr>
        <p:txBody>
          <a:bodyPr/>
          <a:lstStyle/>
          <a:p>
            <a:pPr/>
          </a:p>
        </p:txBody>
      </p:sp>
      <p:sp>
        <p:nvSpPr>
          <p:cNvPr id="1118" name="Shape 1118"/>
          <p:cNvSpPr/>
          <p:nvPr>
            <p:ph type="body" sz="quarter" idx="1"/>
          </p:nvPr>
        </p:nvSpPr>
        <p:spPr>
          <a:prstGeom prst="rect">
            <a:avLst/>
          </a:prstGeom>
        </p:spPr>
        <p:txBody>
          <a:bodyPr/>
          <a:lstStyle/>
          <a:p>
            <a:pPr>
              <a:lnSpc>
                <a:spcPct val="156521"/>
              </a:lnSpc>
              <a:spcBef>
                <a:spcPts val="2300"/>
              </a:spcBef>
              <a:defRPr>
                <a:latin typeface="Calibri"/>
                <a:ea typeface="Calibri"/>
                <a:cs typeface="Calibri"/>
                <a:sym typeface="Calibri"/>
              </a:defRPr>
            </a:pPr>
            <a:r>
              <a:t>Explain all the great work done by MSFT in collaboration with our Spring team to have their Starters published on start.spring.io</a:t>
            </a:r>
            <a:br/>
            <a:r>
              <a:t>Very importantly, explain here that these Starters will speed up how you build and deploy Spring apps to PCF. </a:t>
            </a:r>
            <a:br/>
            <a:r>
              <a:t>Mention that the next Lab will cover Azure Spring Boot Starters + Azure Service Broker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2" name="Shape 1132"/>
          <p:cNvSpPr/>
          <p:nvPr>
            <p:ph type="sldImg"/>
          </p:nvPr>
        </p:nvSpPr>
        <p:spPr>
          <a:prstGeom prst="rect">
            <a:avLst/>
          </a:prstGeom>
        </p:spPr>
        <p:txBody>
          <a:bodyPr/>
          <a:lstStyle/>
          <a:p>
            <a:pPr/>
          </a:p>
        </p:txBody>
      </p:sp>
      <p:sp>
        <p:nvSpPr>
          <p:cNvPr id="1133" name="Shape 1133"/>
          <p:cNvSpPr/>
          <p:nvPr>
            <p:ph type="body" sz="quarter" idx="1"/>
          </p:nvPr>
        </p:nvSpPr>
        <p:spPr>
          <a:prstGeom prst="rect">
            <a:avLst/>
          </a:prstGeom>
        </p:spPr>
        <p:txBody>
          <a:bodyPr/>
          <a:lstStyle/>
          <a:p>
            <a:pPr>
              <a:defRPr>
                <a:solidFill>
                  <a:srgbClr val="551A8B"/>
                </a:solidFill>
                <a:latin typeface="Calibri"/>
                <a:ea typeface="Calibri"/>
                <a:cs typeface="Calibri"/>
                <a:sym typeface="Calibri"/>
              </a:defRPr>
            </a:pPr>
            <a:r>
              <a:t>Have to be able to scale in response to surges, add new features rapidly. Can’t go down for maintenance/upgrades.</a:t>
            </a:r>
          </a:p>
          <a:p>
            <a:pPr>
              <a:defRPr>
                <a:solidFill>
                  <a:srgbClr val="551A8B"/>
                </a:solidFill>
                <a:latin typeface="Calibri"/>
                <a:ea typeface="Calibri"/>
                <a:cs typeface="Calibri"/>
                <a:sym typeface="Calibri"/>
              </a:defRPr>
            </a:pPr>
          </a:p>
          <a:p>
            <a:pPr>
              <a:defRPr>
                <a:solidFill>
                  <a:srgbClr val="551A8B"/>
                </a:solidFill>
                <a:latin typeface="Calibri"/>
                <a:ea typeface="Calibri"/>
                <a:cs typeface="Calibri"/>
                <a:sym typeface="Calibri"/>
              </a:defRPr>
            </a:pPr>
            <a:r>
              <a:t>NetFlix, an undisputed business &amp; technology leader</a:t>
            </a:r>
          </a:p>
          <a:p>
            <a:pPr>
              <a:defRPr>
                <a:solidFill>
                  <a:srgbClr val="551A8B"/>
                </a:solidFill>
                <a:latin typeface="Calibri"/>
                <a:ea typeface="Calibri"/>
                <a:cs typeface="Calibri"/>
                <a:sym typeface="Calibri"/>
              </a:defRPr>
            </a:pPr>
            <a:r>
              <a:t>34% of peak N. American internet traffic from 6-9pm</a:t>
            </a:r>
          </a:p>
          <a:p>
            <a:pPr>
              <a:defRPr>
                <a:solidFill>
                  <a:srgbClr val="551A8B"/>
                </a:solidFill>
                <a:latin typeface="Calibri"/>
                <a:ea typeface="Calibri"/>
                <a:cs typeface="Calibri"/>
                <a:sym typeface="Calibri"/>
              </a:defRPr>
            </a:pPr>
            <a:r>
              <a:t>If speed was why they won, microservices was how</a:t>
            </a:r>
          </a:p>
          <a:p>
            <a:pPr>
              <a:defRPr>
                <a:solidFill>
                  <a:srgbClr val="551A8B"/>
                </a:solidFill>
                <a:latin typeface="Calibri"/>
                <a:ea typeface="Calibri"/>
                <a:cs typeface="Calibri"/>
                <a:sym typeface="Calibri"/>
              </a:defRPr>
            </a:pPr>
            <a:r>
              <a:t>They pioneered / began to popularize micro service concept</a:t>
            </a:r>
          </a:p>
          <a:p>
            <a:pPr>
              <a:defRPr>
                <a:solidFill>
                  <a:srgbClr val="551A8B"/>
                </a:solidFill>
                <a:latin typeface="Calibri"/>
                <a:ea typeface="Calibri"/>
                <a:cs typeface="Calibri"/>
                <a:sym typeface="Calibri"/>
              </a:defRPr>
            </a:pPr>
            <a:r>
              <a:t>All they had was Amazon EC2 back then</a:t>
            </a:r>
          </a:p>
          <a:p>
            <a:pPr>
              <a:defRPr>
                <a:solidFill>
                  <a:srgbClr val="551A8B"/>
                </a:solidFill>
                <a:latin typeface="Calibri"/>
                <a:ea typeface="Calibri"/>
                <a:cs typeface="Calibri"/>
                <a:sym typeface="Calibri"/>
              </a:defRPr>
            </a:pPr>
            <a:r>
              <a:t>They had to invent a distributed platform, cloud native platform with PaaS – like features</a:t>
            </a:r>
          </a:p>
          <a:p>
            <a:pPr>
              <a:defRPr>
                <a:solidFill>
                  <a:srgbClr val="551A8B"/>
                </a:solidFill>
                <a:latin typeface="Calibri"/>
                <a:ea typeface="Calibri"/>
                <a:cs typeface="Calibri"/>
                <a:sym typeface="Calibri"/>
              </a:defRPr>
            </a:pPr>
            <a:r>
              <a:t>They had to invent microservice infrastructure at the application level</a:t>
            </a:r>
          </a:p>
          <a:p>
            <a:pPr>
              <a:defRPr>
                <a:solidFill>
                  <a:srgbClr val="551A8B"/>
                </a:solidFill>
                <a:latin typeface="Calibri"/>
                <a:ea typeface="Calibri"/>
                <a:cs typeface="Calibri"/>
                <a:sym typeface="Calibri"/>
              </a:defRPr>
            </a:pPr>
            <a:r>
              <a:t>All before writing one line of code that relates to the application you and I know as Netflix</a:t>
            </a:r>
          </a:p>
          <a:p>
            <a:pPr>
              <a:defRPr>
                <a:solidFill>
                  <a:srgbClr val="551A8B"/>
                </a:solidFill>
                <a:latin typeface="Calibri"/>
                <a:ea typeface="Calibri"/>
                <a:cs typeface="Calibri"/>
                <a:sym typeface="Calibri"/>
              </a:defRPr>
            </a:pPr>
          </a:p>
          <a:p>
            <a:pPr>
              <a:defRPr>
                <a:solidFill>
                  <a:srgbClr val="551A8B"/>
                </a:solidFill>
                <a:latin typeface="Calibri"/>
                <a:ea typeface="Calibri"/>
                <a:cs typeface="Calibri"/>
                <a:sym typeface="Calibri"/>
              </a:defRPr>
            </a:pPr>
          </a:p>
          <a:p>
            <a:pPr>
              <a:defRPr>
                <a:solidFill>
                  <a:srgbClr val="551A8B"/>
                </a:solidFill>
                <a:latin typeface="Calibri"/>
                <a:ea typeface="Calibri"/>
                <a:cs typeface="Calibri"/>
                <a:sym typeface="Calibri"/>
              </a:defRPr>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9" name="Shape 1139"/>
          <p:cNvSpPr/>
          <p:nvPr>
            <p:ph type="sldImg"/>
          </p:nvPr>
        </p:nvSpPr>
        <p:spPr>
          <a:prstGeom prst="rect">
            <a:avLst/>
          </a:prstGeom>
        </p:spPr>
        <p:txBody>
          <a:bodyPr/>
          <a:lstStyle/>
          <a:p>
            <a:pPr/>
          </a:p>
        </p:txBody>
      </p:sp>
      <p:sp>
        <p:nvSpPr>
          <p:cNvPr id="1140" name="Shape 1140"/>
          <p:cNvSpPr/>
          <p:nvPr>
            <p:ph type="body" sz="quarter" idx="1"/>
          </p:nvPr>
        </p:nvSpPr>
        <p:spPr>
          <a:prstGeom prst="rect">
            <a:avLst/>
          </a:prstGeom>
        </p:spPr>
        <p:txBody>
          <a:bodyPr/>
          <a:lstStyle/>
          <a:p>
            <a:pPr>
              <a:defRPr>
                <a:latin typeface="Calibri"/>
                <a:ea typeface="Calibri"/>
                <a:cs typeface="Calibri"/>
                <a:sym typeface="Calibri"/>
              </a:defRPr>
            </a:pPr>
            <a:r>
              <a:t>Companies like Twitter, Facebook, and Hashicorp have open-sourced other cloud infrastructure libraries.</a:t>
            </a:r>
          </a:p>
          <a:p>
            <a:pPr>
              <a:defRPr>
                <a:latin typeface="Calibri"/>
                <a:ea typeface="Calibri"/>
                <a:cs typeface="Calibri"/>
                <a:sym typeface="Calibri"/>
              </a:defRPr>
            </a:pPr>
          </a:p>
          <a:p>
            <a:pPr>
              <a:defRPr>
                <a:latin typeface="Calibri"/>
                <a:ea typeface="Calibri"/>
                <a:cs typeface="Calibri"/>
                <a:sym typeface="Calibri"/>
              </a:defRPr>
            </a:pPr>
            <a:r>
              <a:t>Complementary and competing solutions from top technology companies form a bazaar of ideas.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2" name="Shape 1152"/>
          <p:cNvSpPr/>
          <p:nvPr>
            <p:ph type="sldImg"/>
          </p:nvPr>
        </p:nvSpPr>
        <p:spPr>
          <a:prstGeom prst="rect">
            <a:avLst/>
          </a:prstGeom>
        </p:spPr>
        <p:txBody>
          <a:bodyPr/>
          <a:lstStyle/>
          <a:p>
            <a:pPr/>
          </a:p>
        </p:txBody>
      </p:sp>
      <p:sp>
        <p:nvSpPr>
          <p:cNvPr id="1153" name="Shape 1153"/>
          <p:cNvSpPr/>
          <p:nvPr>
            <p:ph type="body" sz="quarter" idx="1"/>
          </p:nvPr>
        </p:nvSpPr>
        <p:spPr>
          <a:prstGeom prst="rect">
            <a:avLst/>
          </a:prstGeom>
        </p:spPr>
        <p:txBody>
          <a:bodyPr/>
          <a:lstStyle/>
          <a:p>
            <a:pPr>
              <a:defRPr>
                <a:latin typeface="Calibri"/>
                <a:ea typeface="Calibri"/>
                <a:cs typeface="Calibri"/>
                <a:sym typeface="Calibri"/>
              </a:defRPr>
            </a:pPr>
            <a:r>
              <a:t>Diving into Spring Cloud Netflix, for example, we see here some of the Netflix OSS projects for which Spring Cloud provides integrations.</a:t>
            </a:r>
          </a:p>
          <a:p>
            <a:pPr>
              <a:defRPr>
                <a:latin typeface="Calibri"/>
                <a:ea typeface="Calibri"/>
                <a:cs typeface="Calibri"/>
                <a:sym typeface="Calibri"/>
              </a:defRPr>
            </a:pPr>
          </a:p>
          <a:p>
            <a:pPr>
              <a:defRPr>
                <a:latin typeface="Calibri"/>
                <a:ea typeface="Calibri"/>
                <a:cs typeface="Calibri"/>
                <a:sym typeface="Calibri"/>
              </a:defRPr>
            </a:pPr>
            <a:r>
              <a:t>Ribbon, the Netflix client-side load balancer, and Eureka, the Netflix discovery server, can be used together as we saw earlier where the client side load balancer loads routing information from the discovery server and applies its own load balancing rules.</a:t>
            </a:r>
          </a:p>
          <a:p>
            <a:pPr>
              <a:defRPr>
                <a:latin typeface="Calibri"/>
                <a:ea typeface="Calibri"/>
                <a:cs typeface="Calibri"/>
                <a:sym typeface="Calibri"/>
              </a:defRPr>
            </a:pPr>
          </a:p>
          <a:p>
            <a:pPr>
              <a:defRPr>
                <a:latin typeface="Calibri"/>
                <a:ea typeface="Calibri"/>
                <a:cs typeface="Calibri"/>
                <a:sym typeface="Calibri"/>
              </a:defRPr>
            </a:pPr>
            <a:r>
              <a:t>Netflix Hystrix is an implementation of a circuit breaker. With Spring annotations, we can use AOP to add fallback commands to methods. We can also automatically report failures and metrics ass streams, in accordance with 12-factor app principles, and Netflix Turbine can collect these streams and provide an aggregated visualization into the state of all circuit breakers in the system.</a:t>
            </a:r>
          </a:p>
          <a:p>
            <a:pPr>
              <a:defRPr>
                <a:latin typeface="Calibri"/>
                <a:ea typeface="Calibri"/>
                <a:cs typeface="Calibri"/>
                <a:sym typeface="Calibri"/>
              </a:defRPr>
            </a:pPr>
          </a:p>
          <a:p>
            <a:pPr>
              <a:defRPr>
                <a:latin typeface="Calibri"/>
                <a:ea typeface="Calibri"/>
                <a:cs typeface="Calibri"/>
                <a:sym typeface="Calibri"/>
              </a:defRPr>
            </a:pPr>
            <a:r>
              <a:t>------------------------------</a:t>
            </a:r>
          </a:p>
          <a:p>
            <a:pPr>
              <a:defRPr>
                <a:latin typeface="Calibri"/>
                <a:ea typeface="Calibri"/>
                <a:cs typeface="Calibri"/>
                <a:sym typeface="Calibri"/>
              </a:defRPr>
            </a:pPr>
            <a:r>
              <a:t>Auxiliary notes:</a:t>
            </a:r>
          </a:p>
          <a:p>
            <a:pPr>
              <a:defRPr>
                <a:latin typeface="Calibri"/>
                <a:ea typeface="Calibri"/>
                <a:cs typeface="Calibri"/>
                <a:sym typeface="Calibri"/>
              </a:defRPr>
            </a:pPr>
          </a:p>
          <a:p>
            <a:pPr>
              <a:defRPr>
                <a:latin typeface="Calibri"/>
                <a:ea typeface="Calibri"/>
                <a:cs typeface="Calibri"/>
                <a:sym typeface="Calibri"/>
              </a:defRPr>
            </a:pPr>
            <a:r>
              <a:t>Ribbon: A client load balancer. Ribbon loads routing info from Eureka. It has several implementations of load balancing rules. Ribbon is used internally by Feign</a:t>
            </a:r>
          </a:p>
          <a:p>
            <a:pPr>
              <a:defRPr>
                <a:latin typeface="Calibri"/>
                <a:ea typeface="Calibri"/>
                <a:cs typeface="Calibri"/>
                <a:sym typeface="Calibri"/>
              </a:defRPr>
            </a:pPr>
          </a:p>
          <a:p>
            <a:pPr>
              <a:defRPr>
                <a:latin typeface="Calibri"/>
                <a:ea typeface="Calibri"/>
                <a:cs typeface="Calibri"/>
                <a:sym typeface="Calibri"/>
              </a:defRPr>
            </a:pPr>
            <a:r>
              <a:t>Feign: A declarative REST client. Allows annotation of interface to be mapped to endpoints. When combined with Ribbon it adds load balancing capabilities to the client interface</a:t>
            </a:r>
          </a:p>
          <a:p>
            <a:pPr>
              <a:defRPr>
                <a:latin typeface="Calibri"/>
                <a:ea typeface="Calibri"/>
                <a:cs typeface="Calibri"/>
                <a:sym typeface="Calibri"/>
              </a:defRPr>
            </a:pPr>
          </a:p>
          <a:p>
            <a:pPr>
              <a:defRPr>
                <a:latin typeface="Calibri"/>
                <a:ea typeface="Calibri"/>
                <a:cs typeface="Calibri"/>
                <a:sym typeface="Calibri"/>
              </a:defRPr>
            </a:pPr>
            <a:r>
              <a:t>Hystrix: Circuit breaker pattern implementation. Via spring annotations add commands to methods using AOP. Protects clients from failures and reports metrics via a stream of HTTP events</a:t>
            </a:r>
          </a:p>
          <a:p>
            <a:pPr>
              <a:defRPr>
                <a:latin typeface="Calibri"/>
                <a:ea typeface="Calibri"/>
                <a:cs typeface="Calibri"/>
                <a:sym typeface="Calibri"/>
              </a:defRPr>
            </a:pPr>
          </a:p>
          <a:p>
            <a:pPr>
              <a:defRPr>
                <a:latin typeface="Calibri"/>
                <a:ea typeface="Calibri"/>
                <a:cs typeface="Calibri"/>
                <a:sym typeface="Calibri"/>
              </a:defRPr>
            </a:pPr>
            <a:r>
              <a:t>Zuul:  A set of HTTP filters do add routing, security. On spring it's used to create a CORS filter for UI apps to be able to access external services</a:t>
            </a:r>
          </a:p>
          <a:p>
            <a:pPr>
              <a:defRPr>
                <a:latin typeface="Calibri"/>
                <a:ea typeface="Calibri"/>
                <a:cs typeface="Calibri"/>
                <a:sym typeface="Calibri"/>
              </a:defRPr>
            </a:pPr>
          </a:p>
          <a:p>
            <a:pPr>
              <a:defRPr>
                <a:latin typeface="Calibri"/>
                <a:ea typeface="Calibri"/>
                <a:cs typeface="Calibri"/>
                <a:sym typeface="Calibri"/>
              </a:defRPr>
            </a:pPr>
            <a:r>
              <a:t>Archaius: Dynamic configuration management. Used with Spring’s config server to allow dynamic properties loading </a:t>
            </a:r>
          </a:p>
          <a:p>
            <a:pPr>
              <a:defRPr>
                <a:latin typeface="Calibri"/>
                <a:ea typeface="Calibri"/>
                <a:cs typeface="Calibri"/>
                <a:sym typeface="Calibri"/>
              </a:defRPr>
            </a:pPr>
          </a:p>
          <a:p>
            <a:pPr>
              <a:defRPr>
                <a:latin typeface="Calibri"/>
                <a:ea typeface="Calibri"/>
                <a:cs typeface="Calibri"/>
                <a:sym typeface="Calibri"/>
              </a:defRPr>
            </a:pPr>
            <a:r>
              <a:t>Eureka: Discovery server</a:t>
            </a:r>
          </a:p>
          <a:p>
            <a:pPr>
              <a:defRPr>
                <a:latin typeface="Calibri"/>
                <a:ea typeface="Calibri"/>
                <a:cs typeface="Calibri"/>
                <a:sym typeface="Calibri"/>
              </a:defRPr>
            </a:pPr>
          </a:p>
          <a:p>
            <a:pPr>
              <a:defRPr>
                <a:latin typeface="Calibri"/>
                <a:ea typeface="Calibri"/>
                <a:cs typeface="Calibri"/>
                <a:sym typeface="Calibri"/>
              </a:defRPr>
            </a:pPr>
            <a:r>
              <a:t>Turbine: Event aggregation engine. It can combine several streams (hystrix) into one combined view, that can be view later on a dashboard</a:t>
            </a:r>
          </a:p>
          <a:p>
            <a:pPr>
              <a:defRPr>
                <a:latin typeface="Calibri"/>
                <a:ea typeface="Calibri"/>
                <a:cs typeface="Calibri"/>
                <a:sym typeface="Calibri"/>
              </a:defRPr>
            </a:pPr>
          </a:p>
          <a:p>
            <a:pPr>
              <a:defRPr>
                <a:latin typeface="Calibri"/>
                <a:ea typeface="Calibri"/>
                <a:cs typeface="Calibri"/>
                <a:sym typeface="Calibri"/>
              </a:defRPr>
            </a:pPr>
          </a:p>
          <a:p>
            <a:pPr>
              <a:defRPr>
                <a:latin typeface="Calibri"/>
                <a:ea typeface="Calibri"/>
                <a:cs typeface="Calibri"/>
                <a:sym typeface="Calibri"/>
              </a:defRPr>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8" name="Shape 1198"/>
          <p:cNvSpPr/>
          <p:nvPr>
            <p:ph type="sldImg"/>
          </p:nvPr>
        </p:nvSpPr>
        <p:spPr>
          <a:prstGeom prst="rect">
            <a:avLst/>
          </a:prstGeom>
        </p:spPr>
        <p:txBody>
          <a:bodyPr/>
          <a:lstStyle/>
          <a:p>
            <a:pPr/>
          </a:p>
        </p:txBody>
      </p:sp>
      <p:sp>
        <p:nvSpPr>
          <p:cNvPr id="1199" name="Shape 1199"/>
          <p:cNvSpPr/>
          <p:nvPr>
            <p:ph type="body" sz="quarter" idx="1"/>
          </p:nvPr>
        </p:nvSpPr>
        <p:spPr>
          <a:prstGeom prst="rect">
            <a:avLst/>
          </a:prstGeom>
        </p:spPr>
        <p:txBody>
          <a:bodyPr/>
          <a:lstStyle>
            <a:lvl1pPr>
              <a:defRPr>
                <a:latin typeface="Calibri"/>
                <a:ea typeface="Calibri"/>
                <a:cs typeface="Calibri"/>
                <a:sym typeface="Calibri"/>
              </a:defRPr>
            </a:lvl1pPr>
          </a:lstStyle>
          <a:p>
            <a:pPr/>
            <a:r>
              <a:t>The talk track on this is not only about Spring Cloud integrations, but other integrations with Pivotal software, such as PCF, PCC, etc.</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0" name="Shape 1210"/>
          <p:cNvSpPr/>
          <p:nvPr>
            <p:ph type="sldImg"/>
          </p:nvPr>
        </p:nvSpPr>
        <p:spPr>
          <a:prstGeom prst="rect">
            <a:avLst/>
          </a:prstGeom>
        </p:spPr>
        <p:txBody>
          <a:bodyPr/>
          <a:lstStyle/>
          <a:p>
            <a:pPr/>
          </a:p>
        </p:txBody>
      </p:sp>
      <p:sp>
        <p:nvSpPr>
          <p:cNvPr id="1211" name="Shape 1211"/>
          <p:cNvSpPr/>
          <p:nvPr>
            <p:ph type="body" sz="quarter" idx="1"/>
          </p:nvPr>
        </p:nvSpPr>
        <p:spPr>
          <a:prstGeom prst="rect">
            <a:avLst/>
          </a:prstGeom>
        </p:spPr>
        <p:txBody>
          <a:bodyPr/>
          <a:lstStyle>
            <a:lvl1pPr>
              <a:defRPr>
                <a:latin typeface="Calibri"/>
                <a:ea typeface="Calibri"/>
                <a:cs typeface="Calibri"/>
                <a:sym typeface="Calibri"/>
              </a:defRPr>
            </a:lvl1pPr>
          </a:lstStyle>
          <a:p>
            <a:pPr/>
            <a:r>
              <a:t>How Spring builds on lower layers of open source to complete the whole Spring Framework.</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0" name="Shape 1220"/>
          <p:cNvSpPr/>
          <p:nvPr>
            <p:ph type="sldImg"/>
          </p:nvPr>
        </p:nvSpPr>
        <p:spPr>
          <a:prstGeom prst="rect">
            <a:avLst/>
          </a:prstGeom>
        </p:spPr>
        <p:txBody>
          <a:bodyPr/>
          <a:lstStyle/>
          <a:p>
            <a:pPr/>
          </a:p>
        </p:txBody>
      </p:sp>
      <p:sp>
        <p:nvSpPr>
          <p:cNvPr id="1221" name="Shape 1221"/>
          <p:cNvSpPr/>
          <p:nvPr>
            <p:ph type="body" sz="quarter" idx="1"/>
          </p:nvPr>
        </p:nvSpPr>
        <p:spPr>
          <a:prstGeom prst="rect">
            <a:avLst/>
          </a:prstGeom>
        </p:spPr>
        <p:txBody>
          <a:bodyPr/>
          <a:lstStyle/>
          <a:p>
            <a:pPr>
              <a:defRPr>
                <a:latin typeface="Calibri"/>
                <a:ea typeface="Calibri"/>
                <a:cs typeface="Calibri"/>
                <a:sym typeface="Calibri"/>
              </a:defRPr>
            </a:pPr>
            <a:r>
              <a:t>Agenda:</a:t>
            </a:r>
          </a:p>
          <a:p>
            <a:pPr marL="563033" indent="-423333">
              <a:buSzPts val="1600"/>
              <a:buChar char="●"/>
              <a:defRPr>
                <a:latin typeface="Calibri"/>
                <a:ea typeface="Calibri"/>
                <a:cs typeface="Calibri"/>
                <a:sym typeface="Calibri"/>
              </a:defRPr>
            </a:pPr>
            <a:r>
              <a:t>Monolith</a:t>
            </a:r>
          </a:p>
          <a:p>
            <a:pPr marL="563033" indent="-423333">
              <a:buSzPts val="1600"/>
              <a:buChar char="●"/>
              <a:defRPr>
                <a:latin typeface="Calibri"/>
                <a:ea typeface="Calibri"/>
                <a:cs typeface="Calibri"/>
                <a:sym typeface="Calibri"/>
              </a:defRPr>
            </a:pPr>
            <a:r>
              <a:t>Domain Driven Design</a:t>
            </a:r>
          </a:p>
          <a:p>
            <a:pPr marL="563033" indent="-423333">
              <a:buSzPts val="1600"/>
              <a:buChar char="●"/>
              <a:defRPr>
                <a:latin typeface="Calibri"/>
                <a:ea typeface="Calibri"/>
                <a:cs typeface="Calibri"/>
                <a:sym typeface="Calibri"/>
              </a:defRPr>
            </a:pPr>
            <a:r>
              <a:t>Cloud Native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4" name="Shape 1254"/>
          <p:cNvSpPr/>
          <p:nvPr>
            <p:ph type="sldImg"/>
          </p:nvPr>
        </p:nvSpPr>
        <p:spPr>
          <a:prstGeom prst="rect">
            <a:avLst/>
          </a:prstGeom>
        </p:spPr>
        <p:txBody>
          <a:bodyPr/>
          <a:lstStyle/>
          <a:p>
            <a:pPr/>
          </a:p>
        </p:txBody>
      </p:sp>
      <p:sp>
        <p:nvSpPr>
          <p:cNvPr id="1255" name="Shape 1255"/>
          <p:cNvSpPr/>
          <p:nvPr>
            <p:ph type="body" sz="quarter" idx="1"/>
          </p:nvPr>
        </p:nvSpPr>
        <p:spPr>
          <a:prstGeom prst="rect">
            <a:avLst/>
          </a:prstGeom>
        </p:spPr>
        <p:txBody>
          <a:bodyPr/>
          <a:lstStyle>
            <a:lvl1pPr>
              <a:defRPr>
                <a:latin typeface="Calibri"/>
                <a:ea typeface="Calibri"/>
                <a:cs typeface="Calibri"/>
                <a:sym typeface="Calibri"/>
              </a:defRPr>
            </a:lvl1pPr>
          </a:lstStyle>
          <a:p>
            <a:pPr/>
            <a:r>
              <a:t>The transition from this slide to the next should be to talk about how this doesn’t scale very easily and you should use Cloud Bus.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0" name="Shape 1260"/>
          <p:cNvSpPr/>
          <p:nvPr>
            <p:ph type="sldImg"/>
          </p:nvPr>
        </p:nvSpPr>
        <p:spPr>
          <a:prstGeom prst="rect">
            <a:avLst/>
          </a:prstGeom>
        </p:spPr>
        <p:txBody>
          <a:bodyPr/>
          <a:lstStyle/>
          <a:p>
            <a:pPr/>
          </a:p>
        </p:txBody>
      </p:sp>
      <p:sp>
        <p:nvSpPr>
          <p:cNvPr id="1261" name="Shape 1261"/>
          <p:cNvSpPr/>
          <p:nvPr>
            <p:ph type="body" sz="quarter" idx="1"/>
          </p:nvPr>
        </p:nvSpPr>
        <p:spPr>
          <a:prstGeom prst="rect">
            <a:avLst/>
          </a:prstGeom>
        </p:spPr>
        <p:txBody>
          <a:bodyPr/>
          <a:lstStyle/>
          <a:p>
            <a:pPr>
              <a:lnSpc>
                <a:spcPct val="115000"/>
              </a:lnSpc>
              <a:defRPr b="1">
                <a:solidFill>
                  <a:srgbClr val="551A8B"/>
                </a:solidFill>
                <a:latin typeface="Calibri"/>
                <a:ea typeface="Calibri"/>
                <a:cs typeface="Calibri"/>
                <a:sym typeface="Calibri"/>
              </a:defRPr>
            </a:pPr>
            <a:r>
              <a:t>Requires the </a:t>
            </a:r>
            <a:r>
              <a:rPr u="sng">
                <a:solidFill>
                  <a:srgbClr val="18B3C0"/>
                </a:solidFill>
                <a:uFill>
                  <a:solidFill>
                    <a:srgbClr val="18B3C0"/>
                  </a:solidFill>
                </a:uFill>
                <a:hlinkClick r:id="rId3" invalidUrl="" action="" tgtFrame="" tooltip="" history="1" highlightClick="0" endSnd="0"/>
              </a:rPr>
              <a:t>Cloud Bus AMQP</a:t>
            </a:r>
            <a:r>
              <a:t> dependency on the classpath (pom.xml).</a:t>
            </a:r>
          </a:p>
          <a:p>
            <a:pPr>
              <a:lnSpc>
                <a:spcPct val="115000"/>
              </a:lnSpc>
              <a:defRPr>
                <a:solidFill>
                  <a:srgbClr val="551A8B"/>
                </a:solidFill>
                <a:latin typeface="Calibri"/>
                <a:ea typeface="Calibri"/>
                <a:cs typeface="Calibri"/>
                <a:sym typeface="Calibri"/>
              </a:defRPr>
            </a:pPr>
            <a:r>
              <a:t>&lt;dependency&gt; 	</a:t>
            </a:r>
          </a:p>
          <a:p>
            <a:pPr>
              <a:lnSpc>
                <a:spcPct val="115000"/>
              </a:lnSpc>
              <a:defRPr>
                <a:solidFill>
                  <a:srgbClr val="551A8B"/>
                </a:solidFill>
                <a:latin typeface="Calibri"/>
                <a:ea typeface="Calibri"/>
                <a:cs typeface="Calibri"/>
                <a:sym typeface="Calibri"/>
              </a:defRPr>
            </a:pPr>
            <a:r>
              <a:t> 	&lt;groupId&gt;org.springframework.cloud&lt;/groupId&gt;</a:t>
            </a:r>
          </a:p>
          <a:p>
            <a:pPr>
              <a:lnSpc>
                <a:spcPct val="115000"/>
              </a:lnSpc>
              <a:defRPr>
                <a:solidFill>
                  <a:srgbClr val="551A8B"/>
                </a:solidFill>
                <a:latin typeface="Calibri"/>
                <a:ea typeface="Calibri"/>
                <a:cs typeface="Calibri"/>
                <a:sym typeface="Calibri"/>
              </a:defRPr>
            </a:pPr>
            <a:r>
              <a:t>     &lt;artifactId&gt;spring-cloud-starter-bus-amqp&lt;/artifactId&gt;</a:t>
            </a:r>
          </a:p>
          <a:p>
            <a:pPr>
              <a:lnSpc>
                <a:spcPct val="115000"/>
              </a:lnSpc>
              <a:defRPr>
                <a:solidFill>
                  <a:srgbClr val="551A8B"/>
                </a:solidFill>
                <a:latin typeface="Calibri"/>
                <a:ea typeface="Calibri"/>
                <a:cs typeface="Calibri"/>
                <a:sym typeface="Calibri"/>
              </a:defRPr>
            </a:pPr>
            <a:r>
              <a:t> &lt;/dependency&gt;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2" name="Shape 1292"/>
          <p:cNvSpPr/>
          <p:nvPr>
            <p:ph type="sldImg"/>
          </p:nvPr>
        </p:nvSpPr>
        <p:spPr>
          <a:prstGeom prst="rect">
            <a:avLst/>
          </a:prstGeom>
        </p:spPr>
        <p:txBody>
          <a:bodyPr/>
          <a:lstStyle/>
          <a:p>
            <a:pPr/>
          </a:p>
        </p:txBody>
      </p:sp>
      <p:sp>
        <p:nvSpPr>
          <p:cNvPr id="1293" name="Shape 1293"/>
          <p:cNvSpPr/>
          <p:nvPr>
            <p:ph type="body" sz="quarter" idx="1"/>
          </p:nvPr>
        </p:nvSpPr>
        <p:spPr>
          <a:prstGeom prst="rect">
            <a:avLst/>
          </a:prstGeom>
        </p:spPr>
        <p:txBody>
          <a:bodyPr/>
          <a:lstStyle/>
          <a:p>
            <a:pPr marL="563033" indent="-423333">
              <a:buSzPts val="1600"/>
              <a:buAutoNum type="arabicPeriod" startAt="1"/>
              <a:defRPr>
                <a:latin typeface="Calibri"/>
                <a:ea typeface="Calibri"/>
                <a:cs typeface="Calibri"/>
                <a:sym typeface="Calibri"/>
              </a:defRPr>
            </a:pPr>
            <a:r>
              <a:t>Push the config.</a:t>
            </a:r>
          </a:p>
          <a:p>
            <a:pPr marL="563033" indent="-423333">
              <a:buSzPts val="1600"/>
              <a:buAutoNum type="arabicPeriod" startAt="1"/>
              <a:defRPr>
                <a:latin typeface="Calibri"/>
                <a:ea typeface="Calibri"/>
                <a:cs typeface="Calibri"/>
                <a:sym typeface="Calibri"/>
              </a:defRPr>
            </a:pPr>
            <a:r>
              <a:t>Git updates.</a:t>
            </a:r>
          </a:p>
          <a:p>
            <a:pPr marL="563033" indent="-423333">
              <a:buSzPts val="1600"/>
              <a:buAutoNum type="arabicPeriod" startAt="1"/>
              <a:defRPr>
                <a:latin typeface="Calibri"/>
                <a:ea typeface="Calibri"/>
                <a:cs typeface="Calibri"/>
                <a:sym typeface="Calibri"/>
              </a:defRPr>
            </a:pPr>
            <a:r>
              <a:t>Spring Config Server reads the new config.</a:t>
            </a:r>
          </a:p>
          <a:p>
            <a:pPr marL="563033" indent="-423333">
              <a:buSzPts val="1600"/>
              <a:buAutoNum type="arabicPeriod" startAt="1"/>
              <a:defRPr>
                <a:latin typeface="Calibri"/>
                <a:ea typeface="Calibri"/>
                <a:cs typeface="Calibri"/>
                <a:sym typeface="Calibri"/>
              </a:defRPr>
            </a:pPr>
            <a:r>
              <a:t>Dev/Integration sends the POST to update the configs.</a:t>
            </a:r>
          </a:p>
          <a:p>
            <a:pPr marL="563033" indent="-423333">
              <a:buSzPts val="1600"/>
              <a:buAutoNum type="arabicPeriod" startAt="1"/>
              <a:defRPr>
                <a:latin typeface="Calibri"/>
                <a:ea typeface="Calibri"/>
                <a:cs typeface="Calibri"/>
                <a:sym typeface="Calibri"/>
              </a:defRPr>
            </a:pPr>
            <a:r>
              <a:t>First application to receive the POST sends an update to Rabbit.</a:t>
            </a:r>
          </a:p>
          <a:p>
            <a:pPr marL="563033" indent="-423333">
              <a:buSzPts val="1600"/>
              <a:buAutoNum type="arabicPeriod" startAt="1"/>
              <a:defRPr>
                <a:latin typeface="Calibri"/>
                <a:ea typeface="Calibri"/>
                <a:cs typeface="Calibri"/>
                <a:sym typeface="Calibri"/>
              </a:defRPr>
            </a:pPr>
            <a:r>
              <a:t>Rabbit publishes the change to the other applications subscribed.</a:t>
            </a:r>
          </a:p>
          <a:p>
            <a:pPr marL="563033" indent="-423333">
              <a:buSzPts val="1600"/>
              <a:buAutoNum type="arabicPeriod" startAt="1"/>
              <a:defRPr>
                <a:latin typeface="Calibri"/>
                <a:ea typeface="Calibri"/>
                <a:cs typeface="Calibri"/>
                <a:sym typeface="Calibri"/>
              </a:defRPr>
            </a:pPr>
            <a:r>
              <a:t>Everyone is updated and happy.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lvl1pPr>
              <a:defRPr>
                <a:latin typeface="Calibri"/>
                <a:ea typeface="Calibri"/>
                <a:cs typeface="Calibri"/>
                <a:sym typeface="Calibri"/>
              </a:defRPr>
            </a:lvl1pPr>
          </a:lstStyle>
          <a:p>
            <a:pPr/>
            <a:r>
              <a:t>Measuring ROI</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8" name="Shape 1298"/>
          <p:cNvSpPr/>
          <p:nvPr>
            <p:ph type="sldImg"/>
          </p:nvPr>
        </p:nvSpPr>
        <p:spPr>
          <a:prstGeom prst="rect">
            <a:avLst/>
          </a:prstGeom>
        </p:spPr>
        <p:txBody>
          <a:bodyPr/>
          <a:lstStyle/>
          <a:p>
            <a:pPr/>
          </a:p>
        </p:txBody>
      </p:sp>
      <p:sp>
        <p:nvSpPr>
          <p:cNvPr id="1299" name="Shape 1299"/>
          <p:cNvSpPr/>
          <p:nvPr>
            <p:ph type="body" sz="quarter" idx="1"/>
          </p:nvPr>
        </p:nvSpPr>
        <p:spPr>
          <a:prstGeom prst="rect">
            <a:avLst/>
          </a:prstGeom>
        </p:spPr>
        <p:txBody>
          <a:bodyPr/>
          <a:lstStyle/>
          <a:p>
            <a:pPr>
              <a:lnSpc>
                <a:spcPct val="115000"/>
              </a:lnSpc>
              <a:defRPr b="1">
                <a:solidFill>
                  <a:srgbClr val="551A8B"/>
                </a:solidFill>
                <a:latin typeface="Calibri"/>
                <a:ea typeface="Calibri"/>
                <a:cs typeface="Calibri"/>
                <a:sym typeface="Calibri"/>
              </a:defRPr>
            </a:pPr>
            <a:r>
              <a:t>Requires the </a:t>
            </a:r>
            <a:r>
              <a:rPr u="sng">
                <a:solidFill>
                  <a:srgbClr val="18B3C0"/>
                </a:solidFill>
                <a:uFill>
                  <a:solidFill>
                    <a:srgbClr val="18B3C0"/>
                  </a:solidFill>
                </a:uFill>
                <a:hlinkClick r:id="rId3" invalidUrl="" action="" tgtFrame="" tooltip="" history="1" highlightClick="0" endSnd="0"/>
              </a:rPr>
              <a:t>Cloud Bus AMQP</a:t>
            </a:r>
            <a:r>
              <a:t> dependency on the classpath (pom.xml).</a:t>
            </a:r>
          </a:p>
          <a:p>
            <a:pPr>
              <a:lnSpc>
                <a:spcPct val="115000"/>
              </a:lnSpc>
              <a:defRPr>
                <a:solidFill>
                  <a:srgbClr val="551A8B"/>
                </a:solidFill>
                <a:latin typeface="Calibri"/>
                <a:ea typeface="Calibri"/>
                <a:cs typeface="Calibri"/>
                <a:sym typeface="Calibri"/>
              </a:defRPr>
            </a:pPr>
            <a:r>
              <a:t>&lt;dependency&gt; 	</a:t>
            </a:r>
          </a:p>
          <a:p>
            <a:pPr>
              <a:lnSpc>
                <a:spcPct val="115000"/>
              </a:lnSpc>
              <a:defRPr>
                <a:solidFill>
                  <a:srgbClr val="551A8B"/>
                </a:solidFill>
                <a:latin typeface="Calibri"/>
                <a:ea typeface="Calibri"/>
                <a:cs typeface="Calibri"/>
                <a:sym typeface="Calibri"/>
              </a:defRPr>
            </a:pPr>
            <a:r>
              <a:t> 	&lt;groupId&gt;org.springframework.cloud&lt;/groupId&gt;</a:t>
            </a:r>
          </a:p>
          <a:p>
            <a:pPr>
              <a:lnSpc>
                <a:spcPct val="115000"/>
              </a:lnSpc>
              <a:defRPr>
                <a:solidFill>
                  <a:srgbClr val="551A8B"/>
                </a:solidFill>
                <a:latin typeface="Calibri"/>
                <a:ea typeface="Calibri"/>
                <a:cs typeface="Calibri"/>
                <a:sym typeface="Calibri"/>
              </a:defRPr>
            </a:pPr>
            <a:r>
              <a:t>     &lt;artifactId&gt;spring-cloud-starter-bus-amqp&lt;/artifactId&gt;</a:t>
            </a:r>
          </a:p>
          <a:p>
            <a:pPr>
              <a:lnSpc>
                <a:spcPct val="115000"/>
              </a:lnSpc>
              <a:defRPr>
                <a:solidFill>
                  <a:srgbClr val="551A8B"/>
                </a:solidFill>
                <a:latin typeface="Calibri"/>
                <a:ea typeface="Calibri"/>
                <a:cs typeface="Calibri"/>
                <a:sym typeface="Calibri"/>
              </a:defRPr>
            </a:pPr>
            <a:r>
              <a:t> &lt;/dependency&gt;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3" name="Shape 1303"/>
          <p:cNvSpPr/>
          <p:nvPr>
            <p:ph type="sldImg"/>
          </p:nvPr>
        </p:nvSpPr>
        <p:spPr>
          <a:prstGeom prst="rect">
            <a:avLst/>
          </a:prstGeom>
        </p:spPr>
        <p:txBody>
          <a:bodyPr/>
          <a:lstStyle/>
          <a:p>
            <a:pPr/>
          </a:p>
        </p:txBody>
      </p:sp>
      <p:sp>
        <p:nvSpPr>
          <p:cNvPr id="1304" name="Shape 1304"/>
          <p:cNvSpPr/>
          <p:nvPr>
            <p:ph type="body" sz="quarter" idx="1"/>
          </p:nvPr>
        </p:nvSpPr>
        <p:spPr>
          <a:prstGeom prst="rect">
            <a:avLst/>
          </a:prstGeom>
        </p:spPr>
        <p:txBody>
          <a:bodyPr/>
          <a:lstStyle/>
          <a:p>
            <a:pPr>
              <a:defRPr>
                <a:latin typeface="Calibri"/>
                <a:ea typeface="Calibri"/>
                <a:cs typeface="Calibri"/>
                <a:sym typeface="Calibri"/>
              </a:defRPr>
            </a:pPr>
            <a:r>
              <a:t>Agenda:</a:t>
            </a:r>
          </a:p>
          <a:p>
            <a:pPr marL="563033" indent="-423333">
              <a:buSzPts val="1600"/>
              <a:buChar char="●"/>
              <a:defRPr>
                <a:latin typeface="Calibri"/>
                <a:ea typeface="Calibri"/>
                <a:cs typeface="Calibri"/>
                <a:sym typeface="Calibri"/>
              </a:defRPr>
            </a:pPr>
            <a:r>
              <a:t>Monolith</a:t>
            </a:r>
          </a:p>
          <a:p>
            <a:pPr marL="563033" indent="-423333">
              <a:buSzPts val="1600"/>
              <a:buChar char="●"/>
              <a:defRPr>
                <a:latin typeface="Calibri"/>
                <a:ea typeface="Calibri"/>
                <a:cs typeface="Calibri"/>
                <a:sym typeface="Calibri"/>
              </a:defRPr>
            </a:pPr>
            <a:r>
              <a:t>Domain Driven Design</a:t>
            </a:r>
          </a:p>
          <a:p>
            <a:pPr marL="563033" indent="-423333">
              <a:buSzPts val="1600"/>
              <a:buChar char="●"/>
              <a:defRPr>
                <a:latin typeface="Calibri"/>
                <a:ea typeface="Calibri"/>
                <a:cs typeface="Calibri"/>
                <a:sym typeface="Calibri"/>
              </a:defRPr>
            </a:pPr>
            <a:r>
              <a:t>Cloud Native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6" name="Shape 1326"/>
          <p:cNvSpPr/>
          <p:nvPr>
            <p:ph type="sldImg"/>
          </p:nvPr>
        </p:nvSpPr>
        <p:spPr>
          <a:prstGeom prst="rect">
            <a:avLst/>
          </a:prstGeom>
        </p:spPr>
        <p:txBody>
          <a:bodyPr/>
          <a:lstStyle/>
          <a:p>
            <a:pPr/>
          </a:p>
        </p:txBody>
      </p:sp>
      <p:sp>
        <p:nvSpPr>
          <p:cNvPr id="1327" name="Shape 1327"/>
          <p:cNvSpPr/>
          <p:nvPr>
            <p:ph type="body" sz="quarter" idx="1"/>
          </p:nvPr>
        </p:nvSpPr>
        <p:spPr>
          <a:prstGeom prst="rect">
            <a:avLst/>
          </a:prstGeom>
        </p:spPr>
        <p:txBody>
          <a:bodyPr/>
          <a:lstStyle/>
          <a:p>
            <a:pPr marL="563033" indent="-423333">
              <a:buSzPts val="1600"/>
              <a:buAutoNum type="arabicPeriod" startAt="1"/>
              <a:defRPr>
                <a:latin typeface="Calibri"/>
                <a:ea typeface="Calibri"/>
                <a:cs typeface="Calibri"/>
                <a:sym typeface="Calibri"/>
              </a:defRPr>
            </a:pPr>
            <a:r>
              <a:t>Push the config.</a:t>
            </a:r>
          </a:p>
          <a:p>
            <a:pPr marL="563033" indent="-423333">
              <a:buSzPts val="1600"/>
              <a:buAutoNum type="arabicPeriod" startAt="1"/>
              <a:defRPr>
                <a:latin typeface="Calibri"/>
                <a:ea typeface="Calibri"/>
                <a:cs typeface="Calibri"/>
                <a:sym typeface="Calibri"/>
              </a:defRPr>
            </a:pPr>
            <a:r>
              <a:t>Git updates.</a:t>
            </a:r>
          </a:p>
          <a:p>
            <a:pPr marL="563033" indent="-423333">
              <a:buSzPts val="1600"/>
              <a:buAutoNum type="arabicPeriod" startAt="1"/>
              <a:defRPr>
                <a:latin typeface="Calibri"/>
                <a:ea typeface="Calibri"/>
                <a:cs typeface="Calibri"/>
                <a:sym typeface="Calibri"/>
              </a:defRPr>
            </a:pPr>
            <a:r>
              <a:t>Spring Config Server reads the new config.</a:t>
            </a:r>
          </a:p>
          <a:p>
            <a:pPr marL="563033" indent="-423333">
              <a:buSzPts val="1600"/>
              <a:buAutoNum type="arabicPeriod" startAt="1"/>
              <a:defRPr>
                <a:latin typeface="Calibri"/>
                <a:ea typeface="Calibri"/>
                <a:cs typeface="Calibri"/>
                <a:sym typeface="Calibri"/>
              </a:defRPr>
            </a:pPr>
            <a:r>
              <a:t>Dev/Integration sends the POST to update the configs.</a:t>
            </a:r>
          </a:p>
          <a:p>
            <a:pPr marL="563033" indent="-423333">
              <a:buSzPts val="1600"/>
              <a:buAutoNum type="arabicPeriod" startAt="1"/>
              <a:defRPr>
                <a:latin typeface="Calibri"/>
                <a:ea typeface="Calibri"/>
                <a:cs typeface="Calibri"/>
                <a:sym typeface="Calibri"/>
              </a:defRPr>
            </a:pPr>
            <a:r>
              <a:t>First application to receive the POST sends an update to Rabbit.</a:t>
            </a:r>
          </a:p>
          <a:p>
            <a:pPr marL="563033" indent="-423333">
              <a:buSzPts val="1600"/>
              <a:buAutoNum type="arabicPeriod" startAt="1"/>
              <a:defRPr>
                <a:latin typeface="Calibri"/>
                <a:ea typeface="Calibri"/>
                <a:cs typeface="Calibri"/>
                <a:sym typeface="Calibri"/>
              </a:defRPr>
            </a:pPr>
            <a:r>
              <a:t>Rabbit publishes the change to the other applications subscribed.</a:t>
            </a:r>
          </a:p>
          <a:p>
            <a:pPr marL="563033" indent="-423333">
              <a:buSzPts val="1600"/>
              <a:buAutoNum type="arabicPeriod" startAt="1"/>
              <a:defRPr>
                <a:latin typeface="Calibri"/>
                <a:ea typeface="Calibri"/>
                <a:cs typeface="Calibri"/>
                <a:sym typeface="Calibri"/>
              </a:defRPr>
            </a:pPr>
            <a:r>
              <a:t>Everyone is updated and happy.</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3" name="Shape 1343"/>
          <p:cNvSpPr/>
          <p:nvPr>
            <p:ph type="sldImg"/>
          </p:nvPr>
        </p:nvSpPr>
        <p:spPr>
          <a:prstGeom prst="rect">
            <a:avLst/>
          </a:prstGeom>
        </p:spPr>
        <p:txBody>
          <a:bodyPr/>
          <a:lstStyle/>
          <a:p>
            <a:pPr/>
          </a:p>
        </p:txBody>
      </p:sp>
      <p:sp>
        <p:nvSpPr>
          <p:cNvPr id="1344" name="Shape 1344"/>
          <p:cNvSpPr/>
          <p:nvPr>
            <p:ph type="body" sz="quarter" idx="1"/>
          </p:nvPr>
        </p:nvSpPr>
        <p:spPr>
          <a:prstGeom prst="rect">
            <a:avLst/>
          </a:prstGeom>
        </p:spPr>
        <p:txBody>
          <a:bodyPr/>
          <a:lstStyle/>
          <a:p>
            <a:pPr>
              <a:lnSpc>
                <a:spcPct val="115000"/>
              </a:lnSpc>
              <a:defRPr b="1">
                <a:solidFill>
                  <a:srgbClr val="551A8B"/>
                </a:solidFill>
                <a:latin typeface="Calibri"/>
                <a:ea typeface="Calibri"/>
                <a:cs typeface="Calibri"/>
                <a:sym typeface="Calibri"/>
              </a:defRPr>
            </a:pPr>
            <a:r>
              <a:t>The server is easily embeddable in a Spring Boot application using the @EnableConfigServer annotation.</a:t>
            </a:r>
          </a:p>
          <a:p>
            <a:pPr>
              <a:lnSpc>
                <a:spcPct val="115000"/>
              </a:lnSpc>
              <a:defRPr b="1">
                <a:solidFill>
                  <a:srgbClr val="551A8B"/>
                </a:solidFill>
                <a:latin typeface="Calibri"/>
                <a:ea typeface="Calibri"/>
                <a:cs typeface="Calibri"/>
                <a:sym typeface="Calibri"/>
              </a:defRPr>
            </a:pPr>
            <a:r>
              <a:t>Application configuration data is stored in a backend</a:t>
            </a:r>
          </a:p>
          <a:p>
            <a:pPr>
              <a:lnSpc>
                <a:spcPct val="115000"/>
              </a:lnSpc>
              <a:defRPr b="1">
                <a:solidFill>
                  <a:srgbClr val="551A8B"/>
                </a:solidFill>
                <a:latin typeface="Calibri"/>
                <a:ea typeface="Calibri"/>
                <a:cs typeface="Calibri"/>
                <a:sym typeface="Calibri"/>
              </a:defRPr>
            </a:pPr>
            <a:r>
              <a:t>Git, Subversion and File System backends are supported</a:t>
            </a:r>
          </a:p>
          <a:p>
            <a:pPr>
              <a:lnSpc>
                <a:spcPct val="115000"/>
              </a:lnSpc>
              <a:defRPr b="1">
                <a:solidFill>
                  <a:srgbClr val="551A8B"/>
                </a:solidFill>
                <a:latin typeface="Calibri"/>
                <a:ea typeface="Calibri"/>
                <a:cs typeface="Calibri"/>
                <a:sym typeface="Calibri"/>
              </a:defRPr>
            </a:pPr>
            <a:r>
              <a:t>Git is the default backend. It's great for auditing changes and managing upgrades</a:t>
            </a:r>
          </a:p>
          <a:p>
            <a:pPr>
              <a:lnSpc>
                <a:spcPct val="115000"/>
              </a:lnSpc>
              <a:defRPr b="1">
                <a:solidFill>
                  <a:srgbClr val="551A8B"/>
                </a:solidFill>
                <a:latin typeface="Calibri"/>
                <a:ea typeface="Calibri"/>
                <a:cs typeface="Calibri"/>
                <a:sym typeface="Calibri"/>
              </a:defRPr>
            </a:pPr>
            <a:r>
              <a:t>Setting the git backend is done via the spring.cloud.config.server.git.uriconfiguration property</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8" name="Shape 1348"/>
          <p:cNvSpPr/>
          <p:nvPr>
            <p:ph type="sldImg"/>
          </p:nvPr>
        </p:nvSpPr>
        <p:spPr>
          <a:prstGeom prst="rect">
            <a:avLst/>
          </a:prstGeom>
        </p:spPr>
        <p:txBody>
          <a:bodyPr/>
          <a:lstStyle/>
          <a:p>
            <a:pPr/>
          </a:p>
        </p:txBody>
      </p:sp>
      <p:sp>
        <p:nvSpPr>
          <p:cNvPr id="1349" name="Shape 1349"/>
          <p:cNvSpPr/>
          <p:nvPr>
            <p:ph type="body" sz="quarter" idx="1"/>
          </p:nvPr>
        </p:nvSpPr>
        <p:spPr>
          <a:prstGeom prst="rect">
            <a:avLst/>
          </a:prstGeom>
        </p:spPr>
        <p:txBody>
          <a:bodyPr/>
          <a:lstStyle/>
          <a:p>
            <a:pPr>
              <a:defRPr>
                <a:latin typeface="Calibri"/>
                <a:ea typeface="Calibri"/>
                <a:cs typeface="Calibri"/>
                <a:sym typeface="Calibri"/>
              </a:defRPr>
            </a:pPr>
            <a:r>
              <a:t>Agenda:</a:t>
            </a:r>
          </a:p>
          <a:p>
            <a:pPr marL="563033" indent="-423333">
              <a:buSzPts val="1600"/>
              <a:buChar char="●"/>
              <a:defRPr>
                <a:latin typeface="Calibri"/>
                <a:ea typeface="Calibri"/>
                <a:cs typeface="Calibri"/>
                <a:sym typeface="Calibri"/>
              </a:defRPr>
            </a:pPr>
            <a:r>
              <a:t>Monolith</a:t>
            </a:r>
          </a:p>
          <a:p>
            <a:pPr marL="563033" indent="-423333">
              <a:buSzPts val="1600"/>
              <a:buChar char="●"/>
              <a:defRPr>
                <a:latin typeface="Calibri"/>
                <a:ea typeface="Calibri"/>
                <a:cs typeface="Calibri"/>
                <a:sym typeface="Calibri"/>
              </a:defRPr>
            </a:pPr>
            <a:r>
              <a:t>Domain Driven Design</a:t>
            </a:r>
          </a:p>
          <a:p>
            <a:pPr marL="563033" indent="-423333">
              <a:buSzPts val="1600"/>
              <a:buChar char="●"/>
              <a:defRPr>
                <a:latin typeface="Calibri"/>
                <a:ea typeface="Calibri"/>
                <a:cs typeface="Calibri"/>
                <a:sym typeface="Calibri"/>
              </a:defRPr>
            </a:pPr>
            <a:r>
              <a:t>Cloud Native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6" name="Shape 1366"/>
          <p:cNvSpPr/>
          <p:nvPr>
            <p:ph type="sldImg"/>
          </p:nvPr>
        </p:nvSpPr>
        <p:spPr>
          <a:prstGeom prst="rect">
            <a:avLst/>
          </a:prstGeom>
        </p:spPr>
        <p:txBody>
          <a:bodyPr/>
          <a:lstStyle/>
          <a:p>
            <a:pPr/>
          </a:p>
        </p:txBody>
      </p:sp>
      <p:sp>
        <p:nvSpPr>
          <p:cNvPr id="1367" name="Shape 1367"/>
          <p:cNvSpPr/>
          <p:nvPr>
            <p:ph type="body" sz="quarter" idx="1"/>
          </p:nvPr>
        </p:nvSpPr>
        <p:spPr>
          <a:prstGeom prst="rect">
            <a:avLst/>
          </a:prstGeom>
        </p:spPr>
        <p:txBody>
          <a:bodyPr/>
          <a:lstStyle/>
          <a:p>
            <a:pPr>
              <a:defRPr>
                <a:latin typeface="Calibri"/>
                <a:ea typeface="Calibri"/>
                <a:cs typeface="Calibri"/>
                <a:sym typeface="Calibri"/>
              </a:defRPr>
            </a:pPr>
            <a:r>
              <a:t>Show this video: </a:t>
            </a:r>
            <a:r>
              <a:rPr u="sng">
                <a:solidFill>
                  <a:srgbClr val="18B3C0"/>
                </a:solidFill>
                <a:uFill>
                  <a:solidFill>
                    <a:srgbClr val="18B3C0"/>
                  </a:solidFill>
                </a:uFill>
                <a:hlinkClick r:id="rId3" invalidUrl="" action="" tgtFrame="" tooltip="" history="1" highlightClick="0" endSnd="0"/>
              </a:rPr>
              <a:t>https://www.youtube.com/watch?time_continue=1&amp;v=zWM7oAbVL4g</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5" name="Shape 1375"/>
          <p:cNvSpPr/>
          <p:nvPr>
            <p:ph type="sldImg"/>
          </p:nvPr>
        </p:nvSpPr>
        <p:spPr>
          <a:prstGeom prst="rect">
            <a:avLst/>
          </a:prstGeom>
        </p:spPr>
        <p:txBody>
          <a:bodyPr/>
          <a:lstStyle/>
          <a:p>
            <a:pPr/>
          </a:p>
        </p:txBody>
      </p:sp>
      <p:sp>
        <p:nvSpPr>
          <p:cNvPr id="1376" name="Shape 1376"/>
          <p:cNvSpPr/>
          <p:nvPr>
            <p:ph type="body" sz="quarter" idx="1"/>
          </p:nvPr>
        </p:nvSpPr>
        <p:spPr>
          <a:prstGeom prst="rect">
            <a:avLst/>
          </a:prstGeom>
        </p:spPr>
        <p:txBody>
          <a:bodyPr/>
          <a:lstStyle/>
          <a:p>
            <a:pPr>
              <a:lnSpc>
                <a:spcPct val="115000"/>
              </a:lnSpc>
              <a:defRPr b="1">
                <a:solidFill>
                  <a:srgbClr val="551A8B"/>
                </a:solidFill>
                <a:latin typeface="Calibri"/>
                <a:ea typeface="Calibri"/>
                <a:cs typeface="Calibri"/>
                <a:sym typeface="Calibri"/>
              </a:defRPr>
            </a:pPr>
            <a:r>
              <a:t>The server is easily embeddable in a Spring Boot application using the @EnableConfigServer annotation.</a:t>
            </a:r>
          </a:p>
          <a:p>
            <a:pPr>
              <a:lnSpc>
                <a:spcPct val="115000"/>
              </a:lnSpc>
              <a:defRPr b="1">
                <a:solidFill>
                  <a:srgbClr val="551A8B"/>
                </a:solidFill>
                <a:latin typeface="Calibri"/>
                <a:ea typeface="Calibri"/>
                <a:cs typeface="Calibri"/>
                <a:sym typeface="Calibri"/>
              </a:defRPr>
            </a:pPr>
            <a:r>
              <a:t>Application configuration data is stored in a backend</a:t>
            </a:r>
          </a:p>
          <a:p>
            <a:pPr>
              <a:lnSpc>
                <a:spcPct val="115000"/>
              </a:lnSpc>
              <a:defRPr b="1">
                <a:solidFill>
                  <a:srgbClr val="551A8B"/>
                </a:solidFill>
                <a:latin typeface="Calibri"/>
                <a:ea typeface="Calibri"/>
                <a:cs typeface="Calibri"/>
                <a:sym typeface="Calibri"/>
              </a:defRPr>
            </a:pPr>
            <a:r>
              <a:t>Git, Subversion and File System backends are supported</a:t>
            </a:r>
          </a:p>
          <a:p>
            <a:pPr>
              <a:lnSpc>
                <a:spcPct val="115000"/>
              </a:lnSpc>
              <a:defRPr b="1">
                <a:solidFill>
                  <a:srgbClr val="551A8B"/>
                </a:solidFill>
                <a:latin typeface="Calibri"/>
                <a:ea typeface="Calibri"/>
                <a:cs typeface="Calibri"/>
                <a:sym typeface="Calibri"/>
              </a:defRPr>
            </a:pPr>
            <a:r>
              <a:t>Git is the default backend. It's great for auditing changes and managing upgrades</a:t>
            </a:r>
          </a:p>
          <a:p>
            <a:pPr>
              <a:lnSpc>
                <a:spcPct val="115000"/>
              </a:lnSpc>
              <a:defRPr b="1">
                <a:solidFill>
                  <a:srgbClr val="551A8B"/>
                </a:solidFill>
                <a:latin typeface="Calibri"/>
                <a:ea typeface="Calibri"/>
                <a:cs typeface="Calibri"/>
                <a:sym typeface="Calibri"/>
              </a:defRPr>
            </a:pPr>
            <a:r>
              <a:t>Setting the git backend is done via the spring.cloud.config.server.git.uriconfiguration property</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0" name="Shape 1380"/>
          <p:cNvSpPr/>
          <p:nvPr>
            <p:ph type="sldImg"/>
          </p:nvPr>
        </p:nvSpPr>
        <p:spPr>
          <a:prstGeom prst="rect">
            <a:avLst/>
          </a:prstGeom>
        </p:spPr>
        <p:txBody>
          <a:bodyPr/>
          <a:lstStyle/>
          <a:p>
            <a:pPr/>
          </a:p>
        </p:txBody>
      </p:sp>
      <p:sp>
        <p:nvSpPr>
          <p:cNvPr id="1381" name="Shape 1381"/>
          <p:cNvSpPr/>
          <p:nvPr>
            <p:ph type="body" sz="quarter" idx="1"/>
          </p:nvPr>
        </p:nvSpPr>
        <p:spPr>
          <a:prstGeom prst="rect">
            <a:avLst/>
          </a:prstGeom>
        </p:spPr>
        <p:txBody>
          <a:bodyPr/>
          <a:lstStyle/>
          <a:p>
            <a:pPr>
              <a:lnSpc>
                <a:spcPct val="115000"/>
              </a:lnSpc>
              <a:defRPr b="1">
                <a:solidFill>
                  <a:srgbClr val="551A8B"/>
                </a:solidFill>
                <a:latin typeface="Calibri"/>
                <a:ea typeface="Calibri"/>
                <a:cs typeface="Calibri"/>
                <a:sym typeface="Calibri"/>
              </a:defRPr>
            </a:pPr>
            <a:r>
              <a:t>The server is easily embeddable in a Spring Boot application using the @EnableConfigServer annotation.</a:t>
            </a:r>
          </a:p>
          <a:p>
            <a:pPr>
              <a:lnSpc>
                <a:spcPct val="115000"/>
              </a:lnSpc>
              <a:defRPr b="1">
                <a:solidFill>
                  <a:srgbClr val="551A8B"/>
                </a:solidFill>
                <a:latin typeface="Calibri"/>
                <a:ea typeface="Calibri"/>
                <a:cs typeface="Calibri"/>
                <a:sym typeface="Calibri"/>
              </a:defRPr>
            </a:pPr>
            <a:r>
              <a:t>Application configuration data is stored in a backend</a:t>
            </a:r>
          </a:p>
          <a:p>
            <a:pPr>
              <a:lnSpc>
                <a:spcPct val="115000"/>
              </a:lnSpc>
              <a:defRPr b="1">
                <a:solidFill>
                  <a:srgbClr val="551A8B"/>
                </a:solidFill>
                <a:latin typeface="Calibri"/>
                <a:ea typeface="Calibri"/>
                <a:cs typeface="Calibri"/>
                <a:sym typeface="Calibri"/>
              </a:defRPr>
            </a:pPr>
            <a:r>
              <a:t>Git, Subversion and File System backends are supported</a:t>
            </a:r>
          </a:p>
          <a:p>
            <a:pPr>
              <a:lnSpc>
                <a:spcPct val="115000"/>
              </a:lnSpc>
              <a:defRPr b="1">
                <a:solidFill>
                  <a:srgbClr val="551A8B"/>
                </a:solidFill>
                <a:latin typeface="Calibri"/>
                <a:ea typeface="Calibri"/>
                <a:cs typeface="Calibri"/>
                <a:sym typeface="Calibri"/>
              </a:defRPr>
            </a:pPr>
            <a:r>
              <a:t>Git is the default backend. It's great for auditing changes and managing upgrades</a:t>
            </a:r>
          </a:p>
          <a:p>
            <a:pPr>
              <a:lnSpc>
                <a:spcPct val="115000"/>
              </a:lnSpc>
              <a:defRPr b="1">
                <a:solidFill>
                  <a:srgbClr val="551A8B"/>
                </a:solidFill>
                <a:latin typeface="Calibri"/>
                <a:ea typeface="Calibri"/>
                <a:cs typeface="Calibri"/>
                <a:sym typeface="Calibri"/>
              </a:defRPr>
            </a:pPr>
            <a:r>
              <a:t>Setting the git backend is done via the spring.cloud.config.server.git.uriconfiguration property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5" name="Shape 1385"/>
          <p:cNvSpPr/>
          <p:nvPr>
            <p:ph type="sldImg"/>
          </p:nvPr>
        </p:nvSpPr>
        <p:spPr>
          <a:prstGeom prst="rect">
            <a:avLst/>
          </a:prstGeom>
        </p:spPr>
        <p:txBody>
          <a:bodyPr/>
          <a:lstStyle/>
          <a:p>
            <a:pPr/>
          </a:p>
        </p:txBody>
      </p:sp>
      <p:sp>
        <p:nvSpPr>
          <p:cNvPr id="1386" name="Shape 1386"/>
          <p:cNvSpPr/>
          <p:nvPr>
            <p:ph type="body" sz="quarter" idx="1"/>
          </p:nvPr>
        </p:nvSpPr>
        <p:spPr>
          <a:prstGeom prst="rect">
            <a:avLst/>
          </a:prstGeom>
        </p:spPr>
        <p:txBody>
          <a:bodyPr/>
          <a:lstStyle/>
          <a:p>
            <a:pPr>
              <a:defRPr>
                <a:latin typeface="Calibri"/>
                <a:ea typeface="Calibri"/>
                <a:cs typeface="Calibri"/>
                <a:sym typeface="Calibri"/>
              </a:defRPr>
            </a:pPr>
            <a:r>
              <a:t>Agenda:</a:t>
            </a:r>
          </a:p>
          <a:p>
            <a:pPr marL="563033" indent="-423333">
              <a:buSzPts val="1600"/>
              <a:buChar char="●"/>
              <a:defRPr>
                <a:latin typeface="Calibri"/>
                <a:ea typeface="Calibri"/>
                <a:cs typeface="Calibri"/>
                <a:sym typeface="Calibri"/>
              </a:defRPr>
            </a:pPr>
            <a:r>
              <a:t>Monolith</a:t>
            </a:r>
          </a:p>
          <a:p>
            <a:pPr marL="563033" indent="-423333">
              <a:buSzPts val="1600"/>
              <a:buChar char="●"/>
              <a:defRPr>
                <a:latin typeface="Calibri"/>
                <a:ea typeface="Calibri"/>
                <a:cs typeface="Calibri"/>
                <a:sym typeface="Calibri"/>
              </a:defRPr>
            </a:pPr>
            <a:r>
              <a:t>Domain Driven Design</a:t>
            </a:r>
          </a:p>
          <a:p>
            <a:pPr marL="563033" indent="-423333">
              <a:buSzPts val="1600"/>
              <a:buChar char="●"/>
              <a:defRPr>
                <a:latin typeface="Calibri"/>
                <a:ea typeface="Calibri"/>
                <a:cs typeface="Calibri"/>
                <a:sym typeface="Calibri"/>
              </a:defRPr>
            </a:pPr>
            <a:r>
              <a:t>Cloud Native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0" name="Shape 1390"/>
          <p:cNvSpPr/>
          <p:nvPr>
            <p:ph type="sldImg"/>
          </p:nvPr>
        </p:nvSpPr>
        <p:spPr>
          <a:prstGeom prst="rect">
            <a:avLst/>
          </a:prstGeom>
        </p:spPr>
        <p:txBody>
          <a:bodyPr/>
          <a:lstStyle/>
          <a:p>
            <a:pPr/>
          </a:p>
        </p:txBody>
      </p:sp>
      <p:sp>
        <p:nvSpPr>
          <p:cNvPr id="1391" name="Shape 1391"/>
          <p:cNvSpPr/>
          <p:nvPr>
            <p:ph type="body" sz="quarter" idx="1"/>
          </p:nvPr>
        </p:nvSpPr>
        <p:spPr>
          <a:prstGeom prst="rect">
            <a:avLst/>
          </a:prstGeom>
        </p:spPr>
        <p:txBody>
          <a:bodyPr/>
          <a:lstStyle>
            <a:lvl1pPr>
              <a:defRPr>
                <a:latin typeface="Calibri"/>
                <a:ea typeface="Calibri"/>
                <a:cs typeface="Calibri"/>
                <a:sym typeface="Calibri"/>
              </a:defRPr>
            </a:lvl1pPr>
          </a:lstStyle>
          <a:p>
            <a:pPr/>
            <a:r>
              <a:t>resources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lvl1pPr>
              <a:defRPr>
                <a:latin typeface="Calibri"/>
                <a:ea typeface="Calibri"/>
                <a:cs typeface="Calibri"/>
                <a:sym typeface="Calibri"/>
              </a:defRPr>
            </a:lvl1pPr>
          </a:lstStyle>
          <a:p>
            <a:pPr/>
            <a:r>
              <a:t>Defining microservices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defRPr>
                <a:latin typeface="Calibri"/>
                <a:ea typeface="Calibri"/>
                <a:cs typeface="Calibri"/>
                <a:sym typeface="Calibri"/>
              </a:defRPr>
            </a:pPr>
            <a:r>
              <a:t>Monoliths aren’t BAD</a:t>
            </a:r>
          </a:p>
          <a:p>
            <a:pPr>
              <a:defRPr>
                <a:latin typeface="Calibri"/>
                <a:ea typeface="Calibri"/>
                <a:cs typeface="Calibri"/>
                <a:sym typeface="Calibri"/>
              </a:defRPr>
            </a:pPr>
          </a:p>
          <a:p>
            <a:pPr>
              <a:defRPr>
                <a:latin typeface="Calibri"/>
                <a:ea typeface="Calibri"/>
                <a:cs typeface="Calibri"/>
                <a:sym typeface="Calibri"/>
              </a:defRPr>
            </a:pPr>
            <a:r>
              <a:t>Challenges when it comes to scaling, making and shipping changes, onboarding new people, coordinating parallel dev efforts, long term commitment to a given tech stack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defRPr>
                <a:latin typeface="Calibri"/>
                <a:ea typeface="Calibri"/>
                <a:cs typeface="Calibri"/>
                <a:sym typeface="Calibri"/>
              </a:defRPr>
            </a:pPr>
            <a:r>
              <a:t>New challenges</a:t>
            </a:r>
          </a:p>
          <a:p>
            <a:pPr>
              <a:defRPr>
                <a:latin typeface="Calibri"/>
                <a:ea typeface="Calibri"/>
                <a:cs typeface="Calibri"/>
                <a:sym typeface="Calibri"/>
              </a:defRPr>
            </a:pPr>
          </a:p>
          <a:p>
            <a:pPr>
              <a:defRPr>
                <a:latin typeface="Calibri"/>
                <a:ea typeface="Calibri"/>
                <a:cs typeface="Calibri"/>
                <a:sym typeface="Calibri"/>
              </a:defRPr>
            </a:pPr>
            <a:r>
              <a:t>Where to store shared info, how to track everyone,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defRPr>
                <a:latin typeface="Calibri"/>
                <a:ea typeface="Calibri"/>
                <a:cs typeface="Calibri"/>
                <a:sym typeface="Calibri"/>
              </a:defRPr>
            </a:pPr>
            <a:r>
              <a:t>Defining “cloud native”</a:t>
            </a:r>
          </a:p>
          <a:p>
            <a:pPr>
              <a:defRPr>
                <a:latin typeface="Calibri"/>
                <a:ea typeface="Calibri"/>
                <a:cs typeface="Calibri"/>
                <a:sym typeface="Calibri"/>
              </a:defRPr>
            </a:pPr>
          </a:p>
          <a:p>
            <a:pPr>
              <a:defRPr>
                <a:latin typeface="Calibri"/>
                <a:ea typeface="Calibri"/>
                <a:cs typeface="Calibri"/>
                <a:sym typeface="Calibri"/>
              </a:defRPr>
            </a:pPr>
            <a:r>
              <a:t>Not about where, but HOW you build and run your app.</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Blank">
    <p:spTree>
      <p:nvGrpSpPr>
        <p:cNvPr id="1" name=""/>
        <p:cNvGrpSpPr/>
        <p:nvPr/>
      </p:nvGrpSpPr>
      <p:grpSpPr>
        <a:xfrm>
          <a:off x="0" y="0"/>
          <a:ext cx="0" cy="0"/>
          <a:chOff x="0" y="0"/>
          <a:chExt cx="0" cy="0"/>
        </a:xfrm>
      </p:grpSpPr>
      <p:sp>
        <p:nvSpPr>
          <p:cNvPr id="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5 – Split">
    <p:spTree>
      <p:nvGrpSpPr>
        <p:cNvPr id="1" name=""/>
        <p:cNvGrpSpPr/>
        <p:nvPr/>
      </p:nvGrpSpPr>
      <p:grpSpPr>
        <a:xfrm>
          <a:off x="0" y="0"/>
          <a:ext cx="0" cy="0"/>
          <a:chOff x="0" y="0"/>
          <a:chExt cx="0" cy="0"/>
        </a:xfrm>
      </p:grpSpPr>
      <p:sp>
        <p:nvSpPr>
          <p:cNvPr id="146" name="Shape 119"/>
          <p:cNvSpPr/>
          <p:nvPr/>
        </p:nvSpPr>
        <p:spPr>
          <a:xfrm>
            <a:off x="4572000" y="-214526"/>
            <a:ext cx="1" cy="119701"/>
          </a:xfrm>
          <a:prstGeom prst="line">
            <a:avLst/>
          </a:prstGeom>
          <a:ln>
            <a:solidFill>
              <a:srgbClr val="FFFFFF"/>
            </a:solidFill>
          </a:ln>
        </p:spPr>
        <p:txBody>
          <a:bodyPr lIns="45719" rIns="45719"/>
          <a:lstStyle/>
          <a:p>
            <a:pPr/>
          </a:p>
        </p:txBody>
      </p:sp>
      <p:grpSp>
        <p:nvGrpSpPr>
          <p:cNvPr id="155" name="Shape 120"/>
          <p:cNvGrpSpPr/>
          <p:nvPr/>
        </p:nvGrpSpPr>
        <p:grpSpPr>
          <a:xfrm>
            <a:off x="287524" y="4854556"/>
            <a:ext cx="634915" cy="148712"/>
            <a:chOff x="0" y="0"/>
            <a:chExt cx="634914" cy="148711"/>
          </a:xfrm>
        </p:grpSpPr>
        <p:sp>
          <p:nvSpPr>
            <p:cNvPr id="147" name="Shape 121"/>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48" name="Shape 122"/>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49" name="Shape 123"/>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fill="norm" stroke="1"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50" name="Shape 124"/>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51" name="Shape 125"/>
            <p:cNvSpPr/>
            <p:nvPr/>
          </p:nvSpPr>
          <p:spPr>
            <a:xfrm>
              <a:off x="582935" y="-1"/>
              <a:ext cx="22613" cy="146273"/>
            </a:xfrm>
            <a:prstGeom prst="rect">
              <a:avLst/>
            </a:prstGeom>
            <a:solidFill>
              <a:schemeClr val="accent1"/>
            </a:solidFill>
            <a:ln w="12700" cap="flat">
              <a:noFill/>
              <a:miter lim="400000"/>
            </a:ln>
            <a:effectLst/>
          </p:spPr>
          <p:txBody>
            <a:bodyPr wrap="square" lIns="45719" tIns="45719" rIns="45719" bIns="45719" numCol="1" anchor="ctr">
              <a:noAutofit/>
            </a:bodyPr>
            <a:lstStyle/>
            <a:p>
              <a:pPr/>
            </a:p>
          </p:txBody>
        </p:sp>
        <p:sp>
          <p:nvSpPr>
            <p:cNvPr id="152" name="Shape 126"/>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53" name="Shape 127"/>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54" name="Shape 128"/>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grpSp>
      <p:sp>
        <p:nvSpPr>
          <p:cNvPr id="156" name="Title Text"/>
          <p:cNvSpPr txBox="1"/>
          <p:nvPr>
            <p:ph type="title"/>
          </p:nvPr>
        </p:nvSpPr>
        <p:spPr>
          <a:xfrm>
            <a:off x="192475" y="151274"/>
            <a:ext cx="8663100" cy="393902"/>
          </a:xfrm>
          <a:prstGeom prst="rect">
            <a:avLst/>
          </a:prstGeom>
        </p:spPr>
        <p:txBody>
          <a:bodyPr lIns="91424" tIns="91424" rIns="91424" bIns="91424" anchor="t">
            <a:normAutofit fontScale="100000" lnSpcReduction="0"/>
          </a:bodyPr>
          <a:lstStyle>
            <a:lvl1pPr>
              <a:defRPr b="1" sz="2500">
                <a:latin typeface="Proxima Nova"/>
                <a:ea typeface="Proxima Nova"/>
                <a:cs typeface="Proxima Nova"/>
                <a:sym typeface="Proxima Nova"/>
              </a:defRPr>
            </a:lvl1pPr>
          </a:lstStyle>
          <a:p>
            <a:pPr/>
            <a:r>
              <a:t>Title Text</a:t>
            </a:r>
          </a:p>
        </p:txBody>
      </p:sp>
      <p:sp>
        <p:nvSpPr>
          <p:cNvPr id="157" name="Shape 130"/>
          <p:cNvSpPr/>
          <p:nvPr/>
        </p:nvSpPr>
        <p:spPr>
          <a:xfrm flipV="1">
            <a:off x="4573270" y="905700"/>
            <a:ext cx="1" cy="3764401"/>
          </a:xfrm>
          <a:prstGeom prst="line">
            <a:avLst/>
          </a:prstGeom>
          <a:ln w="19050">
            <a:solidFill>
              <a:srgbClr val="D9D9D9"/>
            </a:solidFill>
          </a:ln>
        </p:spPr>
        <p:txBody>
          <a:bodyPr lIns="45719" rIns="45719"/>
          <a:lstStyle/>
          <a:p>
            <a:pPr/>
          </a:p>
        </p:txBody>
      </p:sp>
      <p:sp>
        <p:nvSpPr>
          <p:cNvPr id="158" name="Body Level One…"/>
          <p:cNvSpPr txBox="1"/>
          <p:nvPr>
            <p:ph type="body" sz="half" idx="1"/>
          </p:nvPr>
        </p:nvSpPr>
        <p:spPr>
          <a:xfrm>
            <a:off x="192475" y="900399"/>
            <a:ext cx="4112101" cy="3769502"/>
          </a:xfrm>
          <a:prstGeom prst="rect">
            <a:avLst/>
          </a:prstGeom>
        </p:spPr>
        <p:txBody>
          <a:bodyPr lIns="91424" tIns="91424" rIns="91424" bIns="91424">
            <a:normAutofit fontScale="100000" lnSpcReduction="0"/>
          </a:bodyPr>
          <a:lstStyle>
            <a:lvl1pPr marL="457200" indent="-311150">
              <a:lnSpc>
                <a:spcPct val="110000"/>
              </a:lnSpc>
              <a:buClr>
                <a:srgbClr val="000000"/>
              </a:buClr>
              <a:buSzPts val="1300"/>
              <a:buFont typeface="Helvetica"/>
              <a:buChar char="●"/>
              <a:defRPr sz="1300">
                <a:latin typeface="Proxima Nova"/>
                <a:ea typeface="Proxima Nova"/>
                <a:cs typeface="Proxima Nova"/>
                <a:sym typeface="Proxima Nova"/>
              </a:defRPr>
            </a:lvl1pPr>
            <a:lvl2pPr marL="914400" indent="-311150">
              <a:lnSpc>
                <a:spcPct val="110000"/>
              </a:lnSpc>
              <a:buClr>
                <a:srgbClr val="000000"/>
              </a:buClr>
              <a:buSzPts val="1300"/>
              <a:buFont typeface="Helvetica"/>
              <a:buChar char="○"/>
              <a:defRPr sz="1300">
                <a:latin typeface="Proxima Nova"/>
                <a:ea typeface="Proxima Nova"/>
                <a:cs typeface="Proxima Nova"/>
                <a:sym typeface="Proxima Nova"/>
              </a:defRPr>
            </a:lvl2pPr>
            <a:lvl3pPr marL="1371600" indent="-311150">
              <a:lnSpc>
                <a:spcPct val="110000"/>
              </a:lnSpc>
              <a:buClr>
                <a:srgbClr val="000000"/>
              </a:buClr>
              <a:buSzPts val="1300"/>
              <a:buFont typeface="Helvetica"/>
              <a:buChar char="■"/>
              <a:defRPr sz="1300">
                <a:latin typeface="Proxima Nova"/>
                <a:ea typeface="Proxima Nova"/>
                <a:cs typeface="Proxima Nova"/>
                <a:sym typeface="Proxima Nova"/>
              </a:defRPr>
            </a:lvl3pPr>
            <a:lvl4pPr marL="1828800" indent="-311150">
              <a:lnSpc>
                <a:spcPct val="110000"/>
              </a:lnSpc>
              <a:buClr>
                <a:srgbClr val="000000"/>
              </a:buClr>
              <a:buSzPts val="1300"/>
              <a:buFont typeface="Helvetica"/>
              <a:buChar char="●"/>
              <a:defRPr sz="1300">
                <a:latin typeface="Proxima Nova"/>
                <a:ea typeface="Proxima Nova"/>
                <a:cs typeface="Proxima Nova"/>
                <a:sym typeface="Proxima Nova"/>
              </a:defRPr>
            </a:lvl4pPr>
            <a:lvl5pPr marL="2286000" indent="-311150">
              <a:lnSpc>
                <a:spcPct val="110000"/>
              </a:lnSpc>
              <a:buClr>
                <a:srgbClr val="000000"/>
              </a:buClr>
              <a:buSzPts val="1300"/>
              <a:buFont typeface="Helvetica"/>
              <a:buChar char="○"/>
              <a:defRPr sz="1300">
                <a:latin typeface="Proxima Nova"/>
                <a:ea typeface="Proxima Nova"/>
                <a:cs typeface="Proxima Nova"/>
                <a:sym typeface="Proxima Nova"/>
              </a:defRPr>
            </a:lvl5pPr>
          </a:lstStyle>
          <a:p>
            <a:pPr/>
            <a:r>
              <a:t>Body Level One</a:t>
            </a:r>
          </a:p>
          <a:p>
            <a:pPr lvl="1"/>
            <a:r>
              <a:t>Body Level Two</a:t>
            </a:r>
          </a:p>
          <a:p>
            <a:pPr lvl="2"/>
            <a:r>
              <a:t>Body Level Three</a:t>
            </a:r>
          </a:p>
          <a:p>
            <a:pPr lvl="3"/>
            <a:r>
              <a:t>Body Level Four</a:t>
            </a:r>
          </a:p>
          <a:p>
            <a:pPr lvl="4"/>
            <a:r>
              <a:t>Body Level Five</a:t>
            </a:r>
          </a:p>
        </p:txBody>
      </p:sp>
      <p:sp>
        <p:nvSpPr>
          <p:cNvPr id="159" name="Shape 132"/>
          <p:cNvSpPr txBox="1"/>
          <p:nvPr>
            <p:ph type="body" sz="half" idx="13"/>
          </p:nvPr>
        </p:nvSpPr>
        <p:spPr>
          <a:xfrm>
            <a:off x="4749999" y="900399"/>
            <a:ext cx="4112102" cy="3769502"/>
          </a:xfrm>
          <a:prstGeom prst="rect">
            <a:avLst/>
          </a:prstGeom>
        </p:spPr>
        <p:txBody>
          <a:bodyPr lIns="91424" tIns="91424" rIns="91424" bIns="91424">
            <a:normAutofit fontScale="100000" lnSpcReduction="0"/>
          </a:bodyPr>
          <a:lstStyle/>
          <a:p>
            <a:pPr marL="457200" indent="-311150">
              <a:lnSpc>
                <a:spcPct val="110000"/>
              </a:lnSpc>
              <a:buClr>
                <a:srgbClr val="000000"/>
              </a:buClr>
              <a:buSzPts val="1300"/>
              <a:buFont typeface="Helvetica"/>
              <a:buChar char="●"/>
              <a:defRPr sz="1300">
                <a:latin typeface="Proxima Nova"/>
                <a:ea typeface="Proxima Nova"/>
                <a:cs typeface="Proxima Nova"/>
                <a:sym typeface="Proxima Nova"/>
              </a:defRPr>
            </a:pPr>
          </a:p>
        </p:txBody>
      </p:sp>
      <p:sp>
        <p:nvSpPr>
          <p:cNvPr id="160"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4 – Sidebar">
    <p:spTree>
      <p:nvGrpSpPr>
        <p:cNvPr id="1" name=""/>
        <p:cNvGrpSpPr/>
        <p:nvPr/>
      </p:nvGrpSpPr>
      <p:grpSpPr>
        <a:xfrm>
          <a:off x="0" y="0"/>
          <a:ext cx="0" cy="0"/>
          <a:chOff x="0" y="0"/>
          <a:chExt cx="0" cy="0"/>
        </a:xfrm>
      </p:grpSpPr>
      <p:sp>
        <p:nvSpPr>
          <p:cNvPr id="167" name="Shape 104"/>
          <p:cNvSpPr/>
          <p:nvPr/>
        </p:nvSpPr>
        <p:spPr>
          <a:xfrm flipV="1">
            <a:off x="6082644" y="905700"/>
            <a:ext cx="1" cy="3764401"/>
          </a:xfrm>
          <a:prstGeom prst="line">
            <a:avLst/>
          </a:prstGeom>
          <a:ln w="19050">
            <a:solidFill>
              <a:srgbClr val="D9D9D9"/>
            </a:solidFill>
          </a:ln>
        </p:spPr>
        <p:txBody>
          <a:bodyPr lIns="45719" rIns="45719"/>
          <a:lstStyle/>
          <a:p>
            <a:pPr/>
          </a:p>
        </p:txBody>
      </p:sp>
      <p:sp>
        <p:nvSpPr>
          <p:cNvPr id="168" name="Title Text"/>
          <p:cNvSpPr txBox="1"/>
          <p:nvPr>
            <p:ph type="title"/>
          </p:nvPr>
        </p:nvSpPr>
        <p:spPr>
          <a:xfrm>
            <a:off x="192475" y="151274"/>
            <a:ext cx="8663100" cy="393902"/>
          </a:xfrm>
          <a:prstGeom prst="rect">
            <a:avLst/>
          </a:prstGeom>
        </p:spPr>
        <p:txBody>
          <a:bodyPr lIns="91424" tIns="91424" rIns="91424" bIns="91424" anchor="t">
            <a:normAutofit fontScale="100000" lnSpcReduction="0"/>
          </a:bodyPr>
          <a:lstStyle>
            <a:lvl1pPr>
              <a:defRPr b="1" sz="2500">
                <a:latin typeface="Proxima Nova"/>
                <a:ea typeface="Proxima Nova"/>
                <a:cs typeface="Proxima Nova"/>
                <a:sym typeface="Proxima Nova"/>
              </a:defRPr>
            </a:lvl1pPr>
          </a:lstStyle>
          <a:p>
            <a:pPr/>
            <a:r>
              <a:t>Title Text</a:t>
            </a:r>
          </a:p>
        </p:txBody>
      </p:sp>
      <p:grpSp>
        <p:nvGrpSpPr>
          <p:cNvPr id="177" name="Shape 106"/>
          <p:cNvGrpSpPr/>
          <p:nvPr/>
        </p:nvGrpSpPr>
        <p:grpSpPr>
          <a:xfrm>
            <a:off x="287524" y="4854556"/>
            <a:ext cx="634915" cy="148712"/>
            <a:chOff x="0" y="0"/>
            <a:chExt cx="634914" cy="148711"/>
          </a:xfrm>
        </p:grpSpPr>
        <p:sp>
          <p:nvSpPr>
            <p:cNvPr id="169" name="Shape 107"/>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70" name="Shape 108"/>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71" name="Shape 109"/>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fill="norm" stroke="1"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72" name="Shape 110"/>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73" name="Shape 111"/>
            <p:cNvSpPr/>
            <p:nvPr/>
          </p:nvSpPr>
          <p:spPr>
            <a:xfrm>
              <a:off x="582935" y="-1"/>
              <a:ext cx="22613" cy="146273"/>
            </a:xfrm>
            <a:prstGeom prst="rect">
              <a:avLst/>
            </a:prstGeom>
            <a:solidFill>
              <a:schemeClr val="accent1"/>
            </a:solidFill>
            <a:ln w="12700" cap="flat">
              <a:noFill/>
              <a:miter lim="400000"/>
            </a:ln>
            <a:effectLst/>
          </p:spPr>
          <p:txBody>
            <a:bodyPr wrap="square" lIns="45719" tIns="45719" rIns="45719" bIns="45719" numCol="1" anchor="ctr">
              <a:noAutofit/>
            </a:bodyPr>
            <a:lstStyle/>
            <a:p>
              <a:pPr/>
            </a:p>
          </p:txBody>
        </p:sp>
        <p:sp>
          <p:nvSpPr>
            <p:cNvPr id="174" name="Shape 112"/>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75" name="Shape 113"/>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76" name="Shape 114"/>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grpSp>
      <p:sp>
        <p:nvSpPr>
          <p:cNvPr id="178" name="Shape 115"/>
          <p:cNvSpPr/>
          <p:nvPr/>
        </p:nvSpPr>
        <p:spPr>
          <a:xfrm>
            <a:off x="6078286" y="-214526"/>
            <a:ext cx="1" cy="119701"/>
          </a:xfrm>
          <a:prstGeom prst="line">
            <a:avLst/>
          </a:prstGeom>
          <a:ln>
            <a:solidFill>
              <a:srgbClr val="D9D9D9"/>
            </a:solidFill>
          </a:ln>
        </p:spPr>
        <p:txBody>
          <a:bodyPr lIns="45719" rIns="45719"/>
          <a:lstStyle/>
          <a:p>
            <a:pPr/>
          </a:p>
        </p:txBody>
      </p:sp>
      <p:sp>
        <p:nvSpPr>
          <p:cNvPr id="179" name="Body Level One…"/>
          <p:cNvSpPr txBox="1"/>
          <p:nvPr>
            <p:ph type="body" idx="1"/>
          </p:nvPr>
        </p:nvSpPr>
        <p:spPr>
          <a:xfrm>
            <a:off x="192475" y="900399"/>
            <a:ext cx="5618701" cy="3769502"/>
          </a:xfrm>
          <a:prstGeom prst="rect">
            <a:avLst/>
          </a:prstGeom>
        </p:spPr>
        <p:txBody>
          <a:bodyPr lIns="91424" tIns="91424" rIns="91424" bIns="91424">
            <a:normAutofit fontScale="100000" lnSpcReduction="0"/>
          </a:bodyPr>
          <a:lstStyle>
            <a:lvl1pPr marL="457200" indent="-317500">
              <a:lnSpc>
                <a:spcPct val="110000"/>
              </a:lnSpc>
              <a:buClr>
                <a:srgbClr val="000000"/>
              </a:buClr>
              <a:buSzPts val="1400"/>
              <a:buFont typeface="Helvetica"/>
              <a:buChar char="●"/>
              <a:defRPr>
                <a:latin typeface="Proxima Nova"/>
                <a:ea typeface="Proxima Nova"/>
                <a:cs typeface="Proxima Nova"/>
                <a:sym typeface="Proxima Nova"/>
              </a:defRPr>
            </a:lvl1pPr>
            <a:lvl2pPr marL="914400" indent="-317500">
              <a:lnSpc>
                <a:spcPct val="110000"/>
              </a:lnSpc>
              <a:buClr>
                <a:srgbClr val="000000"/>
              </a:buClr>
              <a:buSzPts val="1400"/>
              <a:buFont typeface="Helvetica"/>
              <a:buChar char="○"/>
              <a:defRPr>
                <a:latin typeface="Proxima Nova"/>
                <a:ea typeface="Proxima Nova"/>
                <a:cs typeface="Proxima Nova"/>
                <a:sym typeface="Proxima Nova"/>
              </a:defRPr>
            </a:lvl2pPr>
            <a:lvl3pPr marL="1371600" indent="-317500">
              <a:lnSpc>
                <a:spcPct val="110000"/>
              </a:lnSpc>
              <a:buClr>
                <a:srgbClr val="000000"/>
              </a:buClr>
              <a:buSzPts val="1400"/>
              <a:buFont typeface="Helvetica"/>
              <a:buChar char="■"/>
              <a:defRPr>
                <a:latin typeface="Proxima Nova"/>
                <a:ea typeface="Proxima Nova"/>
                <a:cs typeface="Proxima Nova"/>
                <a:sym typeface="Proxima Nova"/>
              </a:defRPr>
            </a:lvl3pPr>
            <a:lvl4pPr marL="1828800" indent="-317500">
              <a:lnSpc>
                <a:spcPct val="110000"/>
              </a:lnSpc>
              <a:buClr>
                <a:srgbClr val="000000"/>
              </a:buClr>
              <a:buSzPts val="1400"/>
              <a:buFont typeface="Helvetica"/>
              <a:buChar char="●"/>
              <a:defRPr>
                <a:latin typeface="Proxima Nova"/>
                <a:ea typeface="Proxima Nova"/>
                <a:cs typeface="Proxima Nova"/>
                <a:sym typeface="Proxima Nova"/>
              </a:defRPr>
            </a:lvl4pPr>
            <a:lvl5pPr marL="2286000" indent="-317500">
              <a:lnSpc>
                <a:spcPct val="110000"/>
              </a:lnSpc>
              <a:buClr>
                <a:srgbClr val="000000"/>
              </a:buClr>
              <a:buSzPts val="1400"/>
              <a:buFont typeface="Helvetica"/>
              <a:buChar char="○"/>
              <a:defRPr>
                <a:latin typeface="Proxima Nova"/>
                <a:ea typeface="Proxima Nova"/>
                <a:cs typeface="Proxima Nova"/>
                <a:sym typeface="Proxima Nova"/>
              </a:defRPr>
            </a:lvl5pPr>
          </a:lstStyle>
          <a:p>
            <a:pPr/>
            <a:r>
              <a:t>Body Level One</a:t>
            </a:r>
          </a:p>
          <a:p>
            <a:pPr lvl="1"/>
            <a:r>
              <a:t>Body Level Two</a:t>
            </a:r>
          </a:p>
          <a:p>
            <a:pPr lvl="2"/>
            <a:r>
              <a:t>Body Level Three</a:t>
            </a:r>
          </a:p>
          <a:p>
            <a:pPr lvl="3"/>
            <a:r>
              <a:t>Body Level Four</a:t>
            </a:r>
          </a:p>
          <a:p>
            <a:pPr lvl="4"/>
            <a:r>
              <a:t>Body Level Five</a:t>
            </a:r>
          </a:p>
        </p:txBody>
      </p:sp>
      <p:sp>
        <p:nvSpPr>
          <p:cNvPr id="180" name="Shape 117"/>
          <p:cNvSpPr txBox="1"/>
          <p:nvPr>
            <p:ph type="body" sz="half" idx="13"/>
          </p:nvPr>
        </p:nvSpPr>
        <p:spPr>
          <a:xfrm>
            <a:off x="6222124" y="900399"/>
            <a:ext cx="2729401" cy="3769502"/>
          </a:xfrm>
          <a:prstGeom prst="rect">
            <a:avLst/>
          </a:prstGeom>
        </p:spPr>
        <p:txBody>
          <a:bodyPr lIns="91424" tIns="91424" rIns="91424" bIns="91424">
            <a:normAutofit fontScale="100000" lnSpcReduction="0"/>
          </a:bodyPr>
          <a:lstStyle/>
          <a:p>
            <a:pPr marL="457200" indent="-311150">
              <a:lnSpc>
                <a:spcPct val="110000"/>
              </a:lnSpc>
              <a:buClr>
                <a:srgbClr val="B3B3B3"/>
              </a:buClr>
              <a:buSzPts val="1300"/>
              <a:buFont typeface="Helvetica"/>
              <a:buChar char="●"/>
              <a:defRPr b="1" sz="1300">
                <a:solidFill>
                  <a:srgbClr val="B3B3B3"/>
                </a:solidFill>
                <a:latin typeface="Proxima Nova"/>
                <a:ea typeface="Proxima Nova"/>
                <a:cs typeface="Proxima Nova"/>
                <a:sym typeface="Proxima Nova"/>
              </a:defRPr>
            </a:pPr>
          </a:p>
        </p:txBody>
      </p:sp>
      <p:sp>
        <p:nvSpPr>
          <p:cNvPr id="181"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23323D"/>
        </a:solidFill>
      </p:bgPr>
    </p:bg>
    <p:spTree>
      <p:nvGrpSpPr>
        <p:cNvPr id="1" name=""/>
        <p:cNvGrpSpPr/>
        <p:nvPr/>
      </p:nvGrpSpPr>
      <p:grpSpPr>
        <a:xfrm>
          <a:off x="0" y="0"/>
          <a:ext cx="0" cy="0"/>
          <a:chOff x="0" y="0"/>
          <a:chExt cx="0" cy="0"/>
        </a:xfrm>
      </p:grpSpPr>
      <p:pic>
        <p:nvPicPr>
          <p:cNvPr id="188" name="Shape 16" descr="Shape 16"/>
          <p:cNvPicPr>
            <a:picLocks noChangeAspect="1"/>
          </p:cNvPicPr>
          <p:nvPr/>
        </p:nvPicPr>
        <p:blipFill>
          <a:blip r:embed="rId2">
            <a:extLst/>
          </a:blip>
          <a:stretch>
            <a:fillRect/>
          </a:stretch>
        </p:blipFill>
        <p:spPr>
          <a:xfrm>
            <a:off x="8153045" y="4737277"/>
            <a:ext cx="981702" cy="406222"/>
          </a:xfrm>
          <a:prstGeom prst="rect">
            <a:avLst/>
          </a:prstGeom>
          <a:ln w="12700">
            <a:miter lim="400000"/>
          </a:ln>
        </p:spPr>
      </p:pic>
      <p:sp>
        <p:nvSpPr>
          <p:cNvPr id="1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16_Blank">
    <p:spTree>
      <p:nvGrpSpPr>
        <p:cNvPr id="1" name=""/>
        <p:cNvGrpSpPr/>
        <p:nvPr/>
      </p:nvGrpSpPr>
      <p:grpSpPr>
        <a:xfrm>
          <a:off x="0" y="0"/>
          <a:ext cx="0" cy="0"/>
          <a:chOff x="0" y="0"/>
          <a:chExt cx="0" cy="0"/>
        </a:xfrm>
      </p:grpSpPr>
      <p:pic>
        <p:nvPicPr>
          <p:cNvPr id="196" name="Shape 16" descr="Shape 16"/>
          <p:cNvPicPr>
            <a:picLocks noChangeAspect="1"/>
          </p:cNvPicPr>
          <p:nvPr/>
        </p:nvPicPr>
        <p:blipFill>
          <a:blip r:embed="rId2">
            <a:extLst/>
          </a:blip>
          <a:stretch>
            <a:fillRect/>
          </a:stretch>
        </p:blipFill>
        <p:spPr>
          <a:xfrm>
            <a:off x="8153045" y="4737277"/>
            <a:ext cx="981702" cy="406222"/>
          </a:xfrm>
          <a:prstGeom prst="rect">
            <a:avLst/>
          </a:prstGeom>
          <a:ln w="12700">
            <a:miter lim="400000"/>
          </a:ln>
        </p:spPr>
      </p:pic>
      <p:sp>
        <p:nvSpPr>
          <p:cNvPr id="197" name="Shape 14"/>
          <p:cNvSpPr/>
          <p:nvPr/>
        </p:nvSpPr>
        <p:spPr>
          <a:xfrm>
            <a:off x="114300" y="112014"/>
            <a:ext cx="8915400" cy="4919472"/>
          </a:xfrm>
          <a:prstGeom prst="rect">
            <a:avLst/>
          </a:prstGeom>
          <a:solidFill>
            <a:srgbClr val="22313C"/>
          </a:solidFill>
          <a:ln w="12700">
            <a:miter lim="400000"/>
          </a:ln>
        </p:spPr>
        <p:txBody>
          <a:bodyPr lIns="45719" rIns="45719" anchor="ctr"/>
          <a:lstStyle/>
          <a:p>
            <a:pPr algn="ctr">
              <a:defRPr sz="1800">
                <a:solidFill>
                  <a:srgbClr val="FFFFFF"/>
                </a:solidFill>
                <a:latin typeface="Proxima Nova"/>
                <a:ea typeface="Proxima Nova"/>
                <a:cs typeface="Proxima Nova"/>
                <a:sym typeface="Proxima Nova"/>
              </a:defRPr>
            </a:pPr>
          </a:p>
        </p:txBody>
      </p:sp>
      <p:sp>
        <p:nvSpPr>
          <p:cNvPr id="198"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lide_5">
    <p:spTree>
      <p:nvGrpSpPr>
        <p:cNvPr id="1" name=""/>
        <p:cNvGrpSpPr/>
        <p:nvPr/>
      </p:nvGrpSpPr>
      <p:grpSpPr>
        <a:xfrm>
          <a:off x="0" y="0"/>
          <a:ext cx="0" cy="0"/>
          <a:chOff x="0" y="0"/>
          <a:chExt cx="0" cy="0"/>
        </a:xfrm>
      </p:grpSpPr>
      <p:sp>
        <p:nvSpPr>
          <p:cNvPr id="205" name="Title Text"/>
          <p:cNvSpPr txBox="1"/>
          <p:nvPr>
            <p:ph type="title"/>
          </p:nvPr>
        </p:nvSpPr>
        <p:spPr>
          <a:xfrm>
            <a:off x="192475" y="151274"/>
            <a:ext cx="8663100" cy="393902"/>
          </a:xfrm>
          <a:prstGeom prst="rect">
            <a:avLst/>
          </a:prstGeom>
        </p:spPr>
        <p:txBody>
          <a:bodyPr lIns="91424" tIns="91424" rIns="91424" bIns="91424" anchor="t">
            <a:normAutofit fontScale="100000" lnSpcReduction="0"/>
          </a:bodyPr>
          <a:lstStyle>
            <a:lvl1pPr>
              <a:defRPr b="1" sz="2500">
                <a:solidFill>
                  <a:srgbClr val="00253E"/>
                </a:solidFill>
                <a:latin typeface="Proxima Nova"/>
                <a:ea typeface="Proxima Nova"/>
                <a:cs typeface="Proxima Nova"/>
                <a:sym typeface="Proxima Nova"/>
              </a:defRPr>
            </a:lvl1pPr>
          </a:lstStyle>
          <a:p>
            <a:pPr/>
            <a:r>
              <a:t>Title Text</a:t>
            </a:r>
          </a:p>
        </p:txBody>
      </p:sp>
      <p:grpSp>
        <p:nvGrpSpPr>
          <p:cNvPr id="214" name="Shape 254"/>
          <p:cNvGrpSpPr/>
          <p:nvPr/>
        </p:nvGrpSpPr>
        <p:grpSpPr>
          <a:xfrm>
            <a:off x="287524" y="4854556"/>
            <a:ext cx="634915" cy="148712"/>
            <a:chOff x="0" y="0"/>
            <a:chExt cx="634914" cy="148711"/>
          </a:xfrm>
        </p:grpSpPr>
        <p:sp>
          <p:nvSpPr>
            <p:cNvPr id="206" name="Shape 255"/>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207" name="Shape 256"/>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208" name="Shape 257"/>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fill="norm" stroke="1"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209" name="Shape 258"/>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210" name="Shape 259"/>
            <p:cNvSpPr/>
            <p:nvPr/>
          </p:nvSpPr>
          <p:spPr>
            <a:xfrm>
              <a:off x="582935" y="-1"/>
              <a:ext cx="22613" cy="146273"/>
            </a:xfrm>
            <a:prstGeom prst="rect">
              <a:avLst/>
            </a:prstGeom>
            <a:solidFill>
              <a:schemeClr val="accent1"/>
            </a:solidFill>
            <a:ln w="12700" cap="flat">
              <a:noFill/>
              <a:miter lim="400000"/>
            </a:ln>
            <a:effectLst/>
          </p:spPr>
          <p:txBody>
            <a:bodyPr wrap="square" lIns="45719" tIns="45719" rIns="45719" bIns="45719" numCol="1" anchor="ctr">
              <a:noAutofit/>
            </a:bodyPr>
            <a:lstStyle/>
            <a:p>
              <a:pPr/>
            </a:p>
          </p:txBody>
        </p:sp>
        <p:sp>
          <p:nvSpPr>
            <p:cNvPr id="211" name="Shape 260"/>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212" name="Shape 261"/>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213" name="Shape 262"/>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grpSp>
      <p:sp>
        <p:nvSpPr>
          <p:cNvPr id="215" name="Body Level One…"/>
          <p:cNvSpPr txBox="1"/>
          <p:nvPr>
            <p:ph type="body" idx="1"/>
          </p:nvPr>
        </p:nvSpPr>
        <p:spPr>
          <a:xfrm>
            <a:off x="915400" y="900399"/>
            <a:ext cx="7333200" cy="3769502"/>
          </a:xfrm>
          <a:prstGeom prst="rect">
            <a:avLst/>
          </a:prstGeom>
        </p:spPr>
        <p:txBody>
          <a:bodyPr lIns="91424" tIns="91424" rIns="91424" bIns="91424">
            <a:normAutofit fontScale="100000" lnSpcReduction="0"/>
          </a:bodyPr>
          <a:lstStyle>
            <a:lvl1pPr marL="4572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1pPr>
            <a:lvl2pPr marL="9144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2pPr>
            <a:lvl3pPr marL="13716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3pPr>
            <a:lvl4pPr marL="18288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4pPr>
            <a:lvl5pPr marL="22860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5pPr>
          </a:lstStyle>
          <a:p>
            <a:pPr/>
            <a:r>
              <a:t>Body Level One</a:t>
            </a:r>
          </a:p>
          <a:p>
            <a:pPr lvl="1"/>
            <a:r>
              <a:t>Body Level Two</a:t>
            </a:r>
          </a:p>
          <a:p>
            <a:pPr lvl="2"/>
            <a:r>
              <a:t>Body Level Three</a:t>
            </a:r>
          </a:p>
          <a:p>
            <a:pPr lvl="3"/>
            <a:r>
              <a:t>Body Level Four</a:t>
            </a:r>
          </a:p>
          <a:p>
            <a:pPr lvl="4"/>
            <a:r>
              <a:t>Body Level Five</a:t>
            </a:r>
          </a:p>
        </p:txBody>
      </p:sp>
      <p:sp>
        <p:nvSpPr>
          <p:cNvPr id="216"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6_Blank">
    <p:spTree>
      <p:nvGrpSpPr>
        <p:cNvPr id="1" name=""/>
        <p:cNvGrpSpPr/>
        <p:nvPr/>
      </p:nvGrpSpPr>
      <p:grpSpPr>
        <a:xfrm>
          <a:off x="0" y="0"/>
          <a:ext cx="0" cy="0"/>
          <a:chOff x="0" y="0"/>
          <a:chExt cx="0" cy="0"/>
        </a:xfrm>
      </p:grpSpPr>
      <p:sp>
        <p:nvSpPr>
          <p:cNvPr id="19" name="Shape 14"/>
          <p:cNvSpPr/>
          <p:nvPr/>
        </p:nvSpPr>
        <p:spPr>
          <a:xfrm>
            <a:off x="114300" y="112014"/>
            <a:ext cx="8915400" cy="4919472"/>
          </a:xfrm>
          <a:prstGeom prst="rect">
            <a:avLst/>
          </a:prstGeom>
          <a:solidFill>
            <a:srgbClr val="22313C"/>
          </a:solidFill>
          <a:ln w="12700">
            <a:miter lim="400000"/>
          </a:ln>
        </p:spPr>
        <p:txBody>
          <a:bodyPr lIns="45719" rIns="45719" anchor="ctr"/>
          <a:lstStyle/>
          <a:p>
            <a:pPr algn="ctr">
              <a:defRPr sz="1800">
                <a:solidFill>
                  <a:srgbClr val="FFFFFF"/>
                </a:solidFill>
                <a:latin typeface="Proxima Nova"/>
                <a:ea typeface="Proxima Nova"/>
                <a:cs typeface="Proxima Nova"/>
                <a:sym typeface="Proxima Nova"/>
              </a:defRPr>
            </a:pPr>
          </a:p>
        </p:txBody>
      </p:sp>
      <p:sp>
        <p:nvSpPr>
          <p:cNvPr id="20"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Body">
    <p:spTree>
      <p:nvGrpSpPr>
        <p:cNvPr id="1" name=""/>
        <p:cNvGrpSpPr/>
        <p:nvPr/>
      </p:nvGrpSpPr>
      <p:grpSpPr>
        <a:xfrm>
          <a:off x="0" y="0"/>
          <a:ext cx="0" cy="0"/>
          <a:chOff x="0" y="0"/>
          <a:chExt cx="0" cy="0"/>
        </a:xfrm>
      </p:grpSpPr>
      <p:pic>
        <p:nvPicPr>
          <p:cNvPr id="27" name="Shape 264" descr="Shape 264"/>
          <p:cNvPicPr>
            <a:picLocks noChangeAspect="1"/>
          </p:cNvPicPr>
          <p:nvPr/>
        </p:nvPicPr>
        <p:blipFill>
          <a:blip r:embed="rId2">
            <a:extLst/>
          </a:blip>
          <a:stretch>
            <a:fillRect/>
          </a:stretch>
        </p:blipFill>
        <p:spPr>
          <a:xfrm>
            <a:off x="-10" y="4772095"/>
            <a:ext cx="897000" cy="371401"/>
          </a:xfrm>
          <a:prstGeom prst="rect">
            <a:avLst/>
          </a:prstGeom>
          <a:ln w="12700">
            <a:miter lim="400000"/>
          </a:ln>
        </p:spPr>
      </p:pic>
      <p:sp>
        <p:nvSpPr>
          <p:cNvPr id="28" name="Title Text"/>
          <p:cNvSpPr txBox="1"/>
          <p:nvPr>
            <p:ph type="title"/>
          </p:nvPr>
        </p:nvSpPr>
        <p:spPr>
          <a:xfrm>
            <a:off x="253550" y="151274"/>
            <a:ext cx="8663100" cy="557702"/>
          </a:xfrm>
          <a:prstGeom prst="rect">
            <a:avLst/>
          </a:prstGeom>
        </p:spPr>
        <p:txBody>
          <a:bodyPr lIns="91424" tIns="91424" rIns="91424" bIns="91424" anchor="t">
            <a:normAutofit fontScale="100000" lnSpcReduction="0"/>
          </a:bodyPr>
          <a:lstStyle>
            <a:lvl1pPr>
              <a:defRPr b="1" sz="2500">
                <a:latin typeface="Proxima Nova"/>
                <a:ea typeface="Proxima Nova"/>
                <a:cs typeface="Proxima Nova"/>
                <a:sym typeface="Proxima Nova"/>
              </a:defRPr>
            </a:lvl1pPr>
          </a:lstStyle>
          <a:p>
            <a:pPr/>
            <a:r>
              <a:t>Title Text</a:t>
            </a:r>
          </a:p>
        </p:txBody>
      </p:sp>
      <p:sp>
        <p:nvSpPr>
          <p:cNvPr id="29"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1 – Divider">
    <p:bg>
      <p:bgPr>
        <a:solidFill>
          <a:srgbClr val="B3B3B3"/>
        </a:solidFill>
      </p:bgPr>
    </p:bg>
    <p:spTree>
      <p:nvGrpSpPr>
        <p:cNvPr id="1" name=""/>
        <p:cNvGrpSpPr/>
        <p:nvPr/>
      </p:nvGrpSpPr>
      <p:grpSpPr>
        <a:xfrm>
          <a:off x="0" y="0"/>
          <a:ext cx="0" cy="0"/>
          <a:chOff x="0" y="0"/>
          <a:chExt cx="0" cy="0"/>
        </a:xfrm>
      </p:grpSpPr>
      <p:sp>
        <p:nvSpPr>
          <p:cNvPr id="36" name="Title Text"/>
          <p:cNvSpPr txBox="1"/>
          <p:nvPr>
            <p:ph type="title"/>
          </p:nvPr>
        </p:nvSpPr>
        <p:spPr>
          <a:xfrm>
            <a:off x="668800" y="2365150"/>
            <a:ext cx="7796701" cy="1702500"/>
          </a:xfrm>
          <a:prstGeom prst="rect">
            <a:avLst/>
          </a:prstGeom>
        </p:spPr>
        <p:txBody>
          <a:bodyPr lIns="91424" tIns="91424" rIns="91424" bIns="91424" anchor="t">
            <a:normAutofit fontScale="100000" lnSpcReduction="0"/>
          </a:bodyPr>
          <a:lstStyle>
            <a:lvl1pPr algn="ctr">
              <a:defRPr b="1" sz="4000">
                <a:latin typeface="Proxima Nova"/>
                <a:ea typeface="Proxima Nova"/>
                <a:cs typeface="Proxima Nova"/>
                <a:sym typeface="Proxima Nova"/>
              </a:defRPr>
            </a:lvl1pPr>
          </a:lstStyle>
          <a:p>
            <a:pPr/>
            <a:r>
              <a:t>Title Text</a:t>
            </a:r>
          </a:p>
        </p:txBody>
      </p:sp>
      <p:grpSp>
        <p:nvGrpSpPr>
          <p:cNvPr id="45" name="Shape 24"/>
          <p:cNvGrpSpPr/>
          <p:nvPr/>
        </p:nvGrpSpPr>
        <p:grpSpPr>
          <a:xfrm>
            <a:off x="287524" y="4854556"/>
            <a:ext cx="634915" cy="148712"/>
            <a:chOff x="0" y="0"/>
            <a:chExt cx="634914" cy="148711"/>
          </a:xfrm>
        </p:grpSpPr>
        <p:sp>
          <p:nvSpPr>
            <p:cNvPr id="37" name="Shape 25"/>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38" name="Shape 26"/>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39" name="Shape 27"/>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fill="norm" stroke="1"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40" name="Shape 28"/>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41" name="Shape 29"/>
            <p:cNvSpPr/>
            <p:nvPr/>
          </p:nvSpPr>
          <p:spPr>
            <a:xfrm>
              <a:off x="582935" y="-1"/>
              <a:ext cx="22613" cy="14627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sp>
          <p:nvSpPr>
            <p:cNvPr id="42" name="Shape 30"/>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43" name="Shape 31"/>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44" name="Shape 32"/>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grpSp>
      <p:sp>
        <p:nvSpPr>
          <p:cNvPr id="46" name="Shape 33"/>
          <p:cNvSpPr/>
          <p:nvPr/>
        </p:nvSpPr>
        <p:spPr>
          <a:xfrm flipH="1">
            <a:off x="4309650" y="2256754"/>
            <a:ext cx="524701" cy="1"/>
          </a:xfrm>
          <a:prstGeom prst="line">
            <a:avLst/>
          </a:prstGeom>
          <a:ln w="28575">
            <a:solidFill>
              <a:schemeClr val="accent6"/>
            </a:solidFill>
          </a:ln>
        </p:spPr>
        <p:txBody>
          <a:bodyPr lIns="45719" rIns="45719"/>
          <a:lstStyle/>
          <a:p>
            <a:pPr/>
          </a:p>
        </p:txBody>
      </p:sp>
      <p:sp>
        <p:nvSpPr>
          <p:cNvPr id="47" name="Body Level One…"/>
          <p:cNvSpPr txBox="1"/>
          <p:nvPr>
            <p:ph type="body" sz="quarter" idx="1"/>
          </p:nvPr>
        </p:nvSpPr>
        <p:spPr>
          <a:xfrm>
            <a:off x="1740899" y="1801249"/>
            <a:ext cx="5662202" cy="377401"/>
          </a:xfrm>
          <a:prstGeom prst="rect">
            <a:avLst/>
          </a:prstGeom>
        </p:spPr>
        <p:txBody>
          <a:bodyPr lIns="91424" tIns="91424" rIns="91424" bIns="91424" anchor="b">
            <a:normAutofit fontScale="100000" lnSpcReduction="0"/>
          </a:bodyPr>
          <a:lstStyle>
            <a:lvl1pPr algn="ctr">
              <a:lnSpc>
                <a:spcPct val="110000"/>
              </a:lnSpc>
              <a:defRPr b="1" sz="1200">
                <a:solidFill>
                  <a:srgbClr val="FFFFFF"/>
                </a:solidFill>
                <a:latin typeface="Proxima Nova"/>
                <a:ea typeface="Proxima Nova"/>
                <a:cs typeface="Proxima Nova"/>
                <a:sym typeface="Proxima Nova"/>
              </a:defRPr>
            </a:lvl1pPr>
            <a:lvl2pPr algn="ctr">
              <a:lnSpc>
                <a:spcPct val="110000"/>
              </a:lnSpc>
              <a:defRPr b="1" sz="1200">
                <a:solidFill>
                  <a:srgbClr val="FFFFFF"/>
                </a:solidFill>
                <a:latin typeface="Proxima Nova"/>
                <a:ea typeface="Proxima Nova"/>
                <a:cs typeface="Proxima Nova"/>
                <a:sym typeface="Proxima Nova"/>
              </a:defRPr>
            </a:lvl2pPr>
            <a:lvl3pPr algn="ctr">
              <a:lnSpc>
                <a:spcPct val="110000"/>
              </a:lnSpc>
              <a:defRPr b="1" sz="1200">
                <a:solidFill>
                  <a:srgbClr val="FFFFFF"/>
                </a:solidFill>
                <a:latin typeface="Proxima Nova"/>
                <a:ea typeface="Proxima Nova"/>
                <a:cs typeface="Proxima Nova"/>
                <a:sym typeface="Proxima Nova"/>
              </a:defRPr>
            </a:lvl3pPr>
            <a:lvl4pPr algn="ctr">
              <a:lnSpc>
                <a:spcPct val="110000"/>
              </a:lnSpc>
              <a:defRPr b="1" sz="1200">
                <a:solidFill>
                  <a:srgbClr val="FFFFFF"/>
                </a:solidFill>
                <a:latin typeface="Proxima Nova"/>
                <a:ea typeface="Proxima Nova"/>
                <a:cs typeface="Proxima Nova"/>
                <a:sym typeface="Proxima Nova"/>
              </a:defRPr>
            </a:lvl4pPr>
            <a:lvl5pPr algn="ctr">
              <a:lnSpc>
                <a:spcPct val="110000"/>
              </a:lnSpc>
              <a:defRPr b="1" sz="1200">
                <a:solidFill>
                  <a:srgbClr val="FFFFFF"/>
                </a:solidFill>
                <a:latin typeface="Proxima Nova"/>
                <a:ea typeface="Proxima Nova"/>
                <a:cs typeface="Proxima Nova"/>
                <a:sym typeface="Proxima Nova"/>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A – Blank">
    <p:spTree>
      <p:nvGrpSpPr>
        <p:cNvPr id="1" name=""/>
        <p:cNvGrpSpPr/>
        <p:nvPr/>
      </p:nvGrpSpPr>
      <p:grpSpPr>
        <a:xfrm>
          <a:off x="0" y="0"/>
          <a:ext cx="0" cy="0"/>
          <a:chOff x="0" y="0"/>
          <a:chExt cx="0" cy="0"/>
        </a:xfrm>
      </p:grpSpPr>
      <p:sp>
        <p:nvSpPr>
          <p:cNvPr id="55"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7 – Diagram Box">
    <p:bg>
      <p:bgPr>
        <a:solidFill>
          <a:srgbClr val="F3F3F3"/>
        </a:solidFill>
      </p:bgPr>
    </p:bg>
    <p:spTree>
      <p:nvGrpSpPr>
        <p:cNvPr id="1" name=""/>
        <p:cNvGrpSpPr/>
        <p:nvPr/>
      </p:nvGrpSpPr>
      <p:grpSpPr>
        <a:xfrm>
          <a:off x="0" y="0"/>
          <a:ext cx="0" cy="0"/>
          <a:chOff x="0" y="0"/>
          <a:chExt cx="0" cy="0"/>
        </a:xfrm>
      </p:grpSpPr>
      <p:sp>
        <p:nvSpPr>
          <p:cNvPr id="62" name="Title Text"/>
          <p:cNvSpPr txBox="1"/>
          <p:nvPr>
            <p:ph type="title"/>
          </p:nvPr>
        </p:nvSpPr>
        <p:spPr>
          <a:xfrm>
            <a:off x="192475" y="151274"/>
            <a:ext cx="8663100" cy="393902"/>
          </a:xfrm>
          <a:prstGeom prst="rect">
            <a:avLst/>
          </a:prstGeom>
        </p:spPr>
        <p:txBody>
          <a:bodyPr lIns="91424" tIns="91424" rIns="91424" bIns="91424" anchor="t">
            <a:normAutofit fontScale="100000" lnSpcReduction="0"/>
          </a:bodyPr>
          <a:lstStyle>
            <a:lvl1pPr>
              <a:defRPr b="1" sz="2500">
                <a:latin typeface="Proxima Nova"/>
                <a:ea typeface="Proxima Nova"/>
                <a:cs typeface="Proxima Nova"/>
                <a:sym typeface="Proxima Nova"/>
              </a:defRPr>
            </a:lvl1pPr>
          </a:lstStyle>
          <a:p>
            <a:pPr/>
            <a:r>
              <a:t>Title Text</a:t>
            </a:r>
          </a:p>
        </p:txBody>
      </p:sp>
      <p:grpSp>
        <p:nvGrpSpPr>
          <p:cNvPr id="71" name="Shape 66"/>
          <p:cNvGrpSpPr/>
          <p:nvPr/>
        </p:nvGrpSpPr>
        <p:grpSpPr>
          <a:xfrm>
            <a:off x="287524" y="4854556"/>
            <a:ext cx="634915" cy="148712"/>
            <a:chOff x="0" y="0"/>
            <a:chExt cx="634914" cy="148711"/>
          </a:xfrm>
        </p:grpSpPr>
        <p:sp>
          <p:nvSpPr>
            <p:cNvPr id="63" name="Shape 67"/>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64" name="Shape 68"/>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65" name="Shape 69"/>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fill="norm" stroke="1"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66" name="Shape 70"/>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67" name="Shape 71"/>
            <p:cNvSpPr/>
            <p:nvPr/>
          </p:nvSpPr>
          <p:spPr>
            <a:xfrm>
              <a:off x="582935" y="-1"/>
              <a:ext cx="22613" cy="146273"/>
            </a:xfrm>
            <a:prstGeom prst="rect">
              <a:avLst/>
            </a:prstGeom>
            <a:solidFill>
              <a:schemeClr val="accent1"/>
            </a:solidFill>
            <a:ln w="12700" cap="flat">
              <a:noFill/>
              <a:miter lim="400000"/>
            </a:ln>
            <a:effectLst/>
          </p:spPr>
          <p:txBody>
            <a:bodyPr wrap="square" lIns="45719" tIns="45719" rIns="45719" bIns="45719" numCol="1" anchor="ctr">
              <a:noAutofit/>
            </a:bodyPr>
            <a:lstStyle/>
            <a:p>
              <a:pPr/>
            </a:p>
          </p:txBody>
        </p:sp>
        <p:sp>
          <p:nvSpPr>
            <p:cNvPr id="68" name="Shape 72"/>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69" name="Shape 73"/>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70" name="Shape 74"/>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grpSp>
      <p:sp>
        <p:nvSpPr>
          <p:cNvPr id="72" name="Shape 75"/>
          <p:cNvSpPr/>
          <p:nvPr/>
        </p:nvSpPr>
        <p:spPr>
          <a:xfrm>
            <a:off x="285749" y="907199"/>
            <a:ext cx="8569802" cy="3762300"/>
          </a:xfrm>
          <a:prstGeom prst="rect">
            <a:avLst/>
          </a:prstGeom>
          <a:solidFill>
            <a:srgbClr val="FFFFFF"/>
          </a:solidFill>
          <a:ln w="12700">
            <a:miter lim="400000"/>
          </a:ln>
        </p:spPr>
        <p:txBody>
          <a:bodyPr lIns="45719" rIns="45719" anchor="ctr"/>
          <a:lstStyle/>
          <a:p>
            <a:pPr/>
          </a:p>
        </p:txBody>
      </p:sp>
      <p:sp>
        <p:nvSpPr>
          <p:cNvPr id="73" name="Shape 76"/>
          <p:cNvSpPr/>
          <p:nvPr/>
        </p:nvSpPr>
        <p:spPr>
          <a:xfrm>
            <a:off x="8855561" y="-214526"/>
            <a:ext cx="1" cy="119701"/>
          </a:xfrm>
          <a:prstGeom prst="line">
            <a:avLst/>
          </a:prstGeom>
          <a:ln>
            <a:solidFill>
              <a:srgbClr val="D9D9D9"/>
            </a:solidFill>
          </a:ln>
        </p:spPr>
        <p:txBody>
          <a:bodyPr lIns="45719" rIns="45719"/>
          <a:lstStyle/>
          <a:p>
            <a:pPr/>
          </a:p>
        </p:txBody>
      </p:sp>
      <p:sp>
        <p:nvSpPr>
          <p:cNvPr id="74" name="Shape 77"/>
          <p:cNvSpPr/>
          <p:nvPr/>
        </p:nvSpPr>
        <p:spPr>
          <a:xfrm>
            <a:off x="287536" y="-214526"/>
            <a:ext cx="1" cy="119701"/>
          </a:xfrm>
          <a:prstGeom prst="line">
            <a:avLst/>
          </a:prstGeom>
          <a:ln>
            <a:solidFill>
              <a:srgbClr val="D9D9D9"/>
            </a:solidFill>
          </a:ln>
        </p:spPr>
        <p:txBody>
          <a:bodyPr lIns="45719" rIns="45719"/>
          <a:lstStyle/>
          <a:p>
            <a:pPr/>
          </a:p>
        </p:txBody>
      </p:sp>
      <p:sp>
        <p:nvSpPr>
          <p:cNvPr id="75" name="Shape 78"/>
          <p:cNvSpPr/>
          <p:nvPr/>
        </p:nvSpPr>
        <p:spPr>
          <a:xfrm flipH="1">
            <a:off x="-228600" y="925194"/>
            <a:ext cx="114300" cy="1"/>
          </a:xfrm>
          <a:prstGeom prst="line">
            <a:avLst/>
          </a:prstGeom>
          <a:ln>
            <a:solidFill>
              <a:srgbClr val="D9D9D9"/>
            </a:solidFill>
          </a:ln>
        </p:spPr>
        <p:txBody>
          <a:bodyPr lIns="45719" rIns="45719"/>
          <a:lstStyle/>
          <a:p>
            <a:pPr/>
          </a:p>
        </p:txBody>
      </p:sp>
      <p:sp>
        <p:nvSpPr>
          <p:cNvPr id="76" name="Shape 79"/>
          <p:cNvSpPr/>
          <p:nvPr/>
        </p:nvSpPr>
        <p:spPr>
          <a:xfrm flipH="1">
            <a:off x="-228600" y="4670769"/>
            <a:ext cx="114300" cy="1"/>
          </a:xfrm>
          <a:prstGeom prst="line">
            <a:avLst/>
          </a:prstGeom>
          <a:ln>
            <a:solidFill>
              <a:srgbClr val="D9D9D9"/>
            </a:solidFill>
          </a:ln>
        </p:spPr>
        <p:txBody>
          <a:bodyPr lIns="45719" rIns="45719"/>
          <a:lstStyle/>
          <a:p>
            <a:pPr/>
          </a:p>
        </p:txBody>
      </p:sp>
      <p:sp>
        <p:nvSpPr>
          <p:cNvPr id="77"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3 – Standard">
    <p:spTree>
      <p:nvGrpSpPr>
        <p:cNvPr id="1" name=""/>
        <p:cNvGrpSpPr/>
        <p:nvPr/>
      </p:nvGrpSpPr>
      <p:grpSpPr>
        <a:xfrm>
          <a:off x="0" y="0"/>
          <a:ext cx="0" cy="0"/>
          <a:chOff x="0" y="0"/>
          <a:chExt cx="0" cy="0"/>
        </a:xfrm>
      </p:grpSpPr>
      <p:sp>
        <p:nvSpPr>
          <p:cNvPr id="84" name="Title Text"/>
          <p:cNvSpPr txBox="1"/>
          <p:nvPr>
            <p:ph type="title"/>
          </p:nvPr>
        </p:nvSpPr>
        <p:spPr>
          <a:xfrm>
            <a:off x="192475" y="151274"/>
            <a:ext cx="8663100" cy="393902"/>
          </a:xfrm>
          <a:prstGeom prst="rect">
            <a:avLst/>
          </a:prstGeom>
        </p:spPr>
        <p:txBody>
          <a:bodyPr lIns="91424" tIns="91424" rIns="91424" bIns="91424" anchor="t">
            <a:normAutofit fontScale="100000" lnSpcReduction="0"/>
          </a:bodyPr>
          <a:lstStyle>
            <a:lvl1pPr>
              <a:defRPr b="1" sz="2500">
                <a:latin typeface="Proxima Nova"/>
                <a:ea typeface="Proxima Nova"/>
                <a:cs typeface="Proxima Nova"/>
                <a:sym typeface="Proxima Nova"/>
              </a:defRPr>
            </a:lvl1pPr>
          </a:lstStyle>
          <a:p>
            <a:pPr/>
            <a:r>
              <a:t>Title Text</a:t>
            </a:r>
          </a:p>
        </p:txBody>
      </p:sp>
      <p:grpSp>
        <p:nvGrpSpPr>
          <p:cNvPr id="93" name="Shape 54"/>
          <p:cNvGrpSpPr/>
          <p:nvPr/>
        </p:nvGrpSpPr>
        <p:grpSpPr>
          <a:xfrm>
            <a:off x="287524" y="4854556"/>
            <a:ext cx="634915" cy="148712"/>
            <a:chOff x="0" y="0"/>
            <a:chExt cx="634914" cy="148711"/>
          </a:xfrm>
        </p:grpSpPr>
        <p:sp>
          <p:nvSpPr>
            <p:cNvPr id="85" name="Shape 55"/>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86" name="Shape 56"/>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87" name="Shape 57"/>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fill="norm" stroke="1"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88" name="Shape 58"/>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89" name="Shape 59"/>
            <p:cNvSpPr/>
            <p:nvPr/>
          </p:nvSpPr>
          <p:spPr>
            <a:xfrm>
              <a:off x="582935" y="-1"/>
              <a:ext cx="22613" cy="146273"/>
            </a:xfrm>
            <a:prstGeom prst="rect">
              <a:avLst/>
            </a:prstGeom>
            <a:solidFill>
              <a:schemeClr val="accent1"/>
            </a:solidFill>
            <a:ln w="12700" cap="flat">
              <a:noFill/>
              <a:miter lim="400000"/>
            </a:ln>
            <a:effectLst/>
          </p:spPr>
          <p:txBody>
            <a:bodyPr wrap="square" lIns="45719" tIns="45719" rIns="45719" bIns="45719" numCol="1" anchor="ctr">
              <a:noAutofit/>
            </a:bodyPr>
            <a:lstStyle/>
            <a:p>
              <a:pPr/>
            </a:p>
          </p:txBody>
        </p:sp>
        <p:sp>
          <p:nvSpPr>
            <p:cNvPr id="90" name="Shape 60"/>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91" name="Shape 61"/>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92" name="Shape 62"/>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grpSp>
      <p:sp>
        <p:nvSpPr>
          <p:cNvPr id="94" name="Body Level One…"/>
          <p:cNvSpPr txBox="1"/>
          <p:nvPr>
            <p:ph type="body" idx="1"/>
          </p:nvPr>
        </p:nvSpPr>
        <p:spPr>
          <a:xfrm>
            <a:off x="915400" y="900399"/>
            <a:ext cx="7333200" cy="3769502"/>
          </a:xfrm>
          <a:prstGeom prst="rect">
            <a:avLst/>
          </a:prstGeom>
        </p:spPr>
        <p:txBody>
          <a:bodyPr lIns="91424" tIns="91424" rIns="91424" bIns="91424">
            <a:normAutofit fontScale="100000" lnSpcReduction="0"/>
          </a:bodyPr>
          <a:lstStyle>
            <a:lvl1pPr marL="457200" indent="-317500">
              <a:lnSpc>
                <a:spcPct val="110000"/>
              </a:lnSpc>
              <a:buClr>
                <a:srgbClr val="000000"/>
              </a:buClr>
              <a:buSzPts val="1400"/>
              <a:buFont typeface="Helvetica"/>
              <a:buChar char="●"/>
              <a:defRPr>
                <a:latin typeface="Proxima Nova"/>
                <a:ea typeface="Proxima Nova"/>
                <a:cs typeface="Proxima Nova"/>
                <a:sym typeface="Proxima Nova"/>
              </a:defRPr>
            </a:lvl1pPr>
            <a:lvl2pPr marL="914400" indent="-317500">
              <a:lnSpc>
                <a:spcPct val="110000"/>
              </a:lnSpc>
              <a:buClr>
                <a:srgbClr val="000000"/>
              </a:buClr>
              <a:buSzPts val="1400"/>
              <a:buFont typeface="Helvetica"/>
              <a:buChar char="○"/>
              <a:defRPr>
                <a:latin typeface="Proxima Nova"/>
                <a:ea typeface="Proxima Nova"/>
                <a:cs typeface="Proxima Nova"/>
                <a:sym typeface="Proxima Nova"/>
              </a:defRPr>
            </a:lvl2pPr>
            <a:lvl3pPr marL="1371600" indent="-317500">
              <a:lnSpc>
                <a:spcPct val="110000"/>
              </a:lnSpc>
              <a:buClr>
                <a:srgbClr val="000000"/>
              </a:buClr>
              <a:buSzPts val="1400"/>
              <a:buFont typeface="Helvetica"/>
              <a:buChar char="■"/>
              <a:defRPr>
                <a:latin typeface="Proxima Nova"/>
                <a:ea typeface="Proxima Nova"/>
                <a:cs typeface="Proxima Nova"/>
                <a:sym typeface="Proxima Nova"/>
              </a:defRPr>
            </a:lvl3pPr>
            <a:lvl4pPr marL="1828800" indent="-317500">
              <a:lnSpc>
                <a:spcPct val="110000"/>
              </a:lnSpc>
              <a:buClr>
                <a:srgbClr val="000000"/>
              </a:buClr>
              <a:buSzPts val="1400"/>
              <a:buFont typeface="Helvetica"/>
              <a:buChar char="●"/>
              <a:defRPr>
                <a:latin typeface="Proxima Nova"/>
                <a:ea typeface="Proxima Nova"/>
                <a:cs typeface="Proxima Nova"/>
                <a:sym typeface="Proxima Nova"/>
              </a:defRPr>
            </a:lvl4pPr>
            <a:lvl5pPr marL="2286000" indent="-317500">
              <a:lnSpc>
                <a:spcPct val="110000"/>
              </a:lnSpc>
              <a:buClr>
                <a:srgbClr val="000000"/>
              </a:buClr>
              <a:buSzPts val="1400"/>
              <a:buFont typeface="Helvetica"/>
              <a:buChar char="○"/>
              <a:defRPr>
                <a:latin typeface="Proxima Nova"/>
                <a:ea typeface="Proxima Nova"/>
                <a:cs typeface="Proxima Nova"/>
                <a:sym typeface="Proxima Nova"/>
              </a:defRPr>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2 – Intro">
    <p:spTree>
      <p:nvGrpSpPr>
        <p:cNvPr id="1" name=""/>
        <p:cNvGrpSpPr/>
        <p:nvPr/>
      </p:nvGrpSpPr>
      <p:grpSpPr>
        <a:xfrm>
          <a:off x="0" y="0"/>
          <a:ext cx="0" cy="0"/>
          <a:chOff x="0" y="0"/>
          <a:chExt cx="0" cy="0"/>
        </a:xfrm>
      </p:grpSpPr>
      <p:sp>
        <p:nvSpPr>
          <p:cNvPr id="102" name="Shape 36"/>
          <p:cNvSpPr/>
          <p:nvPr/>
        </p:nvSpPr>
        <p:spPr>
          <a:xfrm>
            <a:off x="-1" y="0"/>
            <a:ext cx="3066002" cy="5143500"/>
          </a:xfrm>
          <a:prstGeom prst="rect">
            <a:avLst/>
          </a:prstGeom>
          <a:solidFill>
            <a:srgbClr val="B3B3B3"/>
          </a:solidFill>
          <a:ln w="12700">
            <a:miter lim="400000"/>
          </a:ln>
        </p:spPr>
        <p:txBody>
          <a:bodyPr lIns="45719" rIns="45719" anchor="ctr"/>
          <a:lstStyle/>
          <a:p>
            <a:pPr/>
          </a:p>
        </p:txBody>
      </p:sp>
      <p:sp>
        <p:nvSpPr>
          <p:cNvPr id="103" name="Title Text"/>
          <p:cNvSpPr txBox="1"/>
          <p:nvPr>
            <p:ph type="title"/>
          </p:nvPr>
        </p:nvSpPr>
        <p:spPr>
          <a:xfrm>
            <a:off x="193349" y="549624"/>
            <a:ext cx="2751302" cy="1473901"/>
          </a:xfrm>
          <a:prstGeom prst="rect">
            <a:avLst/>
          </a:prstGeom>
        </p:spPr>
        <p:txBody>
          <a:bodyPr lIns="91424" tIns="91424" rIns="91424" bIns="91424" anchor="b">
            <a:normAutofit fontScale="100000" lnSpcReduction="0"/>
          </a:bodyPr>
          <a:lstStyle>
            <a:lvl1pPr>
              <a:defRPr b="1" sz="2500">
                <a:latin typeface="Proxima Nova"/>
                <a:ea typeface="Proxima Nova"/>
                <a:cs typeface="Proxima Nova"/>
                <a:sym typeface="Proxima Nova"/>
              </a:defRPr>
            </a:lvl1pPr>
          </a:lstStyle>
          <a:p>
            <a:pPr/>
            <a:r>
              <a:t>Title Text</a:t>
            </a:r>
          </a:p>
        </p:txBody>
      </p:sp>
      <p:sp>
        <p:nvSpPr>
          <p:cNvPr id="104" name="Shape 38"/>
          <p:cNvSpPr/>
          <p:nvPr/>
        </p:nvSpPr>
        <p:spPr>
          <a:xfrm>
            <a:off x="3066004" y="-214526"/>
            <a:ext cx="1" cy="119701"/>
          </a:xfrm>
          <a:prstGeom prst="line">
            <a:avLst/>
          </a:prstGeom>
          <a:ln>
            <a:solidFill>
              <a:srgbClr val="FFFFFF"/>
            </a:solidFill>
          </a:ln>
        </p:spPr>
        <p:txBody>
          <a:bodyPr lIns="45719" rIns="45719"/>
          <a:lstStyle/>
          <a:p>
            <a:pPr/>
          </a:p>
        </p:txBody>
      </p:sp>
      <p:grpSp>
        <p:nvGrpSpPr>
          <p:cNvPr id="113" name="Shape 39"/>
          <p:cNvGrpSpPr/>
          <p:nvPr/>
        </p:nvGrpSpPr>
        <p:grpSpPr>
          <a:xfrm>
            <a:off x="287524" y="4854556"/>
            <a:ext cx="634915" cy="148712"/>
            <a:chOff x="0" y="0"/>
            <a:chExt cx="634914" cy="148711"/>
          </a:xfrm>
        </p:grpSpPr>
        <p:sp>
          <p:nvSpPr>
            <p:cNvPr id="105" name="Shape 40"/>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6" name="Shape 41"/>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7" name="Shape 42"/>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fill="norm" stroke="1"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8" name="Shape 43"/>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9" name="Shape 44"/>
            <p:cNvSpPr/>
            <p:nvPr/>
          </p:nvSpPr>
          <p:spPr>
            <a:xfrm>
              <a:off x="582935" y="-1"/>
              <a:ext cx="22613" cy="14627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sp>
          <p:nvSpPr>
            <p:cNvPr id="110" name="Shape 45"/>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11" name="Shape 46"/>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12" name="Shape 47"/>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grpSp>
      <p:sp>
        <p:nvSpPr>
          <p:cNvPr id="114" name="Shape 48"/>
          <p:cNvSpPr/>
          <p:nvPr/>
        </p:nvSpPr>
        <p:spPr>
          <a:xfrm flipH="1">
            <a:off x="295728" y="2133186"/>
            <a:ext cx="524700" cy="1"/>
          </a:xfrm>
          <a:prstGeom prst="line">
            <a:avLst/>
          </a:prstGeom>
          <a:ln w="28575">
            <a:solidFill>
              <a:srgbClr val="000000"/>
            </a:solidFill>
          </a:ln>
        </p:spPr>
        <p:txBody>
          <a:bodyPr lIns="45719" rIns="45719"/>
          <a:lstStyle/>
          <a:p>
            <a:pPr/>
          </a:p>
        </p:txBody>
      </p:sp>
      <p:sp>
        <p:nvSpPr>
          <p:cNvPr id="115" name="Body Level One…"/>
          <p:cNvSpPr txBox="1"/>
          <p:nvPr>
            <p:ph type="body" sz="quarter" idx="1"/>
          </p:nvPr>
        </p:nvSpPr>
        <p:spPr>
          <a:xfrm>
            <a:off x="193349" y="2274299"/>
            <a:ext cx="2751302" cy="1495201"/>
          </a:xfrm>
          <a:prstGeom prst="rect">
            <a:avLst/>
          </a:prstGeom>
        </p:spPr>
        <p:txBody>
          <a:bodyPr lIns="91424" tIns="91424" rIns="91424" bIns="91424">
            <a:normAutofit fontScale="100000" lnSpcReduction="0"/>
          </a:bodyPr>
          <a:lstStyle>
            <a:lvl1pPr>
              <a:lnSpc>
                <a:spcPct val="110000"/>
              </a:lnSpc>
              <a:defRPr sz="1300">
                <a:solidFill>
                  <a:srgbClr val="FFFFFF"/>
                </a:solidFill>
                <a:latin typeface="Proxima Nova"/>
                <a:ea typeface="Proxima Nova"/>
                <a:cs typeface="Proxima Nova"/>
                <a:sym typeface="Proxima Nova"/>
              </a:defRPr>
            </a:lvl1pPr>
            <a:lvl2pPr>
              <a:lnSpc>
                <a:spcPct val="110000"/>
              </a:lnSpc>
              <a:defRPr sz="1300">
                <a:solidFill>
                  <a:srgbClr val="FFFFFF"/>
                </a:solidFill>
                <a:latin typeface="Proxima Nova"/>
                <a:ea typeface="Proxima Nova"/>
                <a:cs typeface="Proxima Nova"/>
                <a:sym typeface="Proxima Nova"/>
              </a:defRPr>
            </a:lvl2pPr>
            <a:lvl3pPr>
              <a:lnSpc>
                <a:spcPct val="110000"/>
              </a:lnSpc>
              <a:defRPr sz="1300">
                <a:solidFill>
                  <a:srgbClr val="FFFFFF"/>
                </a:solidFill>
                <a:latin typeface="Proxima Nova"/>
                <a:ea typeface="Proxima Nova"/>
                <a:cs typeface="Proxima Nova"/>
                <a:sym typeface="Proxima Nova"/>
              </a:defRPr>
            </a:lvl3pPr>
            <a:lvl4pPr>
              <a:lnSpc>
                <a:spcPct val="110000"/>
              </a:lnSpc>
              <a:defRPr sz="1300">
                <a:solidFill>
                  <a:srgbClr val="FFFFFF"/>
                </a:solidFill>
                <a:latin typeface="Proxima Nova"/>
                <a:ea typeface="Proxima Nova"/>
                <a:cs typeface="Proxima Nova"/>
                <a:sym typeface="Proxima Nova"/>
              </a:defRPr>
            </a:lvl4pPr>
            <a:lvl5pPr>
              <a:lnSpc>
                <a:spcPct val="110000"/>
              </a:lnSpc>
              <a:defRPr sz="1300">
                <a:solidFill>
                  <a:srgbClr val="FFFFFF"/>
                </a:solidFill>
                <a:latin typeface="Proxima Nova"/>
                <a:ea typeface="Proxima Nova"/>
                <a:cs typeface="Proxima Nova"/>
                <a:sym typeface="Proxima Nova"/>
              </a:defRPr>
            </a:lvl5pPr>
          </a:lstStyle>
          <a:p>
            <a:pPr/>
            <a:r>
              <a:t>Body Level One</a:t>
            </a:r>
          </a:p>
          <a:p>
            <a:pPr lvl="1"/>
            <a:r>
              <a:t>Body Level Two</a:t>
            </a:r>
          </a:p>
          <a:p>
            <a:pPr lvl="2"/>
            <a:r>
              <a:t>Body Level Three</a:t>
            </a:r>
          </a:p>
          <a:p>
            <a:pPr lvl="3"/>
            <a:r>
              <a:t>Body Level Four</a:t>
            </a:r>
          </a:p>
          <a:p>
            <a:pPr lvl="4"/>
            <a:r>
              <a:t>Body Level Five</a:t>
            </a:r>
          </a:p>
        </p:txBody>
      </p:sp>
      <p:sp>
        <p:nvSpPr>
          <p:cNvPr id="116" name="Shape 50"/>
          <p:cNvSpPr txBox="1"/>
          <p:nvPr>
            <p:ph type="body" idx="13"/>
          </p:nvPr>
        </p:nvSpPr>
        <p:spPr>
          <a:xfrm>
            <a:off x="3810675" y="549624"/>
            <a:ext cx="5047201" cy="4120201"/>
          </a:xfrm>
          <a:prstGeom prst="rect">
            <a:avLst/>
          </a:prstGeom>
        </p:spPr>
        <p:txBody>
          <a:bodyPr lIns="91424" tIns="91424" rIns="91424" bIns="91424">
            <a:normAutofit fontScale="100000" lnSpcReduction="0"/>
          </a:bodyPr>
          <a:lstStyle/>
          <a:p>
            <a:pPr marL="457200" indent="-330200">
              <a:lnSpc>
                <a:spcPct val="110000"/>
              </a:lnSpc>
              <a:buClr>
                <a:srgbClr val="000000"/>
              </a:buClr>
              <a:buSzPts val="1600"/>
              <a:buFont typeface="Helvetica"/>
              <a:buChar char="●"/>
              <a:defRPr sz="1600">
                <a:latin typeface="Proxima Nova"/>
                <a:ea typeface="Proxima Nova"/>
                <a:cs typeface="Proxima Nova"/>
                <a:sym typeface="Proxima Nova"/>
              </a:defRPr>
            </a:pPr>
          </a:p>
        </p:txBody>
      </p:sp>
      <p:sp>
        <p:nvSpPr>
          <p:cNvPr id="117"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5 – Split w/ Image">
    <p:spTree>
      <p:nvGrpSpPr>
        <p:cNvPr id="1" name=""/>
        <p:cNvGrpSpPr/>
        <p:nvPr/>
      </p:nvGrpSpPr>
      <p:grpSpPr>
        <a:xfrm>
          <a:off x="0" y="0"/>
          <a:ext cx="0" cy="0"/>
          <a:chOff x="0" y="0"/>
          <a:chExt cx="0" cy="0"/>
        </a:xfrm>
      </p:grpSpPr>
      <p:grpSp>
        <p:nvGrpSpPr>
          <p:cNvPr id="126" name="Shape 134"/>
          <p:cNvGrpSpPr/>
          <p:nvPr/>
        </p:nvGrpSpPr>
        <p:grpSpPr>
          <a:xfrm>
            <a:off x="4572000" y="0"/>
            <a:ext cx="4572000" cy="5143500"/>
            <a:chOff x="0" y="0"/>
            <a:chExt cx="4572000" cy="5143500"/>
          </a:xfrm>
        </p:grpSpPr>
        <p:sp>
          <p:nvSpPr>
            <p:cNvPr id="124" name="Rectangle"/>
            <p:cNvSpPr/>
            <p:nvPr/>
          </p:nvSpPr>
          <p:spPr>
            <a:xfrm>
              <a:off x="0" y="0"/>
              <a:ext cx="4572000" cy="5143500"/>
            </a:xfrm>
            <a:prstGeom prst="rect">
              <a:avLst/>
            </a:prstGeom>
            <a:solidFill>
              <a:srgbClr val="EFEFEF"/>
            </a:solidFill>
            <a:ln w="12700" cap="flat">
              <a:noFill/>
              <a:miter lim="400000"/>
            </a:ln>
            <a:effectLst/>
          </p:spPr>
          <p:txBody>
            <a:bodyPr wrap="square" lIns="45719" tIns="45719" rIns="45719" bIns="45719" numCol="1" anchor="ctr">
              <a:noAutofit/>
            </a:bodyPr>
            <a:lstStyle/>
            <a:p>
              <a:pPr algn="ctr">
                <a:defRPr sz="1000">
                  <a:latin typeface="Proxima Nova"/>
                  <a:ea typeface="Proxima Nova"/>
                  <a:cs typeface="Proxima Nova"/>
                  <a:sym typeface="Proxima Nova"/>
                </a:defRPr>
              </a:pPr>
            </a:p>
          </p:txBody>
        </p:sp>
        <p:sp>
          <p:nvSpPr>
            <p:cNvPr id="125" name="Cover w/ Image"/>
            <p:cNvSpPr txBox="1"/>
            <p:nvPr/>
          </p:nvSpPr>
          <p:spPr>
            <a:xfrm>
              <a:off x="0" y="2404125"/>
              <a:ext cx="4572000" cy="335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latin typeface="Proxima Nova"/>
                  <a:ea typeface="Proxima Nova"/>
                  <a:cs typeface="Proxima Nova"/>
                  <a:sym typeface="Proxima Nova"/>
                </a:defRPr>
              </a:lvl1pPr>
            </a:lstStyle>
            <a:p>
              <a:pPr/>
              <a:r>
                <a:t>Cover w/ Image</a:t>
              </a:r>
            </a:p>
          </p:txBody>
        </p:sp>
      </p:grpSp>
      <p:sp>
        <p:nvSpPr>
          <p:cNvPr id="127" name="Shape 135"/>
          <p:cNvSpPr/>
          <p:nvPr/>
        </p:nvSpPr>
        <p:spPr>
          <a:xfrm>
            <a:off x="4572000" y="-214526"/>
            <a:ext cx="1" cy="119701"/>
          </a:xfrm>
          <a:prstGeom prst="line">
            <a:avLst/>
          </a:prstGeom>
          <a:ln>
            <a:solidFill>
              <a:srgbClr val="D9D9D9"/>
            </a:solidFill>
          </a:ln>
        </p:spPr>
        <p:txBody>
          <a:bodyPr lIns="45719" rIns="45719"/>
          <a:lstStyle/>
          <a:p>
            <a:pPr/>
          </a:p>
        </p:txBody>
      </p:sp>
      <p:grpSp>
        <p:nvGrpSpPr>
          <p:cNvPr id="136" name="Shape 136"/>
          <p:cNvGrpSpPr/>
          <p:nvPr/>
        </p:nvGrpSpPr>
        <p:grpSpPr>
          <a:xfrm>
            <a:off x="287524" y="4854556"/>
            <a:ext cx="634915" cy="148712"/>
            <a:chOff x="0" y="0"/>
            <a:chExt cx="634914" cy="148711"/>
          </a:xfrm>
        </p:grpSpPr>
        <p:sp>
          <p:nvSpPr>
            <p:cNvPr id="128" name="Shape 137"/>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29" name="Shape 138"/>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30" name="Shape 139"/>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fill="norm" stroke="1"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31" name="Shape 140"/>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32" name="Shape 141"/>
            <p:cNvSpPr/>
            <p:nvPr/>
          </p:nvSpPr>
          <p:spPr>
            <a:xfrm>
              <a:off x="582935" y="-1"/>
              <a:ext cx="22613" cy="146273"/>
            </a:xfrm>
            <a:prstGeom prst="rect">
              <a:avLst/>
            </a:prstGeom>
            <a:solidFill>
              <a:schemeClr val="accent1"/>
            </a:solidFill>
            <a:ln w="12700" cap="flat">
              <a:noFill/>
              <a:miter lim="400000"/>
            </a:ln>
            <a:effectLst/>
          </p:spPr>
          <p:txBody>
            <a:bodyPr wrap="square" lIns="45719" tIns="45719" rIns="45719" bIns="45719" numCol="1" anchor="ctr">
              <a:noAutofit/>
            </a:bodyPr>
            <a:lstStyle/>
            <a:p>
              <a:pPr/>
            </a:p>
          </p:txBody>
        </p:sp>
        <p:sp>
          <p:nvSpPr>
            <p:cNvPr id="133" name="Shape 142"/>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34" name="Shape 143"/>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135" name="Shape 144"/>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grpSp>
      <p:sp>
        <p:nvSpPr>
          <p:cNvPr id="137" name="Title Text"/>
          <p:cNvSpPr txBox="1"/>
          <p:nvPr>
            <p:ph type="title"/>
          </p:nvPr>
        </p:nvSpPr>
        <p:spPr>
          <a:xfrm>
            <a:off x="192475" y="151274"/>
            <a:ext cx="4281300" cy="393902"/>
          </a:xfrm>
          <a:prstGeom prst="rect">
            <a:avLst/>
          </a:prstGeom>
        </p:spPr>
        <p:txBody>
          <a:bodyPr lIns="91424" tIns="91424" rIns="91424" bIns="91424" anchor="t">
            <a:normAutofit fontScale="100000" lnSpcReduction="0"/>
          </a:bodyPr>
          <a:lstStyle>
            <a:lvl1pPr>
              <a:defRPr b="1" sz="2500">
                <a:latin typeface="Proxima Nova"/>
                <a:ea typeface="Proxima Nova"/>
                <a:cs typeface="Proxima Nova"/>
                <a:sym typeface="Proxima Nova"/>
              </a:defRPr>
            </a:lvl1pPr>
          </a:lstStyle>
          <a:p>
            <a:pPr/>
            <a:r>
              <a:t>Title Text</a:t>
            </a:r>
          </a:p>
        </p:txBody>
      </p:sp>
      <p:sp>
        <p:nvSpPr>
          <p:cNvPr id="138" name="Body Level One…"/>
          <p:cNvSpPr txBox="1"/>
          <p:nvPr>
            <p:ph type="body" sz="half" idx="1"/>
          </p:nvPr>
        </p:nvSpPr>
        <p:spPr>
          <a:xfrm>
            <a:off x="192475" y="900399"/>
            <a:ext cx="4254600" cy="3769502"/>
          </a:xfrm>
          <a:prstGeom prst="rect">
            <a:avLst/>
          </a:prstGeom>
        </p:spPr>
        <p:txBody>
          <a:bodyPr lIns="91424" tIns="91424" rIns="91424" bIns="91424">
            <a:normAutofit fontScale="100000" lnSpcReduction="0"/>
          </a:bodyPr>
          <a:lstStyle>
            <a:lvl1pPr marL="457200" indent="-330200">
              <a:lnSpc>
                <a:spcPct val="110000"/>
              </a:lnSpc>
              <a:buClr>
                <a:srgbClr val="000000"/>
              </a:buClr>
              <a:buSzPts val="1600"/>
              <a:buFont typeface="Helvetica"/>
              <a:buChar char="●"/>
              <a:defRPr sz="1600">
                <a:latin typeface="Proxima Nova"/>
                <a:ea typeface="Proxima Nova"/>
                <a:cs typeface="Proxima Nova"/>
                <a:sym typeface="Proxima Nova"/>
              </a:defRPr>
            </a:lvl1pPr>
            <a:lvl2pPr marL="914400" indent="-330200">
              <a:lnSpc>
                <a:spcPct val="110000"/>
              </a:lnSpc>
              <a:buClr>
                <a:srgbClr val="000000"/>
              </a:buClr>
              <a:buSzPts val="1600"/>
              <a:buFont typeface="Helvetica"/>
              <a:buChar char="○"/>
              <a:defRPr sz="1600">
                <a:latin typeface="Proxima Nova"/>
                <a:ea typeface="Proxima Nova"/>
                <a:cs typeface="Proxima Nova"/>
                <a:sym typeface="Proxima Nova"/>
              </a:defRPr>
            </a:lvl2pPr>
            <a:lvl3pPr marL="1371600" indent="-330200">
              <a:lnSpc>
                <a:spcPct val="110000"/>
              </a:lnSpc>
              <a:buClr>
                <a:srgbClr val="000000"/>
              </a:buClr>
              <a:buSzPts val="1600"/>
              <a:buFont typeface="Helvetica"/>
              <a:buChar char="■"/>
              <a:defRPr sz="1600">
                <a:latin typeface="Proxima Nova"/>
                <a:ea typeface="Proxima Nova"/>
                <a:cs typeface="Proxima Nova"/>
                <a:sym typeface="Proxima Nova"/>
              </a:defRPr>
            </a:lvl3pPr>
            <a:lvl4pPr marL="1828800" indent="-330200">
              <a:lnSpc>
                <a:spcPct val="110000"/>
              </a:lnSpc>
              <a:buClr>
                <a:srgbClr val="000000"/>
              </a:buClr>
              <a:buSzPts val="1600"/>
              <a:buFont typeface="Helvetica"/>
              <a:buChar char="●"/>
              <a:defRPr sz="1600">
                <a:latin typeface="Proxima Nova"/>
                <a:ea typeface="Proxima Nova"/>
                <a:cs typeface="Proxima Nova"/>
                <a:sym typeface="Proxima Nova"/>
              </a:defRPr>
            </a:lvl4pPr>
            <a:lvl5pPr marL="2286000" indent="-330200">
              <a:lnSpc>
                <a:spcPct val="110000"/>
              </a:lnSpc>
              <a:buClr>
                <a:srgbClr val="000000"/>
              </a:buClr>
              <a:buSzPts val="1600"/>
              <a:buFont typeface="Helvetica"/>
              <a:buChar char="○"/>
              <a:defRPr sz="1600">
                <a:latin typeface="Proxima Nova"/>
                <a:ea typeface="Proxima Nova"/>
                <a:cs typeface="Proxima Nova"/>
                <a:sym typeface="Proxima Nova"/>
              </a:defRPr>
            </a:lvl5pPr>
          </a:lstStyle>
          <a:p>
            <a:pPr/>
            <a:r>
              <a:t>Body Level One</a:t>
            </a:r>
          </a:p>
          <a:p>
            <a:pPr lvl="1"/>
            <a:r>
              <a:t>Body Level Two</a:t>
            </a:r>
          </a:p>
          <a:p>
            <a:pPr lvl="2"/>
            <a:r>
              <a:t>Body Level Three</a:t>
            </a:r>
          </a:p>
          <a:p>
            <a:pPr lvl="3"/>
            <a:r>
              <a:t>Body Level Four</a:t>
            </a:r>
          </a:p>
          <a:p>
            <a:pPr lvl="4"/>
            <a:r>
              <a:t>Body Level Five</a:t>
            </a:r>
          </a:p>
        </p:txBody>
      </p:sp>
      <p:sp>
        <p:nvSpPr>
          <p:cNvPr id="139" name="Slide Number"/>
          <p:cNvSpPr txBox="1"/>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Shape 10" descr="Shape 10"/>
          <p:cNvPicPr>
            <a:picLocks noChangeAspect="1"/>
          </p:cNvPicPr>
          <p:nvPr/>
        </p:nvPicPr>
        <p:blipFill>
          <a:blip r:embed="rId2">
            <a:extLst/>
          </a:blip>
          <a:stretch>
            <a:fillRect/>
          </a:stretch>
        </p:blipFill>
        <p:spPr>
          <a:xfrm>
            <a:off x="8272778" y="4855076"/>
            <a:ext cx="731520" cy="171299"/>
          </a:xfrm>
          <a:prstGeom prst="rect">
            <a:avLst/>
          </a:prstGeom>
          <a:ln w="12700">
            <a:miter lim="400000"/>
          </a:ln>
        </p:spPr>
      </p:pic>
      <p:sp>
        <p:nvSpPr>
          <p:cNvPr id="3" name="Slide Number"/>
          <p:cNvSpPr txBox="1"/>
          <p:nvPr>
            <p:ph type="sldNum" sz="quarter" idx="2"/>
          </p:nvPr>
        </p:nvSpPr>
        <p:spPr>
          <a:xfrm>
            <a:off x="48247" y="4861462"/>
            <a:ext cx="231237" cy="214661"/>
          </a:xfrm>
          <a:prstGeom prst="rect">
            <a:avLst/>
          </a:prstGeom>
          <a:ln w="12700">
            <a:miter lim="400000"/>
          </a:ln>
        </p:spPr>
        <p:txBody>
          <a:bodyPr wrap="none" lIns="45699" tIns="45699" rIns="45699" bIns="45699">
            <a:spAutoFit/>
          </a:bodyPr>
          <a:lstStyle>
            <a:lvl1pPr>
              <a:defRPr sz="900">
                <a:solidFill>
                  <a:srgbClr val="A5A5A5"/>
                </a:solidFill>
              </a:defRPr>
            </a:lvl1pPr>
          </a:lstStyle>
          <a:p>
            <a:pPr/>
            <a:fld id="{86CB4B4D-7CA3-9044-876B-883B54F8677D}" type="slidenum"/>
          </a:p>
        </p:txBody>
      </p:sp>
      <p:sp>
        <p:nvSpPr>
          <p:cNvPr id="4" name="Title Text"/>
          <p:cNvSpPr txBox="1"/>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5"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mj-lt"/>
          <a:ea typeface="+mj-ea"/>
          <a:cs typeface="+mj-cs"/>
          <a:sym typeface="Arial"/>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jpeg"/><Relationship Id="rId6" Type="http://schemas.openxmlformats.org/officeDocument/2006/relationships/image" Target="../media/image2.jpe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3.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48.png"/><Relationship Id="rId6" Type="http://schemas.openxmlformats.org/officeDocument/2006/relationships/image" Target="../media/image30.png"/><Relationship Id="rId7" Type="http://schemas.openxmlformats.org/officeDocument/2006/relationships/image" Target="../media/image32.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8.png"/><Relationship Id="rId4" Type="http://schemas.openxmlformats.org/officeDocument/2006/relationships/image" Target="../media/image40.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6.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4"/>
          <p:cNvSpPr/>
          <p:nvPr/>
        </p:nvSpPr>
        <p:spPr>
          <a:xfrm>
            <a:off x="0" y="0"/>
            <a:ext cx="9144000" cy="5143499"/>
          </a:xfrm>
          <a:prstGeom prst="rect">
            <a:avLst/>
          </a:prstGeom>
          <a:solidFill>
            <a:srgbClr val="23323D"/>
          </a:solidFill>
          <a:ln w="12700">
            <a:miter lim="400000"/>
          </a:ln>
        </p:spPr>
        <p:txBody>
          <a:bodyPr lIns="45719" rIns="45719" anchor="ctr"/>
          <a:lstStyle/>
          <a:p>
            <a:pPr algn="ctr">
              <a:defRPr sz="1800">
                <a:solidFill>
                  <a:srgbClr val="FFFFFF"/>
                </a:solidFill>
              </a:defRPr>
            </a:pPr>
          </a:p>
        </p:txBody>
      </p:sp>
      <p:sp>
        <p:nvSpPr>
          <p:cNvPr id="226" name="Shape 25"/>
          <p:cNvSpPr txBox="1"/>
          <p:nvPr/>
        </p:nvSpPr>
        <p:spPr>
          <a:xfrm>
            <a:off x="653111" y="1861837"/>
            <a:ext cx="8047785" cy="57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3200">
                <a:solidFill>
                  <a:schemeClr val="accent2"/>
                </a:solidFill>
                <a:latin typeface="Proxima Nova Rg"/>
                <a:ea typeface="Proxima Nova Rg"/>
                <a:cs typeface="Proxima Nova Rg"/>
                <a:sym typeface="Proxima Nova Rg"/>
              </a:defRPr>
            </a:lvl1pPr>
          </a:lstStyle>
          <a:p>
            <a:pPr/>
            <a:r>
              <a:t>Spring/Java Cloud-Native Bootcamp</a:t>
            </a:r>
          </a:p>
        </p:txBody>
      </p:sp>
      <p:pic>
        <p:nvPicPr>
          <p:cNvPr id="227" name="Shape 26" descr="Shape 26"/>
          <p:cNvPicPr>
            <a:picLocks noChangeAspect="1"/>
          </p:cNvPicPr>
          <p:nvPr/>
        </p:nvPicPr>
        <p:blipFill>
          <a:blip r:embed="rId3">
            <a:extLst/>
          </a:blip>
          <a:stretch>
            <a:fillRect/>
          </a:stretch>
        </p:blipFill>
        <p:spPr>
          <a:xfrm>
            <a:off x="774700" y="1295400"/>
            <a:ext cx="1431404" cy="33655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87"/>
          <p:cNvSpPr txBox="1"/>
          <p:nvPr/>
        </p:nvSpPr>
        <p:spPr>
          <a:xfrm>
            <a:off x="956928" y="388292"/>
            <a:ext cx="6974959" cy="414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2400">
                <a:solidFill>
                  <a:schemeClr val="accent2"/>
                </a:solidFill>
                <a:latin typeface="Proxima Nova Rg"/>
                <a:ea typeface="Proxima Nova Rg"/>
                <a:cs typeface="Proxima Nova Rg"/>
                <a:sym typeface="Proxima Nova Rg"/>
              </a:defRPr>
            </a:pPr>
            <a:r>
              <a:t>What is “cloud-native” all about?</a:t>
            </a:r>
          </a:p>
          <a:p>
            <a:pPr>
              <a:defRPr sz="2400">
                <a:solidFill>
                  <a:srgbClr val="FFFFFF"/>
                </a:solidFill>
                <a:latin typeface="Proxima Nova Rg"/>
                <a:ea typeface="Proxima Nova Rg"/>
                <a:cs typeface="Proxima Nova Rg"/>
                <a:sym typeface="Proxima Nova Rg"/>
              </a:defRPr>
            </a:pPr>
          </a:p>
          <a:p>
            <a:pPr>
              <a:defRPr sz="2400">
                <a:solidFill>
                  <a:srgbClr val="FFFFFF"/>
                </a:solidFill>
                <a:latin typeface="Proxima Nova Rg"/>
                <a:ea typeface="Proxima Nova Rg"/>
                <a:cs typeface="Proxima Nova Rg"/>
                <a:sym typeface="Proxima Nova Rg"/>
              </a:defRPr>
            </a:pPr>
            <a:r>
              <a:t>This is an approach to building and operating software that takes advantage of the cloud-computing model. Often seen as a combination of </a:t>
            </a:r>
            <a:r>
              <a:rPr b="1"/>
              <a:t>microservices</a:t>
            </a:r>
            <a:r>
              <a:t>, </a:t>
            </a:r>
            <a:r>
              <a:rPr b="1"/>
              <a:t>continuous delivery</a:t>
            </a:r>
            <a:r>
              <a:t>, </a:t>
            </a:r>
            <a:r>
              <a:rPr b="1"/>
              <a:t>containers</a:t>
            </a:r>
            <a:r>
              <a:t>, and </a:t>
            </a:r>
            <a:r>
              <a:rPr b="1"/>
              <a:t>DevOps</a:t>
            </a:r>
            <a:r>
              <a:t>.</a:t>
            </a:r>
          </a:p>
          <a:p>
            <a:pPr>
              <a:defRPr sz="2400">
                <a:solidFill>
                  <a:srgbClr val="FFFFFF"/>
                </a:solidFill>
                <a:latin typeface="Proxima Nova Rg"/>
                <a:ea typeface="Proxima Nova Rg"/>
                <a:cs typeface="Proxima Nova Rg"/>
                <a:sym typeface="Proxima Nova Rg"/>
              </a:defRPr>
            </a:pPr>
          </a:p>
          <a:p>
            <a:pPr>
              <a:defRPr sz="2400">
                <a:solidFill>
                  <a:srgbClr val="FFFFFF"/>
                </a:solidFill>
                <a:latin typeface="Proxima Nova Rg"/>
                <a:ea typeface="Proxima Nova Rg"/>
                <a:cs typeface="Proxima Nova Rg"/>
                <a:sym typeface="Proxima Nova Rg"/>
              </a:defRPr>
            </a:pPr>
            <a:r>
              <a:t>It’s all about software that’s built for </a:t>
            </a:r>
            <a:r>
              <a:rPr b="1"/>
              <a:t>scale</a:t>
            </a:r>
            <a:r>
              <a:t>, built for </a:t>
            </a:r>
            <a:r>
              <a:rPr b="1"/>
              <a:t>continuous change</a:t>
            </a:r>
            <a:r>
              <a:t>, built to </a:t>
            </a:r>
            <a:r>
              <a:rPr b="1"/>
              <a:t>tolerate failure</a:t>
            </a:r>
            <a:r>
              <a:t>, built for </a:t>
            </a:r>
            <a:r>
              <a:rPr b="1"/>
              <a:t>manageability</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8">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88">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28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8"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93"/>
          <p:cNvSpPr txBox="1"/>
          <p:nvPr/>
        </p:nvSpPr>
        <p:spPr>
          <a:xfrm>
            <a:off x="287079" y="457200"/>
            <a:ext cx="8506047" cy="751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2200">
                <a:solidFill>
                  <a:schemeClr val="accent2"/>
                </a:solidFill>
                <a:latin typeface="Proxima Nova Rg"/>
                <a:ea typeface="Proxima Nova Rg"/>
                <a:cs typeface="Proxima Nova Rg"/>
                <a:sym typeface="Proxima Nova Rg"/>
              </a:defRPr>
            </a:lvl1pPr>
          </a:lstStyle>
          <a:p>
            <a:pPr/>
            <a:r>
              <a:t>Most cloud-native applications comply with the 12 factor criteria.</a:t>
            </a:r>
          </a:p>
        </p:txBody>
      </p:sp>
      <p:sp>
        <p:nvSpPr>
          <p:cNvPr id="293" name="Shape 94"/>
          <p:cNvSpPr txBox="1"/>
          <p:nvPr/>
        </p:nvSpPr>
        <p:spPr>
          <a:xfrm>
            <a:off x="422745" y="957474"/>
            <a:ext cx="7953300" cy="386965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One codebase tracked in version control</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Explicitly declared dependencies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Configurations stored in the environment</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Backing services treated as attached resources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Separate build, release, and run stages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Apps executed as stateless processes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Services exported via port binding</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Scaled out via more processes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Fast startup and graceful shutdown</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Parity among dev, staging, and production environments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Logs treated as event streams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Admin tasks run as one-off processes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9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9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9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29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29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29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 fill="hold">
                                  <p:stCondLst>
                                    <p:cond delay="0"/>
                                  </p:stCondLst>
                                  <p:iterate type="el" backwards="0">
                                    <p:tmAbs val="0"/>
                                  </p:iterate>
                                  <p:childTnLst>
                                    <p:set>
                                      <p:cBhvr>
                                        <p:cTn id="52" fill="hold"/>
                                        <p:tgtEl>
                                          <p:spTgt spid="293">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3"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100"/>
          <p:cNvSpPr txBox="1"/>
          <p:nvPr/>
        </p:nvSpPr>
        <p:spPr>
          <a:xfrm>
            <a:off x="627319" y="1257082"/>
            <a:ext cx="2775098" cy="2504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b="1" sz="3200">
                <a:solidFill>
                  <a:srgbClr val="FFFFFF"/>
                </a:solidFill>
                <a:latin typeface="Proxima Nova Rg"/>
                <a:ea typeface="Proxima Nova Rg"/>
                <a:cs typeface="Proxima Nova Rg"/>
                <a:sym typeface="Proxima Nova Rg"/>
              </a:defRPr>
            </a:pPr>
            <a:r>
              <a:t>There’s a </a:t>
            </a:r>
            <a:r>
              <a:rPr>
                <a:solidFill>
                  <a:schemeClr val="accent2"/>
                </a:solidFill>
              </a:rPr>
              <a:t>maturity model </a:t>
            </a:r>
            <a:r>
              <a:t>on your way to cloud native.</a:t>
            </a:r>
          </a:p>
        </p:txBody>
      </p:sp>
      <p:grpSp>
        <p:nvGrpSpPr>
          <p:cNvPr id="304" name="Group 1"/>
          <p:cNvGrpSpPr/>
          <p:nvPr/>
        </p:nvGrpSpPr>
        <p:grpSpPr>
          <a:xfrm>
            <a:off x="3848980" y="3795822"/>
            <a:ext cx="4816549" cy="1095154"/>
            <a:chOff x="0" y="0"/>
            <a:chExt cx="4816548" cy="1095153"/>
          </a:xfrm>
        </p:grpSpPr>
        <p:grpSp>
          <p:nvGrpSpPr>
            <p:cNvPr id="300" name="Shape 101"/>
            <p:cNvGrpSpPr/>
            <p:nvPr/>
          </p:nvGrpSpPr>
          <p:grpSpPr>
            <a:xfrm>
              <a:off x="1818168" y="79744"/>
              <a:ext cx="2998381" cy="935666"/>
              <a:chOff x="0" y="0"/>
              <a:chExt cx="2998380" cy="935664"/>
            </a:xfrm>
          </p:grpSpPr>
          <p:sp>
            <p:nvSpPr>
              <p:cNvPr id="298"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pPr/>
              </a:p>
            </p:txBody>
          </p:sp>
          <p:sp>
            <p:nvSpPr>
              <p:cNvPr id="299" name="No file system dependency…"/>
              <p:cNvSpPr txBox="1"/>
              <p:nvPr/>
            </p:nvSpPr>
            <p:spPr>
              <a:xfrm>
                <a:off x="0" y="66532"/>
                <a:ext cx="2998381" cy="80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No file system dependency</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Self contained application</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Platform managed ports/address</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Consume off-platform services</a:t>
                </a:r>
              </a:p>
            </p:txBody>
          </p:sp>
        </p:grpSp>
        <p:grpSp>
          <p:nvGrpSpPr>
            <p:cNvPr id="303" name="Shape 102"/>
            <p:cNvGrpSpPr/>
            <p:nvPr/>
          </p:nvGrpSpPr>
          <p:grpSpPr>
            <a:xfrm>
              <a:off x="-1" y="0"/>
              <a:ext cx="2030820" cy="1095154"/>
              <a:chOff x="0" y="0"/>
              <a:chExt cx="2030818" cy="1095153"/>
            </a:xfrm>
          </p:grpSpPr>
          <p:sp>
            <p:nvSpPr>
              <p:cNvPr id="301" name="Rounded Rectangle"/>
              <p:cNvSpPr/>
              <p:nvPr/>
            </p:nvSpPr>
            <p:spPr>
              <a:xfrm>
                <a:off x="0" y="0"/>
                <a:ext cx="2030819" cy="1095154"/>
              </a:xfrm>
              <a:prstGeom prst="roundRect">
                <a:avLst>
                  <a:gd name="adj" fmla="val 16667"/>
                </a:avLst>
              </a:prstGeom>
              <a:solidFill>
                <a:srgbClr val="95EBF2"/>
              </a:solidFill>
              <a:ln w="9525" cap="flat">
                <a:solidFill>
                  <a:srgbClr val="FFFFFF"/>
                </a:solidFill>
                <a:prstDash val="solid"/>
                <a:round/>
              </a:ln>
              <a:effectLst/>
            </p:spPr>
            <p:txBody>
              <a:bodyPr wrap="square" lIns="45719" tIns="45719" rIns="45719" bIns="45719" numCol="1" anchor="ctr">
                <a:noAutofit/>
              </a:bodyPr>
              <a:lstStyle/>
              <a:p>
                <a:pPr algn="ctr"/>
              </a:p>
            </p:txBody>
          </p:sp>
          <p:sp>
            <p:nvSpPr>
              <p:cNvPr id="302" name="Cloud Ready"/>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pPr/>
                <a:r>
                  <a:t>Cloud Ready</a:t>
                </a:r>
              </a:p>
            </p:txBody>
          </p:sp>
        </p:grpSp>
      </p:grpSp>
      <p:grpSp>
        <p:nvGrpSpPr>
          <p:cNvPr id="311" name="Group 2"/>
          <p:cNvGrpSpPr/>
          <p:nvPr/>
        </p:nvGrpSpPr>
        <p:grpSpPr>
          <a:xfrm>
            <a:off x="3848980" y="2620924"/>
            <a:ext cx="4816549" cy="1095154"/>
            <a:chOff x="0" y="0"/>
            <a:chExt cx="4816548" cy="1095153"/>
          </a:xfrm>
        </p:grpSpPr>
        <p:grpSp>
          <p:nvGrpSpPr>
            <p:cNvPr id="307" name="Shape 103"/>
            <p:cNvGrpSpPr/>
            <p:nvPr/>
          </p:nvGrpSpPr>
          <p:grpSpPr>
            <a:xfrm>
              <a:off x="1818168" y="79743"/>
              <a:ext cx="2998381" cy="935666"/>
              <a:chOff x="0" y="0"/>
              <a:chExt cx="2998380" cy="935664"/>
            </a:xfrm>
          </p:grpSpPr>
          <p:sp>
            <p:nvSpPr>
              <p:cNvPr id="305"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pPr/>
              </a:p>
            </p:txBody>
          </p:sp>
          <p:sp>
            <p:nvSpPr>
              <p:cNvPr id="306" name="Twelve factor app…"/>
              <p:cNvSpPr txBox="1"/>
              <p:nvPr/>
            </p:nvSpPr>
            <p:spPr>
              <a:xfrm>
                <a:off x="0" y="155432"/>
                <a:ext cx="2998381" cy="62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Twelve factor app</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Horizontal scalable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Leverage platform for HA</a:t>
                </a:r>
              </a:p>
            </p:txBody>
          </p:sp>
        </p:grpSp>
        <p:grpSp>
          <p:nvGrpSpPr>
            <p:cNvPr id="310" name="Shape 104"/>
            <p:cNvGrpSpPr/>
            <p:nvPr/>
          </p:nvGrpSpPr>
          <p:grpSpPr>
            <a:xfrm>
              <a:off x="-1" y="0"/>
              <a:ext cx="2030820" cy="1095154"/>
              <a:chOff x="0" y="0"/>
              <a:chExt cx="2030818" cy="1095153"/>
            </a:xfrm>
          </p:grpSpPr>
          <p:sp>
            <p:nvSpPr>
              <p:cNvPr id="308" name="Rounded Rectangle"/>
              <p:cNvSpPr/>
              <p:nvPr/>
            </p:nvSpPr>
            <p:spPr>
              <a:xfrm>
                <a:off x="0" y="0"/>
                <a:ext cx="2030819" cy="1095154"/>
              </a:xfrm>
              <a:prstGeom prst="roundRect">
                <a:avLst>
                  <a:gd name="adj" fmla="val 16667"/>
                </a:avLst>
              </a:prstGeom>
              <a:solidFill>
                <a:schemeClr val="accent4"/>
              </a:solidFill>
              <a:ln w="9525" cap="flat">
                <a:solidFill>
                  <a:srgbClr val="FFFFFF"/>
                </a:solidFill>
                <a:prstDash val="solid"/>
                <a:round/>
              </a:ln>
              <a:effectLst/>
            </p:spPr>
            <p:txBody>
              <a:bodyPr wrap="square" lIns="45719" tIns="45719" rIns="45719" bIns="45719" numCol="1" anchor="ctr">
                <a:noAutofit/>
              </a:bodyPr>
              <a:lstStyle/>
              <a:p>
                <a:pPr algn="ctr"/>
              </a:p>
            </p:txBody>
          </p:sp>
          <p:sp>
            <p:nvSpPr>
              <p:cNvPr id="309" name="Cloud Friendly"/>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pPr/>
                <a:r>
                  <a:t>Cloud Friendly</a:t>
                </a:r>
              </a:p>
            </p:txBody>
          </p:sp>
        </p:grpSp>
      </p:grpSp>
      <p:grpSp>
        <p:nvGrpSpPr>
          <p:cNvPr id="318" name="Group 3"/>
          <p:cNvGrpSpPr/>
          <p:nvPr/>
        </p:nvGrpSpPr>
        <p:grpSpPr>
          <a:xfrm>
            <a:off x="3848980" y="1446025"/>
            <a:ext cx="4816550" cy="1095154"/>
            <a:chOff x="0" y="0"/>
            <a:chExt cx="4816548" cy="1095153"/>
          </a:xfrm>
        </p:grpSpPr>
        <p:grpSp>
          <p:nvGrpSpPr>
            <p:cNvPr id="314" name="Shape 105"/>
            <p:cNvGrpSpPr/>
            <p:nvPr/>
          </p:nvGrpSpPr>
          <p:grpSpPr>
            <a:xfrm>
              <a:off x="1818168" y="57376"/>
              <a:ext cx="2998381" cy="980401"/>
              <a:chOff x="0" y="0"/>
              <a:chExt cx="2998380" cy="980400"/>
            </a:xfrm>
          </p:grpSpPr>
          <p:sp>
            <p:nvSpPr>
              <p:cNvPr id="312" name="Rectangle"/>
              <p:cNvSpPr/>
              <p:nvPr/>
            </p:nvSpPr>
            <p:spPr>
              <a:xfrm>
                <a:off x="0" y="22367"/>
                <a:ext cx="2998381" cy="935666"/>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pPr/>
              </a:p>
            </p:txBody>
          </p:sp>
          <p:sp>
            <p:nvSpPr>
              <p:cNvPr id="313" name="Designed for failure…"/>
              <p:cNvSpPr txBox="1"/>
              <p:nvPr/>
            </p:nvSpPr>
            <p:spPr>
              <a:xfrm>
                <a:off x="0" y="-1"/>
                <a:ext cx="2998381" cy="98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Designed for failure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Apps unaffected by dependencies</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Proactive failure testing</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Metrics and monitoring baked in</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Cloud agnostic runtime</a:t>
                </a:r>
              </a:p>
            </p:txBody>
          </p:sp>
        </p:grpSp>
        <p:grpSp>
          <p:nvGrpSpPr>
            <p:cNvPr id="317" name="Shape 106"/>
            <p:cNvGrpSpPr/>
            <p:nvPr/>
          </p:nvGrpSpPr>
          <p:grpSpPr>
            <a:xfrm>
              <a:off x="-1" y="0"/>
              <a:ext cx="2030820" cy="1095154"/>
              <a:chOff x="0" y="0"/>
              <a:chExt cx="2030818" cy="1095153"/>
            </a:xfrm>
          </p:grpSpPr>
          <p:sp>
            <p:nvSpPr>
              <p:cNvPr id="315" name="Rounded Rectangle"/>
              <p:cNvSpPr/>
              <p:nvPr/>
            </p:nvSpPr>
            <p:spPr>
              <a:xfrm>
                <a:off x="0" y="0"/>
                <a:ext cx="2030819" cy="1095154"/>
              </a:xfrm>
              <a:prstGeom prst="roundRect">
                <a:avLst>
                  <a:gd name="adj" fmla="val 16667"/>
                </a:avLst>
              </a:prstGeom>
              <a:solidFill>
                <a:schemeClr val="accent2"/>
              </a:solidFill>
              <a:ln w="9525" cap="flat">
                <a:solidFill>
                  <a:srgbClr val="FFFFFF"/>
                </a:solidFill>
                <a:prstDash val="solid"/>
                <a:round/>
              </a:ln>
              <a:effectLst/>
            </p:spPr>
            <p:txBody>
              <a:bodyPr wrap="square" lIns="45719" tIns="45719" rIns="45719" bIns="45719" numCol="1" anchor="ctr">
                <a:noAutofit/>
              </a:bodyPr>
              <a:lstStyle/>
              <a:p>
                <a:pPr algn="ctr"/>
              </a:p>
            </p:txBody>
          </p:sp>
          <p:sp>
            <p:nvSpPr>
              <p:cNvPr id="316" name="Cloud Resilient"/>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pPr/>
                <a:r>
                  <a:t>Cloud Resilient</a:t>
                </a:r>
              </a:p>
            </p:txBody>
          </p:sp>
        </p:grpSp>
      </p:grpSp>
      <p:grpSp>
        <p:nvGrpSpPr>
          <p:cNvPr id="325" name="Group 4"/>
          <p:cNvGrpSpPr/>
          <p:nvPr/>
        </p:nvGrpSpPr>
        <p:grpSpPr>
          <a:xfrm>
            <a:off x="3848980" y="271128"/>
            <a:ext cx="4816549" cy="1095155"/>
            <a:chOff x="0" y="0"/>
            <a:chExt cx="4816548" cy="1095153"/>
          </a:xfrm>
        </p:grpSpPr>
        <p:grpSp>
          <p:nvGrpSpPr>
            <p:cNvPr id="321" name="Shape 107"/>
            <p:cNvGrpSpPr/>
            <p:nvPr/>
          </p:nvGrpSpPr>
          <p:grpSpPr>
            <a:xfrm>
              <a:off x="1818168" y="79743"/>
              <a:ext cx="2998381" cy="935666"/>
              <a:chOff x="0" y="0"/>
              <a:chExt cx="2998380" cy="935664"/>
            </a:xfrm>
          </p:grpSpPr>
          <p:sp>
            <p:nvSpPr>
              <p:cNvPr id="319"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pPr/>
              </a:p>
            </p:txBody>
          </p:sp>
          <p:sp>
            <p:nvSpPr>
              <p:cNvPr id="320" name="Microservice architecture…"/>
              <p:cNvSpPr txBox="1"/>
              <p:nvPr/>
            </p:nvSpPr>
            <p:spPr>
              <a:xfrm>
                <a:off x="0" y="244332"/>
                <a:ext cx="2998381" cy="44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Microservice architecture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API-first design</a:t>
                </a:r>
              </a:p>
            </p:txBody>
          </p:sp>
        </p:grpSp>
        <p:grpSp>
          <p:nvGrpSpPr>
            <p:cNvPr id="324" name="Shape 108"/>
            <p:cNvGrpSpPr/>
            <p:nvPr/>
          </p:nvGrpSpPr>
          <p:grpSpPr>
            <a:xfrm>
              <a:off x="-1" y="0"/>
              <a:ext cx="2030820" cy="1095154"/>
              <a:chOff x="0" y="0"/>
              <a:chExt cx="2030818" cy="1095153"/>
            </a:xfrm>
          </p:grpSpPr>
          <p:sp>
            <p:nvSpPr>
              <p:cNvPr id="322" name="Rounded Rectangle"/>
              <p:cNvSpPr/>
              <p:nvPr/>
            </p:nvSpPr>
            <p:spPr>
              <a:xfrm>
                <a:off x="0" y="0"/>
                <a:ext cx="2030819" cy="1095154"/>
              </a:xfrm>
              <a:prstGeom prst="roundRect">
                <a:avLst>
                  <a:gd name="adj" fmla="val 16667"/>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p>
            </p:txBody>
          </p:sp>
          <p:sp>
            <p:nvSpPr>
              <p:cNvPr id="323" name="Cloud Native"/>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pPr/>
                <a:r>
                  <a:t>Cloud Native</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1" grpId="2"/>
      <p:bldP build="whole" bldLvl="1" animBg="1" rev="0" advAuto="0" spid="318" grpId="3"/>
      <p:bldP build="whole" bldLvl="1" animBg="1" rev="0" advAuto="0" spid="325" grpId="4"/>
      <p:bldP build="whole" bldLvl="1" animBg="1" rev="0" advAuto="0" spid="304"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114"/>
          <p:cNvSpPr txBox="1"/>
          <p:nvPr/>
        </p:nvSpPr>
        <p:spPr>
          <a:xfrm>
            <a:off x="776175" y="499728"/>
            <a:ext cx="7598734" cy="828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2400">
                <a:solidFill>
                  <a:schemeClr val="accent2"/>
                </a:solidFill>
                <a:latin typeface="Proxima Nova Rg"/>
                <a:ea typeface="Proxima Nova Rg"/>
                <a:cs typeface="Proxima Nova Rg"/>
                <a:sym typeface="Proxima Nova Rg"/>
              </a:defRPr>
            </a:lvl1pPr>
          </a:lstStyle>
          <a:p>
            <a:pPr/>
            <a:r>
              <a:t>So, what actually makes up a cloud-native platform?</a:t>
            </a:r>
          </a:p>
        </p:txBody>
      </p:sp>
      <p:pic>
        <p:nvPicPr>
          <p:cNvPr id="330" name="Shape 115" descr="Shape 115"/>
          <p:cNvPicPr>
            <a:picLocks noChangeAspect="1"/>
          </p:cNvPicPr>
          <p:nvPr/>
        </p:nvPicPr>
        <p:blipFill>
          <a:blip r:embed="rId3">
            <a:extLst/>
          </a:blip>
          <a:stretch>
            <a:fillRect/>
          </a:stretch>
        </p:blipFill>
        <p:spPr>
          <a:xfrm>
            <a:off x="3543" y="1424761"/>
            <a:ext cx="9144001" cy="3113734"/>
          </a:xfrm>
          <a:prstGeom prst="rect">
            <a:avLst/>
          </a:prstGeom>
          <a:ln w="12700">
            <a:miter lim="400000"/>
          </a:ln>
        </p:spPr>
      </p:pic>
      <p:sp>
        <p:nvSpPr>
          <p:cNvPr id="331" name="Text"/>
          <p:cNvSpPr txBox="1"/>
          <p:nvPr/>
        </p:nvSpPr>
        <p:spPr>
          <a:xfrm>
            <a:off x="4500879" y="2437129"/>
            <a:ext cx="1422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332" name="Text"/>
          <p:cNvSpPr txBox="1"/>
          <p:nvPr/>
        </p:nvSpPr>
        <p:spPr>
          <a:xfrm>
            <a:off x="4627879" y="2564129"/>
            <a:ext cx="1422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336" name="Shape 1156" descr="Shape 1156"/>
          <p:cNvPicPr>
            <a:picLocks noChangeAspect="1"/>
          </p:cNvPicPr>
          <p:nvPr/>
        </p:nvPicPr>
        <p:blipFill>
          <a:blip r:embed="rId2">
            <a:extLst/>
          </a:blip>
          <a:stretch>
            <a:fillRect/>
          </a:stretch>
        </p:blipFill>
        <p:spPr>
          <a:xfrm>
            <a:off x="7088144" y="4401527"/>
            <a:ext cx="687601" cy="397201"/>
          </a:xfrm>
          <a:prstGeom prst="rect">
            <a:avLst/>
          </a:prstGeom>
          <a:ln w="12700">
            <a:miter lim="400000"/>
          </a:ln>
        </p:spPr>
      </p:pic>
      <p:sp>
        <p:nvSpPr>
          <p:cNvPr id="337" name="Shape 1157"/>
          <p:cNvSpPr txBox="1"/>
          <p:nvPr>
            <p:ph type="title"/>
          </p:nvPr>
        </p:nvSpPr>
        <p:spPr>
          <a:xfrm>
            <a:off x="253550" y="151274"/>
            <a:ext cx="8663100" cy="557702"/>
          </a:xfrm>
          <a:prstGeom prst="rect">
            <a:avLst/>
          </a:prstGeom>
        </p:spPr>
        <p:txBody>
          <a:bodyPr/>
          <a:lstStyle>
            <a:lvl1pPr defTabSz="877823">
              <a:defRPr sz="2400">
                <a:latin typeface="Proxima Nova Rg"/>
                <a:ea typeface="Proxima Nova Rg"/>
                <a:cs typeface="Proxima Nova Rg"/>
                <a:sym typeface="Proxima Nova Rg"/>
              </a:defRPr>
            </a:lvl1pPr>
          </a:lstStyle>
          <a:p>
            <a:pPr/>
            <a:r>
              <a:t>Pivotal Cloud Foundry Architecture</a:t>
            </a:r>
          </a:p>
        </p:txBody>
      </p:sp>
      <p:pic>
        <p:nvPicPr>
          <p:cNvPr id="338" name="Shape 1158" descr="Shape 1158"/>
          <p:cNvPicPr>
            <a:picLocks noChangeAspect="1"/>
          </p:cNvPicPr>
          <p:nvPr/>
        </p:nvPicPr>
        <p:blipFill>
          <a:blip r:embed="rId2">
            <a:extLst/>
          </a:blip>
          <a:stretch>
            <a:fillRect/>
          </a:stretch>
        </p:blipFill>
        <p:spPr>
          <a:xfrm>
            <a:off x="3621339" y="4392202"/>
            <a:ext cx="687601" cy="397201"/>
          </a:xfrm>
          <a:prstGeom prst="rect">
            <a:avLst/>
          </a:prstGeom>
          <a:ln w="12700">
            <a:miter lim="400000"/>
          </a:ln>
        </p:spPr>
      </p:pic>
      <p:pic>
        <p:nvPicPr>
          <p:cNvPr id="339" name="Shape 1159" descr="Shape 1159"/>
          <p:cNvPicPr>
            <a:picLocks noChangeAspect="1"/>
          </p:cNvPicPr>
          <p:nvPr/>
        </p:nvPicPr>
        <p:blipFill>
          <a:blip r:embed="rId2">
            <a:extLst/>
          </a:blip>
          <a:stretch>
            <a:fillRect/>
          </a:stretch>
        </p:blipFill>
        <p:spPr>
          <a:xfrm>
            <a:off x="4484834" y="4392202"/>
            <a:ext cx="687600" cy="397201"/>
          </a:xfrm>
          <a:prstGeom prst="rect">
            <a:avLst/>
          </a:prstGeom>
          <a:ln w="12700">
            <a:miter lim="400000"/>
          </a:ln>
        </p:spPr>
      </p:pic>
      <p:pic>
        <p:nvPicPr>
          <p:cNvPr id="340" name="Shape 1160" descr="Shape 1160"/>
          <p:cNvPicPr>
            <a:picLocks noChangeAspect="1"/>
          </p:cNvPicPr>
          <p:nvPr/>
        </p:nvPicPr>
        <p:blipFill>
          <a:blip r:embed="rId2">
            <a:extLst/>
          </a:blip>
          <a:stretch>
            <a:fillRect/>
          </a:stretch>
        </p:blipFill>
        <p:spPr>
          <a:xfrm>
            <a:off x="5348328" y="4392202"/>
            <a:ext cx="687601" cy="397201"/>
          </a:xfrm>
          <a:prstGeom prst="rect">
            <a:avLst/>
          </a:prstGeom>
          <a:ln w="12700">
            <a:miter lim="400000"/>
          </a:ln>
        </p:spPr>
      </p:pic>
      <p:pic>
        <p:nvPicPr>
          <p:cNvPr id="341" name="Shape 1161" descr="Shape 1161"/>
          <p:cNvPicPr>
            <a:picLocks noChangeAspect="1"/>
          </p:cNvPicPr>
          <p:nvPr/>
        </p:nvPicPr>
        <p:blipFill>
          <a:blip r:embed="rId2">
            <a:extLst/>
          </a:blip>
          <a:stretch>
            <a:fillRect/>
          </a:stretch>
        </p:blipFill>
        <p:spPr>
          <a:xfrm>
            <a:off x="6211823" y="4392202"/>
            <a:ext cx="687601" cy="397201"/>
          </a:xfrm>
          <a:prstGeom prst="rect">
            <a:avLst/>
          </a:prstGeom>
          <a:ln w="12700">
            <a:miter lim="400000"/>
          </a:ln>
        </p:spPr>
      </p:pic>
      <p:grpSp>
        <p:nvGrpSpPr>
          <p:cNvPr id="344" name="Shape 1162"/>
          <p:cNvGrpSpPr/>
          <p:nvPr/>
        </p:nvGrpSpPr>
        <p:grpSpPr>
          <a:xfrm>
            <a:off x="3422472" y="953790"/>
            <a:ext cx="4548001" cy="264301"/>
            <a:chOff x="0" y="0"/>
            <a:chExt cx="4547999" cy="264300"/>
          </a:xfrm>
        </p:grpSpPr>
        <p:sp>
          <p:nvSpPr>
            <p:cNvPr id="342" name="Rounded Rectangle"/>
            <p:cNvSpPr/>
            <p:nvPr/>
          </p:nvSpPr>
          <p:spPr>
            <a:xfrm>
              <a:off x="0" y="0"/>
              <a:ext cx="4548000" cy="264301"/>
            </a:xfrm>
            <a:prstGeom prst="roundRect">
              <a:avLst>
                <a:gd name="adj" fmla="val 16667"/>
              </a:avLst>
            </a:prstGeom>
            <a:noFill/>
            <a:ln w="9525" cap="rnd">
              <a:solidFill>
                <a:srgbClr val="15A08C"/>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343" name="DYNAMIC ROUTE SERVICES / API MANAGEMENT"/>
            <p:cNvSpPr txBox="1"/>
            <p:nvPr/>
          </p:nvSpPr>
          <p:spPr>
            <a:xfrm>
              <a:off x="12901" y="35649"/>
              <a:ext cx="4522198"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700">
                  <a:solidFill>
                    <a:srgbClr val="0B223F"/>
                  </a:solidFill>
                  <a:latin typeface="Proxima Nova Rg"/>
                  <a:ea typeface="Proxima Nova Rg"/>
                  <a:cs typeface="Proxima Nova Rg"/>
                  <a:sym typeface="Proxima Nova Rg"/>
                </a:defRPr>
              </a:lvl1pPr>
            </a:lstStyle>
            <a:p>
              <a:pPr/>
              <a:r>
                <a:t>DYNAMIC ROUTE SERVICES / API MANAGEMENT</a:t>
              </a:r>
            </a:p>
          </p:txBody>
        </p:sp>
      </p:grpSp>
      <p:grpSp>
        <p:nvGrpSpPr>
          <p:cNvPr id="347" name="Shape 1163"/>
          <p:cNvGrpSpPr/>
          <p:nvPr/>
        </p:nvGrpSpPr>
        <p:grpSpPr>
          <a:xfrm>
            <a:off x="3422474" y="1787052"/>
            <a:ext cx="2230200" cy="707701"/>
            <a:chOff x="0" y="0"/>
            <a:chExt cx="2230199" cy="707700"/>
          </a:xfrm>
        </p:grpSpPr>
        <p:sp>
          <p:nvSpPr>
            <p:cNvPr id="345" name="Rounded Rectangle"/>
            <p:cNvSpPr/>
            <p:nvPr/>
          </p:nvSpPr>
          <p:spPr>
            <a:xfrm>
              <a:off x="0" y="0"/>
              <a:ext cx="22302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p>
          </p:txBody>
        </p:sp>
        <p:sp>
          <p:nvSpPr>
            <p:cNvPr id="346" name="APP MICROSERVICES TECHNOLOGY"/>
            <p:cNvSpPr txBox="1"/>
            <p:nvPr/>
          </p:nvSpPr>
          <p:spPr>
            <a:xfrm>
              <a:off x="17362" y="17361"/>
              <a:ext cx="219547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b="1" sz="700">
                  <a:solidFill>
                    <a:srgbClr val="0B223F"/>
                  </a:solidFill>
                  <a:latin typeface="Proxima Nova Rg"/>
                  <a:ea typeface="Proxima Nova Rg"/>
                  <a:cs typeface="Proxima Nova Rg"/>
                  <a:sym typeface="Proxima Nova Rg"/>
                </a:defRPr>
              </a:lvl1pPr>
            </a:lstStyle>
            <a:p>
              <a:pPr/>
              <a:r>
                <a:t>APP MICROSERVICES TECHNOLOGY</a:t>
              </a:r>
            </a:p>
          </p:txBody>
        </p:sp>
      </p:grpSp>
      <p:grpSp>
        <p:nvGrpSpPr>
          <p:cNvPr id="350" name="Shape 1164"/>
          <p:cNvGrpSpPr/>
          <p:nvPr/>
        </p:nvGrpSpPr>
        <p:grpSpPr>
          <a:xfrm>
            <a:off x="3523696" y="2042192"/>
            <a:ext cx="639601" cy="372901"/>
            <a:chOff x="0" y="0"/>
            <a:chExt cx="639600" cy="372900"/>
          </a:xfrm>
        </p:grpSpPr>
        <p:sp>
          <p:nvSpPr>
            <p:cNvPr id="348"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349" name="Spring Boot"/>
            <p:cNvSpPr txBox="1"/>
            <p:nvPr/>
          </p:nvSpPr>
          <p:spPr>
            <a:xfrm>
              <a:off x="14881" y="122950"/>
              <a:ext cx="609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Spring Boot</a:t>
              </a:r>
            </a:p>
          </p:txBody>
        </p:sp>
      </p:grpSp>
      <p:grpSp>
        <p:nvGrpSpPr>
          <p:cNvPr id="353" name="Shape 1165"/>
          <p:cNvGrpSpPr/>
          <p:nvPr/>
        </p:nvGrpSpPr>
        <p:grpSpPr>
          <a:xfrm>
            <a:off x="4219461" y="2042192"/>
            <a:ext cx="639601" cy="372901"/>
            <a:chOff x="0" y="0"/>
            <a:chExt cx="639600" cy="372900"/>
          </a:xfrm>
        </p:grpSpPr>
        <p:sp>
          <p:nvSpPr>
            <p:cNvPr id="351"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p>
          </p:txBody>
        </p:sp>
        <p:sp>
          <p:nvSpPr>
            <p:cNvPr id="352" name="Steeltoe"/>
            <p:cNvSpPr txBox="1"/>
            <p:nvPr/>
          </p:nvSpPr>
          <p:spPr>
            <a:xfrm>
              <a:off x="14881" y="122950"/>
              <a:ext cx="609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Steeltoe</a:t>
              </a:r>
            </a:p>
          </p:txBody>
        </p:sp>
      </p:grpSp>
      <p:grpSp>
        <p:nvGrpSpPr>
          <p:cNvPr id="356" name="Shape 1166"/>
          <p:cNvGrpSpPr/>
          <p:nvPr/>
        </p:nvGrpSpPr>
        <p:grpSpPr>
          <a:xfrm>
            <a:off x="4919989" y="2042192"/>
            <a:ext cx="639602" cy="372901"/>
            <a:chOff x="0" y="0"/>
            <a:chExt cx="639600" cy="372900"/>
          </a:xfrm>
        </p:grpSpPr>
        <p:sp>
          <p:nvSpPr>
            <p:cNvPr id="354"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355" name="Spring Cloud Services"/>
            <p:cNvSpPr txBox="1"/>
            <p:nvPr/>
          </p:nvSpPr>
          <p:spPr>
            <a:xfrm>
              <a:off x="14881" y="97550"/>
              <a:ext cx="609838"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Spring Cloud Services</a:t>
              </a:r>
            </a:p>
          </p:txBody>
        </p:sp>
      </p:grpSp>
      <p:grpSp>
        <p:nvGrpSpPr>
          <p:cNvPr id="359" name="Shape 1167"/>
          <p:cNvGrpSpPr/>
          <p:nvPr/>
        </p:nvGrpSpPr>
        <p:grpSpPr>
          <a:xfrm>
            <a:off x="5740549" y="1787052"/>
            <a:ext cx="2230201" cy="707701"/>
            <a:chOff x="0" y="0"/>
            <a:chExt cx="2230199" cy="707700"/>
          </a:xfrm>
        </p:grpSpPr>
        <p:sp>
          <p:nvSpPr>
            <p:cNvPr id="357" name="Rounded Rectangle"/>
            <p:cNvSpPr/>
            <p:nvPr/>
          </p:nvSpPr>
          <p:spPr>
            <a:xfrm>
              <a:off x="0" y="0"/>
              <a:ext cx="22302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p>
          </p:txBody>
        </p:sp>
        <p:sp>
          <p:nvSpPr>
            <p:cNvPr id="358" name="DATA MICROSERVICES TECHNOLOGY"/>
            <p:cNvSpPr txBox="1"/>
            <p:nvPr/>
          </p:nvSpPr>
          <p:spPr>
            <a:xfrm>
              <a:off x="17362" y="17361"/>
              <a:ext cx="219547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b="1" sz="700">
                  <a:solidFill>
                    <a:srgbClr val="0B223F"/>
                  </a:solidFill>
                  <a:latin typeface="Proxima Nova Rg"/>
                  <a:ea typeface="Proxima Nova Rg"/>
                  <a:cs typeface="Proxima Nova Rg"/>
                  <a:sym typeface="Proxima Nova Rg"/>
                </a:defRPr>
              </a:lvl1pPr>
            </a:lstStyle>
            <a:p>
              <a:pPr/>
              <a:r>
                <a:t>DATA MICROSERVICES TECHNOLOGY</a:t>
              </a:r>
            </a:p>
          </p:txBody>
        </p:sp>
      </p:grpSp>
      <p:grpSp>
        <p:nvGrpSpPr>
          <p:cNvPr id="362" name="Shape 1168"/>
          <p:cNvGrpSpPr/>
          <p:nvPr/>
        </p:nvGrpSpPr>
        <p:grpSpPr>
          <a:xfrm>
            <a:off x="5837006" y="2042192"/>
            <a:ext cx="463201" cy="372901"/>
            <a:chOff x="0" y="0"/>
            <a:chExt cx="463200" cy="372900"/>
          </a:xfrm>
        </p:grpSpPr>
        <p:sp>
          <p:nvSpPr>
            <p:cNvPr id="360"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361" name="Spring Cloud Data Flow"/>
            <p:cNvSpPr txBox="1"/>
            <p:nvPr/>
          </p:nvSpPr>
          <p:spPr>
            <a:xfrm>
              <a:off x="14882" y="53100"/>
              <a:ext cx="433436"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Spring Cloud Data Flow</a:t>
              </a:r>
            </a:p>
          </p:txBody>
        </p:sp>
      </p:grpSp>
      <p:grpSp>
        <p:nvGrpSpPr>
          <p:cNvPr id="365" name="Shape 1169"/>
          <p:cNvGrpSpPr/>
          <p:nvPr/>
        </p:nvGrpSpPr>
        <p:grpSpPr>
          <a:xfrm>
            <a:off x="6364389" y="2042192"/>
            <a:ext cx="463201" cy="372901"/>
            <a:chOff x="0" y="0"/>
            <a:chExt cx="463200" cy="372900"/>
          </a:xfrm>
        </p:grpSpPr>
        <p:sp>
          <p:nvSpPr>
            <p:cNvPr id="363"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364" name="Cloud Cache"/>
            <p:cNvSpPr txBox="1"/>
            <p:nvPr/>
          </p:nvSpPr>
          <p:spPr>
            <a:xfrm>
              <a:off x="14882" y="97550"/>
              <a:ext cx="433436"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Cloud Cache</a:t>
              </a:r>
            </a:p>
          </p:txBody>
        </p:sp>
      </p:grpSp>
      <p:grpSp>
        <p:nvGrpSpPr>
          <p:cNvPr id="368" name="Shape 1170"/>
          <p:cNvGrpSpPr/>
          <p:nvPr/>
        </p:nvGrpSpPr>
        <p:grpSpPr>
          <a:xfrm>
            <a:off x="6891773" y="2042192"/>
            <a:ext cx="463201" cy="372901"/>
            <a:chOff x="0" y="0"/>
            <a:chExt cx="463200" cy="372900"/>
          </a:xfrm>
        </p:grpSpPr>
        <p:sp>
          <p:nvSpPr>
            <p:cNvPr id="366"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p>
          </p:txBody>
        </p:sp>
        <p:sp>
          <p:nvSpPr>
            <p:cNvPr id="367" name="RabbitMQ"/>
            <p:cNvSpPr txBox="1"/>
            <p:nvPr/>
          </p:nvSpPr>
          <p:spPr>
            <a:xfrm>
              <a:off x="14882" y="122950"/>
              <a:ext cx="43343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RabbitMQ</a:t>
              </a:r>
            </a:p>
          </p:txBody>
        </p:sp>
      </p:grpSp>
      <p:grpSp>
        <p:nvGrpSpPr>
          <p:cNvPr id="371" name="Shape 1171"/>
          <p:cNvGrpSpPr/>
          <p:nvPr/>
        </p:nvGrpSpPr>
        <p:grpSpPr>
          <a:xfrm>
            <a:off x="7419154" y="2042192"/>
            <a:ext cx="463201" cy="372901"/>
            <a:chOff x="0" y="0"/>
            <a:chExt cx="463200" cy="372900"/>
          </a:xfrm>
        </p:grpSpPr>
        <p:sp>
          <p:nvSpPr>
            <p:cNvPr id="369"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370" name="MySQL"/>
            <p:cNvSpPr txBox="1"/>
            <p:nvPr/>
          </p:nvSpPr>
          <p:spPr>
            <a:xfrm>
              <a:off x="14882" y="122950"/>
              <a:ext cx="43343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MySQL</a:t>
              </a:r>
            </a:p>
          </p:txBody>
        </p:sp>
      </p:grpSp>
      <p:pic>
        <p:nvPicPr>
          <p:cNvPr id="372" name="Shape 1172" descr="Shape 1172"/>
          <p:cNvPicPr>
            <a:picLocks noChangeAspect="1"/>
          </p:cNvPicPr>
          <p:nvPr/>
        </p:nvPicPr>
        <p:blipFill>
          <a:blip r:embed="rId3">
            <a:alphaModFix amt="22000"/>
            <a:extLst/>
          </a:blip>
          <a:stretch>
            <a:fillRect/>
          </a:stretch>
        </p:blipFill>
        <p:spPr>
          <a:xfrm>
            <a:off x="3377219" y="1350805"/>
            <a:ext cx="4629001" cy="307801"/>
          </a:xfrm>
          <a:prstGeom prst="rect">
            <a:avLst/>
          </a:prstGeom>
          <a:ln w="12700">
            <a:miter lim="400000"/>
          </a:ln>
        </p:spPr>
      </p:pic>
      <p:sp>
        <p:nvSpPr>
          <p:cNvPr id="373" name="Shape 1173"/>
          <p:cNvSpPr txBox="1"/>
          <p:nvPr/>
        </p:nvSpPr>
        <p:spPr>
          <a:xfrm>
            <a:off x="4924004" y="1401440"/>
            <a:ext cx="1556701"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900">
                <a:solidFill>
                  <a:srgbClr val="0B223F"/>
                </a:solidFill>
                <a:latin typeface="Proxima Nova Rg"/>
                <a:ea typeface="Proxima Nova Rg"/>
                <a:cs typeface="Proxima Nova Rg"/>
                <a:sym typeface="Proxima Nova Rg"/>
              </a:defRPr>
            </a:lvl1pPr>
          </a:lstStyle>
          <a:p>
            <a:pPr/>
            <a:r>
              <a:t>YOUR APPLICATIONS</a:t>
            </a:r>
          </a:p>
        </p:txBody>
      </p:sp>
      <p:grpSp>
        <p:nvGrpSpPr>
          <p:cNvPr id="376" name="Shape 1174"/>
          <p:cNvGrpSpPr/>
          <p:nvPr/>
        </p:nvGrpSpPr>
        <p:grpSpPr>
          <a:xfrm>
            <a:off x="3422474" y="2596714"/>
            <a:ext cx="4548000" cy="707701"/>
            <a:chOff x="0" y="0"/>
            <a:chExt cx="4547999" cy="707700"/>
          </a:xfrm>
        </p:grpSpPr>
        <p:sp>
          <p:nvSpPr>
            <p:cNvPr id="374" name="Rounded Rectangle"/>
            <p:cNvSpPr/>
            <p:nvPr/>
          </p:nvSpPr>
          <p:spPr>
            <a:xfrm>
              <a:off x="0" y="0"/>
              <a:ext cx="45480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p>
          </p:txBody>
        </p:sp>
        <p:sp>
          <p:nvSpPr>
            <p:cNvPr id="375" name="PLATFORM"/>
            <p:cNvSpPr txBox="1"/>
            <p:nvPr/>
          </p:nvSpPr>
          <p:spPr>
            <a:xfrm>
              <a:off x="17361" y="17361"/>
              <a:ext cx="4513278" cy="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b="1" sz="900">
                  <a:solidFill>
                    <a:srgbClr val="0B223F"/>
                  </a:solidFill>
                  <a:latin typeface="Proxima Nova Rg"/>
                  <a:ea typeface="Proxima Nova Rg"/>
                  <a:cs typeface="Proxima Nova Rg"/>
                  <a:sym typeface="Proxima Nova Rg"/>
                </a:defRPr>
              </a:lvl1pPr>
            </a:lstStyle>
            <a:p>
              <a:pPr/>
              <a:r>
                <a:t>PLATFORM</a:t>
              </a:r>
            </a:p>
          </p:txBody>
        </p:sp>
      </p:grpSp>
      <p:grpSp>
        <p:nvGrpSpPr>
          <p:cNvPr id="379" name="Shape 1175"/>
          <p:cNvGrpSpPr/>
          <p:nvPr/>
        </p:nvGrpSpPr>
        <p:grpSpPr>
          <a:xfrm>
            <a:off x="3523696" y="2851853"/>
            <a:ext cx="687601" cy="372901"/>
            <a:chOff x="0" y="0"/>
            <a:chExt cx="687599" cy="372900"/>
          </a:xfrm>
        </p:grpSpPr>
        <p:sp>
          <p:nvSpPr>
            <p:cNvPr id="377"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378" name="Elastic Runtime"/>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Elastic Runtime</a:t>
              </a:r>
            </a:p>
          </p:txBody>
        </p:sp>
      </p:grpSp>
      <p:grpSp>
        <p:nvGrpSpPr>
          <p:cNvPr id="382" name="Shape 1176"/>
          <p:cNvGrpSpPr/>
          <p:nvPr/>
        </p:nvGrpSpPr>
        <p:grpSpPr>
          <a:xfrm>
            <a:off x="4257905" y="2851853"/>
            <a:ext cx="687601" cy="372901"/>
            <a:chOff x="0" y="0"/>
            <a:chExt cx="687599" cy="372900"/>
          </a:xfrm>
        </p:grpSpPr>
        <p:sp>
          <p:nvSpPr>
            <p:cNvPr id="380"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381" name="Concourse"/>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Concourse</a:t>
              </a:r>
            </a:p>
          </p:txBody>
        </p:sp>
      </p:grpSp>
      <p:grpSp>
        <p:nvGrpSpPr>
          <p:cNvPr id="385" name="Shape 1177"/>
          <p:cNvGrpSpPr/>
          <p:nvPr/>
        </p:nvGrpSpPr>
        <p:grpSpPr>
          <a:xfrm>
            <a:off x="4992115" y="2851853"/>
            <a:ext cx="687601" cy="372901"/>
            <a:chOff x="0" y="0"/>
            <a:chExt cx="687599" cy="372900"/>
          </a:xfrm>
        </p:grpSpPr>
        <p:sp>
          <p:nvSpPr>
            <p:cNvPr id="383"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p>
          </p:txBody>
        </p:sp>
        <p:sp>
          <p:nvSpPr>
            <p:cNvPr id="384" name="App…"/>
            <p:cNvSpPr txBox="1"/>
            <p:nvPr/>
          </p:nvSpPr>
          <p:spPr>
            <a:xfrm>
              <a:off x="14881" y="97550"/>
              <a:ext cx="657838"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sz="600">
                  <a:solidFill>
                    <a:srgbClr val="445A71"/>
                  </a:solidFill>
                  <a:latin typeface="Proxima Nova Rg"/>
                  <a:ea typeface="Proxima Nova Rg"/>
                  <a:cs typeface="Proxima Nova Rg"/>
                  <a:sym typeface="Proxima Nova Rg"/>
                </a:defRPr>
              </a:pPr>
              <a:r>
                <a:t>App</a:t>
              </a:r>
            </a:p>
            <a:p>
              <a:pPr algn="ctr">
                <a:defRPr sz="600">
                  <a:solidFill>
                    <a:srgbClr val="445A71"/>
                  </a:solidFill>
                  <a:latin typeface="Proxima Nova Rg"/>
                  <a:ea typeface="Proxima Nova Rg"/>
                  <a:cs typeface="Proxima Nova Rg"/>
                  <a:sym typeface="Proxima Nova Rg"/>
                </a:defRPr>
              </a:pPr>
              <a:r>
                <a:t>Autoscaler</a:t>
              </a:r>
            </a:p>
          </p:txBody>
        </p:sp>
      </p:grpSp>
      <p:grpSp>
        <p:nvGrpSpPr>
          <p:cNvPr id="388" name="Shape 1178"/>
          <p:cNvGrpSpPr/>
          <p:nvPr/>
        </p:nvGrpSpPr>
        <p:grpSpPr>
          <a:xfrm>
            <a:off x="5726324" y="2851853"/>
            <a:ext cx="687601" cy="372901"/>
            <a:chOff x="0" y="0"/>
            <a:chExt cx="687599" cy="372900"/>
          </a:xfrm>
        </p:grpSpPr>
        <p:sp>
          <p:nvSpPr>
            <p:cNvPr id="386"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387" name="PCF Metrics"/>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PCF Metrics</a:t>
              </a:r>
            </a:p>
          </p:txBody>
        </p:sp>
      </p:grpSp>
      <p:grpSp>
        <p:nvGrpSpPr>
          <p:cNvPr id="391" name="Shape 1179"/>
          <p:cNvGrpSpPr/>
          <p:nvPr/>
        </p:nvGrpSpPr>
        <p:grpSpPr>
          <a:xfrm>
            <a:off x="6460533" y="2851853"/>
            <a:ext cx="687601" cy="372901"/>
            <a:chOff x="0" y="0"/>
            <a:chExt cx="687599" cy="372900"/>
          </a:xfrm>
        </p:grpSpPr>
        <p:sp>
          <p:nvSpPr>
            <p:cNvPr id="389"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p>
          </p:txBody>
        </p:sp>
        <p:sp>
          <p:nvSpPr>
            <p:cNvPr id="390" name="CredHub"/>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CredHub</a:t>
              </a:r>
            </a:p>
          </p:txBody>
        </p:sp>
      </p:grpSp>
      <p:grpSp>
        <p:nvGrpSpPr>
          <p:cNvPr id="394" name="Shape 1180"/>
          <p:cNvGrpSpPr/>
          <p:nvPr/>
        </p:nvGrpSpPr>
        <p:grpSpPr>
          <a:xfrm>
            <a:off x="7194745" y="2851853"/>
            <a:ext cx="687601" cy="372901"/>
            <a:chOff x="0" y="0"/>
            <a:chExt cx="687599" cy="372900"/>
          </a:xfrm>
        </p:grpSpPr>
        <p:sp>
          <p:nvSpPr>
            <p:cNvPr id="392"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393" name="Orgs, Spaces,  Roles and Permissions"/>
            <p:cNvSpPr txBox="1"/>
            <p:nvPr/>
          </p:nvSpPr>
          <p:spPr>
            <a:xfrm>
              <a:off x="14881" y="53100"/>
              <a:ext cx="657838"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sz="600">
                  <a:solidFill>
                    <a:srgbClr val="445A71"/>
                  </a:solidFill>
                  <a:latin typeface="Proxima Nova Rg"/>
                  <a:ea typeface="Proxima Nova Rg"/>
                  <a:cs typeface="Proxima Nova Rg"/>
                  <a:sym typeface="Proxima Nova Rg"/>
                </a:defRPr>
              </a:pPr>
              <a:r>
                <a:t>Orgs, Spaces, </a:t>
              </a:r>
              <a:br/>
              <a:r>
                <a:t>Roles and Permissions</a:t>
              </a:r>
            </a:p>
          </p:txBody>
        </p:sp>
      </p:grpSp>
      <p:grpSp>
        <p:nvGrpSpPr>
          <p:cNvPr id="397" name="Shape 1181"/>
          <p:cNvGrpSpPr/>
          <p:nvPr/>
        </p:nvGrpSpPr>
        <p:grpSpPr>
          <a:xfrm>
            <a:off x="3422472" y="3635619"/>
            <a:ext cx="2230201" cy="264301"/>
            <a:chOff x="0" y="0"/>
            <a:chExt cx="2230199" cy="264300"/>
          </a:xfrm>
        </p:grpSpPr>
        <p:sp>
          <p:nvSpPr>
            <p:cNvPr id="395" name="Rounded Rectangle"/>
            <p:cNvSpPr/>
            <p:nvPr/>
          </p:nvSpPr>
          <p:spPr>
            <a:xfrm>
              <a:off x="0" y="0"/>
              <a:ext cx="22302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defRPr>
                  <a:latin typeface="Proxima Nova Rg"/>
                  <a:ea typeface="Proxima Nova Rg"/>
                  <a:cs typeface="Proxima Nova Rg"/>
                  <a:sym typeface="Proxima Nova Rg"/>
                </a:defRPr>
              </a:pPr>
            </a:p>
          </p:txBody>
        </p:sp>
        <p:sp>
          <p:nvSpPr>
            <p:cNvPr id="396" name="EMBEDDED OS"/>
            <p:cNvSpPr txBox="1"/>
            <p:nvPr/>
          </p:nvSpPr>
          <p:spPr>
            <a:xfrm>
              <a:off x="12902" y="35649"/>
              <a:ext cx="220439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defRPr b="1" sz="700">
                  <a:solidFill>
                    <a:srgbClr val="0B223F"/>
                  </a:solidFill>
                  <a:latin typeface="Proxima Nova Rg"/>
                  <a:ea typeface="Proxima Nova Rg"/>
                  <a:cs typeface="Proxima Nova Rg"/>
                  <a:sym typeface="Proxima Nova Rg"/>
                </a:defRPr>
              </a:lvl1pPr>
            </a:lstStyle>
            <a:p>
              <a:pPr/>
              <a:r>
                <a:t>EMBEDDED OS</a:t>
              </a:r>
            </a:p>
          </p:txBody>
        </p:sp>
      </p:grpSp>
      <p:grpSp>
        <p:nvGrpSpPr>
          <p:cNvPr id="400" name="Shape 1182"/>
          <p:cNvGrpSpPr/>
          <p:nvPr/>
        </p:nvGrpSpPr>
        <p:grpSpPr>
          <a:xfrm>
            <a:off x="3422472" y="3997437"/>
            <a:ext cx="4548001" cy="264301"/>
            <a:chOff x="0" y="0"/>
            <a:chExt cx="4547999" cy="264300"/>
          </a:xfrm>
        </p:grpSpPr>
        <p:sp>
          <p:nvSpPr>
            <p:cNvPr id="398" name="Rounded Rectangle"/>
            <p:cNvSpPr/>
            <p:nvPr/>
          </p:nvSpPr>
          <p:spPr>
            <a:xfrm>
              <a:off x="0" y="0"/>
              <a:ext cx="45480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399" name="CLOUD ORCHESTRATION"/>
            <p:cNvSpPr txBox="1"/>
            <p:nvPr/>
          </p:nvSpPr>
          <p:spPr>
            <a:xfrm>
              <a:off x="12901" y="35649"/>
              <a:ext cx="4522198"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700">
                  <a:solidFill>
                    <a:srgbClr val="0B223F"/>
                  </a:solidFill>
                  <a:latin typeface="Proxima Nova Rg"/>
                  <a:ea typeface="Proxima Nova Rg"/>
                  <a:cs typeface="Proxima Nova Rg"/>
                  <a:sym typeface="Proxima Nova Rg"/>
                </a:defRPr>
              </a:lvl1pPr>
            </a:lstStyle>
            <a:p>
              <a:pPr/>
              <a:r>
                <a:t>CLOUD ORCHESTRATION</a:t>
              </a:r>
            </a:p>
          </p:txBody>
        </p:sp>
      </p:grpSp>
      <p:grpSp>
        <p:nvGrpSpPr>
          <p:cNvPr id="403" name="Shape 1183"/>
          <p:cNvGrpSpPr/>
          <p:nvPr/>
        </p:nvGrpSpPr>
        <p:grpSpPr>
          <a:xfrm>
            <a:off x="5740549" y="3635619"/>
            <a:ext cx="2230201" cy="264301"/>
            <a:chOff x="0" y="0"/>
            <a:chExt cx="2230199" cy="264300"/>
          </a:xfrm>
        </p:grpSpPr>
        <p:sp>
          <p:nvSpPr>
            <p:cNvPr id="401" name="Rounded Rectangle"/>
            <p:cNvSpPr/>
            <p:nvPr/>
          </p:nvSpPr>
          <p:spPr>
            <a:xfrm>
              <a:off x="0" y="0"/>
              <a:ext cx="22302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402" name="CONTAINER ORCHESTRATION"/>
            <p:cNvSpPr txBox="1"/>
            <p:nvPr/>
          </p:nvSpPr>
          <p:spPr>
            <a:xfrm>
              <a:off x="12902" y="35649"/>
              <a:ext cx="220439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700">
                  <a:solidFill>
                    <a:srgbClr val="0B223F"/>
                  </a:solidFill>
                  <a:latin typeface="Proxima Nova Rg"/>
                  <a:ea typeface="Proxima Nova Rg"/>
                  <a:cs typeface="Proxima Nova Rg"/>
                  <a:sym typeface="Proxima Nova Rg"/>
                </a:defRPr>
              </a:lvl1pPr>
            </a:lstStyle>
            <a:p>
              <a:pPr/>
              <a:r>
                <a:t>CONTAINER ORCHESTRATION</a:t>
              </a:r>
            </a:p>
          </p:txBody>
        </p:sp>
      </p:grpSp>
      <p:grpSp>
        <p:nvGrpSpPr>
          <p:cNvPr id="406" name="Shape 1184"/>
          <p:cNvGrpSpPr/>
          <p:nvPr/>
        </p:nvGrpSpPr>
        <p:grpSpPr>
          <a:xfrm>
            <a:off x="4450220" y="3689774"/>
            <a:ext cx="540901" cy="154201"/>
            <a:chOff x="0" y="0"/>
            <a:chExt cx="540899" cy="154199"/>
          </a:xfrm>
        </p:grpSpPr>
        <p:sp>
          <p:nvSpPr>
            <p:cNvPr id="404" name="Rounded Rectangle"/>
            <p:cNvSpPr/>
            <p:nvPr/>
          </p:nvSpPr>
          <p:spPr>
            <a:xfrm>
              <a:off x="0" y="0"/>
              <a:ext cx="540900" cy="154200"/>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405" name="Windows"/>
            <p:cNvSpPr txBox="1"/>
            <p:nvPr/>
          </p:nvSpPr>
          <p:spPr>
            <a:xfrm>
              <a:off x="6154" y="13600"/>
              <a:ext cx="528592"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Windows</a:t>
              </a:r>
            </a:p>
          </p:txBody>
        </p:sp>
      </p:grpSp>
      <p:grpSp>
        <p:nvGrpSpPr>
          <p:cNvPr id="409" name="Shape 1185"/>
          <p:cNvGrpSpPr/>
          <p:nvPr/>
        </p:nvGrpSpPr>
        <p:grpSpPr>
          <a:xfrm>
            <a:off x="5034507" y="3689774"/>
            <a:ext cx="540901" cy="154201"/>
            <a:chOff x="0" y="0"/>
            <a:chExt cx="540899" cy="154199"/>
          </a:xfrm>
        </p:grpSpPr>
        <p:sp>
          <p:nvSpPr>
            <p:cNvPr id="407" name="Rounded Rectangle"/>
            <p:cNvSpPr/>
            <p:nvPr/>
          </p:nvSpPr>
          <p:spPr>
            <a:xfrm>
              <a:off x="0" y="0"/>
              <a:ext cx="540900" cy="154200"/>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p>
          </p:txBody>
        </p:sp>
        <p:sp>
          <p:nvSpPr>
            <p:cNvPr id="408" name="Linux"/>
            <p:cNvSpPr txBox="1"/>
            <p:nvPr/>
          </p:nvSpPr>
          <p:spPr>
            <a:xfrm>
              <a:off x="6154" y="13600"/>
              <a:ext cx="528592"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pPr/>
              <a:r>
                <a:t>Linux</a:t>
              </a:r>
            </a:p>
          </p:txBody>
        </p:sp>
      </p:grpSp>
      <p:sp>
        <p:nvSpPr>
          <p:cNvPr id="410" name="Shape 1186"/>
          <p:cNvSpPr txBox="1"/>
          <p:nvPr/>
        </p:nvSpPr>
        <p:spPr>
          <a:xfrm>
            <a:off x="3712790" y="4535327"/>
            <a:ext cx="52590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Amazon</a:t>
            </a:r>
          </a:p>
          <a:p>
            <a:pPr algn="ctr">
              <a:defRPr sz="600">
                <a:solidFill>
                  <a:srgbClr val="445A71"/>
                </a:solidFill>
                <a:latin typeface="Proxima Nova Rg"/>
                <a:ea typeface="Proxima Nova Rg"/>
                <a:cs typeface="Proxima Nova Rg"/>
                <a:sym typeface="Proxima Nova Rg"/>
              </a:defRPr>
            </a:pPr>
            <a:r>
              <a:t>Web Services</a:t>
            </a:r>
          </a:p>
        </p:txBody>
      </p:sp>
      <p:sp>
        <p:nvSpPr>
          <p:cNvPr id="411" name="Shape 1187"/>
          <p:cNvSpPr txBox="1"/>
          <p:nvPr/>
        </p:nvSpPr>
        <p:spPr>
          <a:xfrm>
            <a:off x="4666058" y="4535327"/>
            <a:ext cx="34620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Microsoft</a:t>
            </a:r>
          </a:p>
          <a:p>
            <a:pPr algn="ctr">
              <a:defRPr sz="600">
                <a:solidFill>
                  <a:srgbClr val="445A71"/>
                </a:solidFill>
                <a:latin typeface="Proxima Nova Rg"/>
                <a:ea typeface="Proxima Nova Rg"/>
                <a:cs typeface="Proxima Nova Rg"/>
                <a:sym typeface="Proxima Nova Rg"/>
              </a:defRPr>
            </a:pPr>
            <a:r>
              <a:t>Azure</a:t>
            </a:r>
          </a:p>
        </p:txBody>
      </p:sp>
      <p:sp>
        <p:nvSpPr>
          <p:cNvPr id="412" name="Shape 1188"/>
          <p:cNvSpPr txBox="1"/>
          <p:nvPr/>
        </p:nvSpPr>
        <p:spPr>
          <a:xfrm>
            <a:off x="5537289" y="4472151"/>
            <a:ext cx="307801"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Google</a:t>
            </a:r>
          </a:p>
          <a:p>
            <a:pPr algn="ctr">
              <a:defRPr sz="600">
                <a:solidFill>
                  <a:srgbClr val="445A71"/>
                </a:solidFill>
                <a:latin typeface="Proxima Nova Rg"/>
                <a:ea typeface="Proxima Nova Rg"/>
                <a:cs typeface="Proxima Nova Rg"/>
                <a:sym typeface="Proxima Nova Rg"/>
              </a:defRPr>
            </a:pPr>
            <a:r>
              <a:t>Cloud</a:t>
            </a:r>
          </a:p>
          <a:p>
            <a:pPr algn="ctr">
              <a:defRPr sz="600">
                <a:solidFill>
                  <a:srgbClr val="445A71"/>
                </a:solidFill>
                <a:latin typeface="Proxima Nova Rg"/>
                <a:ea typeface="Proxima Nova Rg"/>
                <a:cs typeface="Proxima Nova Rg"/>
                <a:sym typeface="Proxima Nova Rg"/>
              </a:defRPr>
            </a:pPr>
            <a:r>
              <a:t>Platform</a:t>
            </a:r>
          </a:p>
        </p:txBody>
      </p:sp>
      <p:sp>
        <p:nvSpPr>
          <p:cNvPr id="413" name="Shape 1189"/>
          <p:cNvSpPr txBox="1"/>
          <p:nvPr/>
        </p:nvSpPr>
        <p:spPr>
          <a:xfrm>
            <a:off x="6342410" y="4592804"/>
            <a:ext cx="4359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600">
                <a:solidFill>
                  <a:srgbClr val="445A71"/>
                </a:solidFill>
                <a:latin typeface="Proxima Nova Rg"/>
                <a:ea typeface="Proxima Nova Rg"/>
                <a:cs typeface="Proxima Nova Rg"/>
                <a:sym typeface="Proxima Nova Rg"/>
              </a:defRPr>
            </a:lvl1pPr>
          </a:lstStyle>
          <a:p>
            <a:pPr/>
            <a:r>
              <a:t>Open Stack</a:t>
            </a:r>
          </a:p>
        </p:txBody>
      </p:sp>
      <p:sp>
        <p:nvSpPr>
          <p:cNvPr id="414" name="Shape 1190"/>
          <p:cNvSpPr txBox="1"/>
          <p:nvPr/>
        </p:nvSpPr>
        <p:spPr>
          <a:xfrm>
            <a:off x="7257212" y="4592804"/>
            <a:ext cx="3333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600">
                <a:solidFill>
                  <a:srgbClr val="445A71"/>
                </a:solidFill>
                <a:latin typeface="Proxima Nova Rg"/>
                <a:ea typeface="Proxima Nova Rg"/>
                <a:cs typeface="Proxima Nova Rg"/>
                <a:sym typeface="Proxima Nova Rg"/>
              </a:defRPr>
            </a:lvl1pPr>
          </a:lstStyle>
          <a:p>
            <a:pPr/>
            <a:r>
              <a:t>VMWare</a:t>
            </a:r>
          </a:p>
        </p:txBody>
      </p:sp>
      <p:sp>
        <p:nvSpPr>
          <p:cNvPr id="415" name="Shape 1191"/>
          <p:cNvSpPr/>
          <p:nvPr/>
        </p:nvSpPr>
        <p:spPr>
          <a:xfrm>
            <a:off x="8065991" y="953790"/>
            <a:ext cx="1" cy="1541101"/>
          </a:xfrm>
          <a:prstGeom prst="line">
            <a:avLst/>
          </a:prstGeom>
          <a:ln>
            <a:solidFill>
              <a:srgbClr val="5B6F84"/>
            </a:solidFill>
          </a:ln>
        </p:spPr>
        <p:txBody>
          <a:bodyPr lIns="45719" rIns="45719"/>
          <a:lstStyle/>
          <a:p>
            <a:pPr/>
          </a:p>
        </p:txBody>
      </p:sp>
      <p:sp>
        <p:nvSpPr>
          <p:cNvPr id="416" name="Shape 1192"/>
          <p:cNvSpPr/>
          <p:nvPr/>
        </p:nvSpPr>
        <p:spPr>
          <a:xfrm>
            <a:off x="8065991" y="2494851"/>
            <a:ext cx="763801" cy="1"/>
          </a:xfrm>
          <a:prstGeom prst="line">
            <a:avLst/>
          </a:prstGeom>
          <a:ln>
            <a:solidFill>
              <a:srgbClr val="5B6F84"/>
            </a:solidFill>
            <a:prstDash val="lgDashDot"/>
          </a:ln>
        </p:spPr>
        <p:txBody>
          <a:bodyPr lIns="45719" rIns="45719"/>
          <a:lstStyle/>
          <a:p>
            <a:pPr/>
          </a:p>
        </p:txBody>
      </p:sp>
      <p:sp>
        <p:nvSpPr>
          <p:cNvPr id="417" name="Shape 1193"/>
          <p:cNvSpPr/>
          <p:nvPr/>
        </p:nvSpPr>
        <p:spPr>
          <a:xfrm>
            <a:off x="3422474" y="3471107"/>
            <a:ext cx="4935600" cy="1"/>
          </a:xfrm>
          <a:prstGeom prst="line">
            <a:avLst/>
          </a:prstGeom>
          <a:ln>
            <a:solidFill>
              <a:srgbClr val="5B6F84"/>
            </a:solidFill>
            <a:prstDash val="lgDashDot"/>
          </a:ln>
        </p:spPr>
        <p:txBody>
          <a:bodyPr lIns="45719" rIns="45719"/>
          <a:lstStyle/>
          <a:p>
            <a:pPr/>
          </a:p>
        </p:txBody>
      </p:sp>
      <p:grpSp>
        <p:nvGrpSpPr>
          <p:cNvPr id="420" name="Shape 1194"/>
          <p:cNvGrpSpPr/>
          <p:nvPr/>
        </p:nvGrpSpPr>
        <p:grpSpPr>
          <a:xfrm>
            <a:off x="8060074" y="2596714"/>
            <a:ext cx="757201" cy="707701"/>
            <a:chOff x="0" y="0"/>
            <a:chExt cx="757200" cy="707700"/>
          </a:xfrm>
        </p:grpSpPr>
        <p:sp>
          <p:nvSpPr>
            <p:cNvPr id="418" name="Rounded Rectangle"/>
            <p:cNvSpPr/>
            <p:nvPr/>
          </p:nvSpPr>
          <p:spPr>
            <a:xfrm>
              <a:off x="0" y="0"/>
              <a:ext cx="757201" cy="707701"/>
            </a:xfrm>
            <a:prstGeom prst="roundRect">
              <a:avLst>
                <a:gd name="adj" fmla="val 13626"/>
              </a:avLst>
            </a:prstGeom>
            <a:solidFill>
              <a:srgbClr val="C4CCD4"/>
            </a:solidFill>
            <a:ln w="12700" cap="flat">
              <a:noFill/>
              <a:miter lim="400000"/>
            </a:ln>
            <a:effectLst/>
          </p:spPr>
          <p:txBody>
            <a:bodyPr wrap="square" lIns="45719" tIns="45719" rIns="45719" bIns="45719" numCol="1" anchor="ctr">
              <a:noAutofit/>
            </a:bodyPr>
            <a:lstStyle/>
            <a:p>
              <a:pPr algn="ctr">
                <a:lnSpc>
                  <a:spcPct val="120000"/>
                </a:lnSpc>
                <a:defRPr>
                  <a:latin typeface="Proxima Nova Rg"/>
                  <a:ea typeface="Proxima Nova Rg"/>
                  <a:cs typeface="Proxima Nova Rg"/>
                  <a:sym typeface="Proxima Nova Rg"/>
                </a:defRPr>
              </a:pPr>
            </a:p>
          </p:txBody>
        </p:sp>
        <p:sp>
          <p:nvSpPr>
            <p:cNvPr id="419" name="SERVICE…"/>
            <p:cNvSpPr txBox="1"/>
            <p:nvPr/>
          </p:nvSpPr>
          <p:spPr>
            <a:xfrm>
              <a:off x="28243" y="242090"/>
              <a:ext cx="700714" cy="223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120000"/>
                </a:lnSpc>
                <a:defRPr b="1" sz="700">
                  <a:solidFill>
                    <a:srgbClr val="0B223F"/>
                  </a:solidFill>
                  <a:latin typeface="Proxima Nova Rg"/>
                  <a:ea typeface="Proxima Nova Rg"/>
                  <a:cs typeface="Proxima Nova Rg"/>
                  <a:sym typeface="Proxima Nova Rg"/>
                </a:defRPr>
              </a:pPr>
              <a:r>
                <a:t>SERVICE</a:t>
              </a:r>
            </a:p>
            <a:p>
              <a:pPr algn="ctr">
                <a:lnSpc>
                  <a:spcPct val="120000"/>
                </a:lnSpc>
                <a:defRPr b="1" sz="700">
                  <a:solidFill>
                    <a:srgbClr val="0B223F"/>
                  </a:solidFill>
                  <a:latin typeface="Proxima Nova Rg"/>
                  <a:ea typeface="Proxima Nova Rg"/>
                  <a:cs typeface="Proxima Nova Rg"/>
                  <a:sym typeface="Proxima Nova Rg"/>
                </a:defRPr>
              </a:pPr>
              <a:r>
                <a:t>BROKER API</a:t>
              </a:r>
            </a:p>
          </p:txBody>
        </p:sp>
      </p:grpSp>
      <p:sp>
        <p:nvSpPr>
          <p:cNvPr id="421" name="Shape 1195"/>
          <p:cNvSpPr/>
          <p:nvPr/>
        </p:nvSpPr>
        <p:spPr>
          <a:xfrm>
            <a:off x="8065991" y="3475051"/>
            <a:ext cx="1" cy="785101"/>
          </a:xfrm>
          <a:prstGeom prst="line">
            <a:avLst/>
          </a:prstGeom>
          <a:ln>
            <a:solidFill>
              <a:srgbClr val="5B6F84"/>
            </a:solidFill>
          </a:ln>
        </p:spPr>
        <p:txBody>
          <a:bodyPr lIns="45719" rIns="45719"/>
          <a:lstStyle/>
          <a:p>
            <a:pPr/>
          </a:p>
        </p:txBody>
      </p:sp>
      <p:sp>
        <p:nvSpPr>
          <p:cNvPr id="422" name="Shape 1196"/>
          <p:cNvSpPr txBox="1"/>
          <p:nvPr/>
        </p:nvSpPr>
        <p:spPr>
          <a:xfrm>
            <a:off x="2152481" y="1743794"/>
            <a:ext cx="1226701" cy="49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b="1" sz="800">
                <a:solidFill>
                  <a:schemeClr val="accent2"/>
                </a:solidFill>
                <a:latin typeface="Proxima Nova Rg"/>
                <a:ea typeface="Proxima Nova Rg"/>
                <a:cs typeface="Proxima Nova Rg"/>
                <a:sym typeface="Proxima Nova Rg"/>
              </a:defRPr>
            </a:pPr>
            <a:r>
              <a:t>PIVOTAL</a:t>
            </a:r>
          </a:p>
          <a:p>
            <a:pPr algn="ctr">
              <a:lnSpc>
                <a:spcPct val="110000"/>
              </a:lnSpc>
              <a:defRPr b="1" sz="800">
                <a:solidFill>
                  <a:schemeClr val="accent2"/>
                </a:solidFill>
                <a:latin typeface="Proxima Nova Rg"/>
                <a:ea typeface="Proxima Nova Rg"/>
                <a:cs typeface="Proxima Nova Rg"/>
                <a:sym typeface="Proxima Nova Rg"/>
              </a:defRPr>
            </a:pPr>
            <a:r>
              <a:t>APPLICATION</a:t>
            </a:r>
          </a:p>
          <a:p>
            <a:pPr algn="ctr">
              <a:lnSpc>
                <a:spcPct val="110000"/>
              </a:lnSpc>
              <a:defRPr b="1" sz="800">
                <a:solidFill>
                  <a:schemeClr val="accent2"/>
                </a:solidFill>
                <a:latin typeface="Proxima Nova Rg"/>
                <a:ea typeface="Proxima Nova Rg"/>
                <a:cs typeface="Proxima Nova Rg"/>
                <a:sym typeface="Proxima Nova Rg"/>
              </a:defRPr>
            </a:pPr>
            <a:r>
              <a:t>SERVICE</a:t>
            </a:r>
          </a:p>
        </p:txBody>
      </p:sp>
      <p:sp>
        <p:nvSpPr>
          <p:cNvPr id="423" name="Shape 1197"/>
          <p:cNvSpPr txBox="1"/>
          <p:nvPr/>
        </p:nvSpPr>
        <p:spPr>
          <a:xfrm>
            <a:off x="2152481" y="3552445"/>
            <a:ext cx="1226701" cy="49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b="1" sz="800">
                <a:solidFill>
                  <a:srgbClr val="128DD3"/>
                </a:solidFill>
                <a:latin typeface="Proxima Nova Rg"/>
                <a:ea typeface="Proxima Nova Rg"/>
                <a:cs typeface="Proxima Nova Rg"/>
                <a:sym typeface="Proxima Nova Rg"/>
              </a:defRPr>
            </a:pPr>
            <a:r>
              <a:t>PIVOTAL</a:t>
            </a:r>
          </a:p>
          <a:p>
            <a:pPr algn="ctr">
              <a:lnSpc>
                <a:spcPct val="110000"/>
              </a:lnSpc>
              <a:defRPr b="1" sz="800">
                <a:solidFill>
                  <a:srgbClr val="128DD3"/>
                </a:solidFill>
                <a:latin typeface="Proxima Nova Rg"/>
                <a:ea typeface="Proxima Nova Rg"/>
                <a:cs typeface="Proxima Nova Rg"/>
                <a:sym typeface="Proxima Nova Rg"/>
              </a:defRPr>
            </a:pPr>
            <a:r>
              <a:t>CLOUD FOUNDRY</a:t>
            </a:r>
          </a:p>
          <a:p>
            <a:pPr algn="ctr">
              <a:lnSpc>
                <a:spcPct val="110000"/>
              </a:lnSpc>
              <a:defRPr b="1" sz="800">
                <a:solidFill>
                  <a:srgbClr val="128DD3"/>
                </a:solidFill>
                <a:latin typeface="Proxima Nova Rg"/>
                <a:ea typeface="Proxima Nova Rg"/>
                <a:cs typeface="Proxima Nova Rg"/>
                <a:sym typeface="Proxima Nova Rg"/>
              </a:defRPr>
            </a:pPr>
            <a:r>
              <a:t>BOSH</a:t>
            </a:r>
          </a:p>
        </p:txBody>
      </p:sp>
      <p:sp>
        <p:nvSpPr>
          <p:cNvPr id="424" name="Shape 1198"/>
          <p:cNvSpPr txBox="1"/>
          <p:nvPr/>
        </p:nvSpPr>
        <p:spPr>
          <a:xfrm>
            <a:off x="383924" y="2277583"/>
            <a:ext cx="1365902" cy="6603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b="1" sz="1200">
                <a:solidFill>
                  <a:schemeClr val="accent1"/>
                </a:solidFill>
                <a:latin typeface="Proxima Nova Rg"/>
                <a:ea typeface="Proxima Nova Rg"/>
                <a:cs typeface="Proxima Nova Rg"/>
                <a:sym typeface="Proxima Nova Rg"/>
              </a:defRPr>
            </a:pPr>
            <a:r>
              <a:t>MODERN</a:t>
            </a:r>
          </a:p>
          <a:p>
            <a:pPr algn="ctr">
              <a:lnSpc>
                <a:spcPct val="110000"/>
              </a:lnSpc>
              <a:defRPr b="1" sz="1200">
                <a:solidFill>
                  <a:schemeClr val="accent1"/>
                </a:solidFill>
                <a:latin typeface="Proxima Nova Rg"/>
                <a:ea typeface="Proxima Nova Rg"/>
                <a:cs typeface="Proxima Nova Rg"/>
                <a:sym typeface="Proxima Nova Rg"/>
              </a:defRPr>
            </a:pPr>
            <a:r>
              <a:t>CLOUD NATIVE</a:t>
            </a:r>
          </a:p>
          <a:p>
            <a:pPr algn="ctr">
              <a:lnSpc>
                <a:spcPct val="110000"/>
              </a:lnSpc>
              <a:defRPr b="1" sz="1200">
                <a:solidFill>
                  <a:schemeClr val="accent1"/>
                </a:solidFill>
                <a:latin typeface="Proxima Nova Rg"/>
                <a:ea typeface="Proxima Nova Rg"/>
                <a:cs typeface="Proxima Nova Rg"/>
                <a:sym typeface="Proxima Nova Rg"/>
              </a:defRPr>
            </a:pPr>
            <a:r>
              <a:t>PLATFORM</a:t>
            </a:r>
          </a:p>
        </p:txBody>
      </p:sp>
      <p:sp>
        <p:nvSpPr>
          <p:cNvPr id="425" name="Shape 1199"/>
          <p:cNvSpPr txBox="1"/>
          <p:nvPr/>
        </p:nvSpPr>
        <p:spPr>
          <a:xfrm>
            <a:off x="2275688" y="4465937"/>
            <a:ext cx="996000" cy="218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lnSpc>
                <a:spcPct val="110000"/>
              </a:lnSpc>
              <a:defRPr b="1" sz="800">
                <a:solidFill>
                  <a:srgbClr val="5B6F84"/>
                </a:solidFill>
                <a:latin typeface="Proxima Nova Rg"/>
                <a:ea typeface="Proxima Nova Rg"/>
                <a:cs typeface="Proxima Nova Rg"/>
                <a:sym typeface="Proxima Nova Rg"/>
              </a:defRPr>
            </a:lvl1pPr>
          </a:lstStyle>
          <a:p>
            <a:pPr/>
            <a:r>
              <a:t>MULTI CLOUD</a:t>
            </a:r>
          </a:p>
        </p:txBody>
      </p:sp>
      <p:pic>
        <p:nvPicPr>
          <p:cNvPr id="426" name="Shape 1200" descr="Shape 1200"/>
          <p:cNvPicPr>
            <a:picLocks noChangeAspect="1"/>
          </p:cNvPicPr>
          <p:nvPr/>
        </p:nvPicPr>
        <p:blipFill>
          <a:blip r:embed="rId4">
            <a:extLst/>
          </a:blip>
          <a:stretch>
            <a:fillRect/>
          </a:stretch>
        </p:blipFill>
        <p:spPr>
          <a:xfrm>
            <a:off x="1796281" y="2464199"/>
            <a:ext cx="581401" cy="387601"/>
          </a:xfrm>
          <a:prstGeom prst="rect">
            <a:avLst/>
          </a:prstGeom>
          <a:ln w="12700">
            <a:miter lim="400000"/>
          </a:ln>
        </p:spPr>
      </p:pic>
      <p:grpSp>
        <p:nvGrpSpPr>
          <p:cNvPr id="431" name="Shape 1201"/>
          <p:cNvGrpSpPr/>
          <p:nvPr/>
        </p:nvGrpSpPr>
        <p:grpSpPr>
          <a:xfrm>
            <a:off x="1879598" y="953822"/>
            <a:ext cx="368890" cy="3306498"/>
            <a:chOff x="0" y="0"/>
            <a:chExt cx="368889" cy="3306496"/>
          </a:xfrm>
        </p:grpSpPr>
        <p:sp>
          <p:nvSpPr>
            <p:cNvPr id="427" name="Shape 1202"/>
            <p:cNvSpPr/>
            <p:nvPr/>
          </p:nvSpPr>
          <p:spPr>
            <a:xfrm>
              <a:off x="-1" y="0"/>
              <a:ext cx="368891" cy="1"/>
            </a:xfrm>
            <a:prstGeom prst="line">
              <a:avLst/>
            </a:prstGeom>
            <a:noFill/>
            <a:ln w="12700" cap="flat">
              <a:solidFill>
                <a:schemeClr val="accent2"/>
              </a:solidFill>
              <a:prstDash val="solid"/>
              <a:round/>
            </a:ln>
            <a:effectLst/>
          </p:spPr>
          <p:txBody>
            <a:bodyPr wrap="square" lIns="45719" tIns="45719" rIns="45719" bIns="45719" numCol="1" anchor="t">
              <a:noAutofit/>
            </a:bodyPr>
            <a:lstStyle/>
            <a:p>
              <a:pPr/>
            </a:p>
          </p:txBody>
        </p:sp>
        <p:sp>
          <p:nvSpPr>
            <p:cNvPr id="428" name="Shape 1203"/>
            <p:cNvSpPr/>
            <p:nvPr/>
          </p:nvSpPr>
          <p:spPr>
            <a:xfrm flipH="1">
              <a:off x="184459" y="0"/>
              <a:ext cx="1" cy="1426348"/>
            </a:xfrm>
            <a:prstGeom prst="line">
              <a:avLst/>
            </a:prstGeom>
            <a:noFill/>
            <a:ln w="38100" cap="flat">
              <a:solidFill>
                <a:schemeClr val="accent2"/>
              </a:solidFill>
              <a:prstDash val="solid"/>
              <a:round/>
            </a:ln>
            <a:effectLst/>
          </p:spPr>
          <p:txBody>
            <a:bodyPr wrap="square" lIns="45719" tIns="45719" rIns="45719" bIns="45719" numCol="1" anchor="t">
              <a:noAutofit/>
            </a:bodyPr>
            <a:lstStyle/>
            <a:p>
              <a:pPr/>
            </a:p>
          </p:txBody>
        </p:sp>
        <p:sp>
          <p:nvSpPr>
            <p:cNvPr id="429" name="Shape 1204"/>
            <p:cNvSpPr/>
            <p:nvPr/>
          </p:nvSpPr>
          <p:spPr>
            <a:xfrm flipH="1">
              <a:off x="184459" y="2003590"/>
              <a:ext cx="1" cy="1302856"/>
            </a:xfrm>
            <a:prstGeom prst="line">
              <a:avLst/>
            </a:prstGeom>
            <a:noFill/>
            <a:ln w="38100" cap="flat">
              <a:solidFill>
                <a:srgbClr val="128DD3"/>
              </a:solidFill>
              <a:prstDash val="solid"/>
              <a:round/>
            </a:ln>
            <a:effectLst/>
          </p:spPr>
          <p:txBody>
            <a:bodyPr wrap="square" lIns="45719" tIns="45719" rIns="45719" bIns="45719" numCol="1" anchor="t">
              <a:noAutofit/>
            </a:bodyPr>
            <a:lstStyle/>
            <a:p>
              <a:pPr/>
            </a:p>
          </p:txBody>
        </p:sp>
        <p:sp>
          <p:nvSpPr>
            <p:cNvPr id="430" name="Shape 1205"/>
            <p:cNvSpPr/>
            <p:nvPr/>
          </p:nvSpPr>
          <p:spPr>
            <a:xfrm>
              <a:off x="-1" y="3306497"/>
              <a:ext cx="368891" cy="1"/>
            </a:xfrm>
            <a:prstGeom prst="line">
              <a:avLst/>
            </a:prstGeom>
            <a:noFill/>
            <a:ln w="12700" cap="flat">
              <a:solidFill>
                <a:srgbClr val="128DD3"/>
              </a:solidFill>
              <a:prstDash val="solid"/>
              <a:round/>
            </a:ln>
            <a:effectLst/>
          </p:spPr>
          <p:txBody>
            <a:bodyPr wrap="square" lIns="45719" tIns="45719" rIns="45719" bIns="45719" numCol="1" anchor="t">
              <a:noAutofit/>
            </a:bodyPr>
            <a:lstStyle/>
            <a:p>
              <a:pPr/>
            </a:p>
          </p:txBody>
        </p:sp>
      </p:grpSp>
      <p:grpSp>
        <p:nvGrpSpPr>
          <p:cNvPr id="434" name="Shape 1206"/>
          <p:cNvGrpSpPr/>
          <p:nvPr/>
        </p:nvGrpSpPr>
        <p:grpSpPr>
          <a:xfrm>
            <a:off x="2315204" y="953823"/>
            <a:ext cx="1056056" cy="3310818"/>
            <a:chOff x="0" y="0"/>
            <a:chExt cx="1056055" cy="3310816"/>
          </a:xfrm>
        </p:grpSpPr>
        <p:sp>
          <p:nvSpPr>
            <p:cNvPr id="432" name="Shape 1207"/>
            <p:cNvSpPr/>
            <p:nvPr/>
          </p:nvSpPr>
          <p:spPr>
            <a:xfrm>
              <a:off x="-1" y="-1"/>
              <a:ext cx="1056057" cy="1"/>
            </a:xfrm>
            <a:prstGeom prst="line">
              <a:avLst/>
            </a:prstGeom>
            <a:noFill/>
            <a:ln w="9525" cap="flat">
              <a:solidFill>
                <a:srgbClr val="5B6F84"/>
              </a:solidFill>
              <a:prstDash val="lgDashDot"/>
              <a:round/>
            </a:ln>
            <a:effectLst/>
          </p:spPr>
          <p:txBody>
            <a:bodyPr wrap="square" lIns="45719" tIns="45719" rIns="45719" bIns="45719" numCol="1" anchor="t">
              <a:noAutofit/>
            </a:bodyPr>
            <a:lstStyle/>
            <a:p>
              <a:pPr/>
            </a:p>
          </p:txBody>
        </p:sp>
        <p:sp>
          <p:nvSpPr>
            <p:cNvPr id="433" name="Shape 1208"/>
            <p:cNvSpPr/>
            <p:nvPr/>
          </p:nvSpPr>
          <p:spPr>
            <a:xfrm>
              <a:off x="-1" y="3310816"/>
              <a:ext cx="1056057" cy="1"/>
            </a:xfrm>
            <a:prstGeom prst="line">
              <a:avLst/>
            </a:prstGeom>
            <a:noFill/>
            <a:ln w="9525" cap="flat">
              <a:solidFill>
                <a:srgbClr val="5B6F84"/>
              </a:solidFill>
              <a:prstDash val="lgDashDot"/>
              <a:round/>
            </a:ln>
            <a:effectLst/>
          </p:spPr>
          <p:txBody>
            <a:bodyPr wrap="square" lIns="45719" tIns="45719" rIns="45719" bIns="45719"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3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4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41"/>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336"/>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410"/>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411"/>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412"/>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413"/>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414"/>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1" fill="hold">
                                  <p:stCondLst>
                                    <p:cond delay="0"/>
                                  </p:stCondLst>
                                  <p:iterate type="el" backwards="0">
                                    <p:tmAbs val="0"/>
                                  </p:iterate>
                                  <p:childTnLst>
                                    <p:set>
                                      <p:cBhvr>
                                        <p:cTn id="36" fill="hold"/>
                                        <p:tgtEl>
                                          <p:spTgt spid="4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2" fill="hold">
                                  <p:stCondLst>
                                    <p:cond delay="0"/>
                                  </p:stCondLst>
                                  <p:iterate type="el" backwards="0">
                                    <p:tmAbs val="0"/>
                                  </p:iterate>
                                  <p:childTnLst>
                                    <p:set>
                                      <p:cBhvr>
                                        <p:cTn id="40" fill="hold"/>
                                        <p:tgtEl>
                                          <p:spTgt spid="397"/>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3" fill="hold">
                                  <p:stCondLst>
                                    <p:cond delay="0"/>
                                  </p:stCondLst>
                                  <p:iterate type="el" backwards="0">
                                    <p:tmAbs val="0"/>
                                  </p:iterate>
                                  <p:childTnLst>
                                    <p:set>
                                      <p:cBhvr>
                                        <p:cTn id="43" fill="hold"/>
                                        <p:tgtEl>
                                          <p:spTgt spid="400"/>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4" fill="hold">
                                  <p:stCondLst>
                                    <p:cond delay="0"/>
                                  </p:stCondLst>
                                  <p:iterate type="el" backwards="0">
                                    <p:tmAbs val="0"/>
                                  </p:iterate>
                                  <p:childTnLst>
                                    <p:set>
                                      <p:cBhvr>
                                        <p:cTn id="46" fill="hold"/>
                                        <p:tgtEl>
                                          <p:spTgt spid="403"/>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5" fill="hold">
                                  <p:stCondLst>
                                    <p:cond delay="0"/>
                                  </p:stCondLst>
                                  <p:iterate type="el" backwards="0">
                                    <p:tmAbs val="0"/>
                                  </p:iterate>
                                  <p:childTnLst>
                                    <p:set>
                                      <p:cBhvr>
                                        <p:cTn id="49" fill="hold"/>
                                        <p:tgtEl>
                                          <p:spTgt spid="406"/>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6" fill="hold">
                                  <p:stCondLst>
                                    <p:cond delay="0"/>
                                  </p:stCondLst>
                                  <p:iterate type="el" backwards="0">
                                    <p:tmAbs val="0"/>
                                  </p:iterate>
                                  <p:childTnLst>
                                    <p:set>
                                      <p:cBhvr>
                                        <p:cTn id="52" fill="hold"/>
                                        <p:tgtEl>
                                          <p:spTgt spid="409"/>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7" fill="hold">
                                  <p:stCondLst>
                                    <p:cond delay="0"/>
                                  </p:stCondLst>
                                  <p:iterate type="el" backwards="0">
                                    <p:tmAbs val="0"/>
                                  </p:iterate>
                                  <p:childTnLst>
                                    <p:set>
                                      <p:cBhvr>
                                        <p:cTn id="55" fill="hold"/>
                                        <p:tgtEl>
                                          <p:spTgt spid="417"/>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8" fill="hold">
                                  <p:stCondLst>
                                    <p:cond delay="0"/>
                                  </p:stCondLst>
                                  <p:iterate type="el" backwards="0">
                                    <p:tmAbs val="0"/>
                                  </p:iterate>
                                  <p:childTnLst>
                                    <p:set>
                                      <p:cBhvr>
                                        <p:cTn id="58" fill="hold"/>
                                        <p:tgtEl>
                                          <p:spTgt spid="4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9" fill="hold">
                                  <p:stCondLst>
                                    <p:cond delay="0"/>
                                  </p:stCondLst>
                                  <p:iterate type="el" backwards="0">
                                    <p:tmAbs val="0"/>
                                  </p:iterate>
                                  <p:childTnLst>
                                    <p:set>
                                      <p:cBhvr>
                                        <p:cTn id="62" fill="hold"/>
                                        <p:tgtEl>
                                          <p:spTgt spid="4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0" presetID="1" grpId="20" fill="hold">
                                  <p:stCondLst>
                                    <p:cond delay="0"/>
                                  </p:stCondLst>
                                  <p:iterate type="el" backwards="0">
                                    <p:tmAbs val="0"/>
                                  </p:iterate>
                                  <p:childTnLst>
                                    <p:set>
                                      <p:cBhvr>
                                        <p:cTn id="66" fill="hold"/>
                                        <p:tgtEl>
                                          <p:spTgt spid="376"/>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21" fill="hold">
                                  <p:stCondLst>
                                    <p:cond delay="0"/>
                                  </p:stCondLst>
                                  <p:iterate type="el" backwards="0">
                                    <p:tmAbs val="0"/>
                                  </p:iterate>
                                  <p:childTnLst>
                                    <p:set>
                                      <p:cBhvr>
                                        <p:cTn id="69" fill="hold"/>
                                        <p:tgtEl>
                                          <p:spTgt spid="379"/>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22" fill="hold">
                                  <p:stCondLst>
                                    <p:cond delay="0"/>
                                  </p:stCondLst>
                                  <p:iterate type="el" backwards="0">
                                    <p:tmAbs val="0"/>
                                  </p:iterate>
                                  <p:childTnLst>
                                    <p:set>
                                      <p:cBhvr>
                                        <p:cTn id="72" fill="hold"/>
                                        <p:tgtEl>
                                          <p:spTgt spid="382"/>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23" fill="hold">
                                  <p:stCondLst>
                                    <p:cond delay="0"/>
                                  </p:stCondLst>
                                  <p:iterate type="el" backwards="0">
                                    <p:tmAbs val="0"/>
                                  </p:iterate>
                                  <p:childTnLst>
                                    <p:set>
                                      <p:cBhvr>
                                        <p:cTn id="75" fill="hold"/>
                                        <p:tgtEl>
                                          <p:spTgt spid="385"/>
                                        </p:tgtEl>
                                        <p:attrNameLst>
                                          <p:attrName>style.visibility</p:attrName>
                                        </p:attrNameLst>
                                      </p:cBhvr>
                                      <p:to>
                                        <p:strVal val="visible"/>
                                      </p:to>
                                    </p:set>
                                  </p:childTnLst>
                                </p:cTn>
                              </p:par>
                            </p:childTnLst>
                          </p:cTn>
                        </p:par>
                        <p:par>
                          <p:cTn id="76" fill="hold">
                            <p:stCondLst>
                              <p:cond delay="0"/>
                            </p:stCondLst>
                            <p:childTnLst>
                              <p:par>
                                <p:cTn id="77" presetClass="entr" nodeType="afterEffect" presetSubtype="0" presetID="1" grpId="24" fill="hold">
                                  <p:stCondLst>
                                    <p:cond delay="0"/>
                                  </p:stCondLst>
                                  <p:iterate type="el" backwards="0">
                                    <p:tmAbs val="0"/>
                                  </p:iterate>
                                  <p:childTnLst>
                                    <p:set>
                                      <p:cBhvr>
                                        <p:cTn id="78" fill="hold"/>
                                        <p:tgtEl>
                                          <p:spTgt spid="388"/>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25" fill="hold">
                                  <p:stCondLst>
                                    <p:cond delay="0"/>
                                  </p:stCondLst>
                                  <p:iterate type="el" backwards="0">
                                    <p:tmAbs val="0"/>
                                  </p:iterate>
                                  <p:childTnLst>
                                    <p:set>
                                      <p:cBhvr>
                                        <p:cTn id="81" fill="hold"/>
                                        <p:tgtEl>
                                          <p:spTgt spid="391"/>
                                        </p:tgtEl>
                                        <p:attrNameLst>
                                          <p:attrName>style.visibility</p:attrName>
                                        </p:attrNameLst>
                                      </p:cBhvr>
                                      <p:to>
                                        <p:strVal val="visible"/>
                                      </p:to>
                                    </p:set>
                                  </p:childTnLst>
                                </p:cTn>
                              </p:par>
                            </p:childTnLst>
                          </p:cTn>
                        </p:par>
                        <p:par>
                          <p:cTn id="82" fill="hold">
                            <p:stCondLst>
                              <p:cond delay="0"/>
                            </p:stCondLst>
                            <p:childTnLst>
                              <p:par>
                                <p:cTn id="83" presetClass="entr" nodeType="afterEffect" presetSubtype="0" presetID="1" grpId="26" fill="hold">
                                  <p:stCondLst>
                                    <p:cond delay="0"/>
                                  </p:stCondLst>
                                  <p:iterate type="el" backwards="0">
                                    <p:tmAbs val="0"/>
                                  </p:iterate>
                                  <p:childTnLst>
                                    <p:set>
                                      <p:cBhvr>
                                        <p:cTn id="84" fill="hold"/>
                                        <p:tgtEl>
                                          <p:spTgt spid="39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Class="entr" nodeType="clickEffect" presetSubtype="0" presetID="1" grpId="27" fill="hold">
                                  <p:stCondLst>
                                    <p:cond delay="0"/>
                                  </p:stCondLst>
                                  <p:iterate type="el" backwards="0">
                                    <p:tmAbs val="0"/>
                                  </p:iterate>
                                  <p:childTnLst>
                                    <p:set>
                                      <p:cBhvr>
                                        <p:cTn id="88" fill="hold"/>
                                        <p:tgtEl>
                                          <p:spTgt spid="416"/>
                                        </p:tgtEl>
                                        <p:attrNameLst>
                                          <p:attrName>style.visibility</p:attrName>
                                        </p:attrNameLst>
                                      </p:cBhvr>
                                      <p:to>
                                        <p:strVal val="visible"/>
                                      </p:to>
                                    </p:set>
                                  </p:childTnLst>
                                </p:cTn>
                              </p:par>
                            </p:childTnLst>
                          </p:cTn>
                        </p:par>
                        <p:par>
                          <p:cTn id="89" fill="hold">
                            <p:stCondLst>
                              <p:cond delay="0"/>
                            </p:stCondLst>
                            <p:childTnLst>
                              <p:par>
                                <p:cTn id="90" presetClass="entr" nodeType="afterEffect" presetSubtype="0" presetID="1" grpId="28" fill="hold">
                                  <p:stCondLst>
                                    <p:cond delay="0"/>
                                  </p:stCondLst>
                                  <p:iterate type="el" backwards="0">
                                    <p:tmAbs val="0"/>
                                  </p:iterate>
                                  <p:childTnLst>
                                    <p:set>
                                      <p:cBhvr>
                                        <p:cTn id="91" fill="hold"/>
                                        <p:tgtEl>
                                          <p:spTgt spid="42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Class="entr" nodeType="clickEffect" presetSubtype="0" presetID="1" grpId="29" fill="hold">
                                  <p:stCondLst>
                                    <p:cond delay="0"/>
                                  </p:stCondLst>
                                  <p:iterate type="el" backwards="0">
                                    <p:tmAbs val="0"/>
                                  </p:iterate>
                                  <p:childTnLst>
                                    <p:set>
                                      <p:cBhvr>
                                        <p:cTn id="95" fill="hold"/>
                                        <p:tgtEl>
                                          <p:spTgt spid="42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Class="entr" nodeType="clickEffect" presetSubtype="0" presetID="1" grpId="30" fill="hold">
                                  <p:stCondLst>
                                    <p:cond delay="0"/>
                                  </p:stCondLst>
                                  <p:iterate type="el" backwards="0">
                                    <p:tmAbs val="0"/>
                                  </p:iterate>
                                  <p:childTnLst>
                                    <p:set>
                                      <p:cBhvr>
                                        <p:cTn id="99" fill="hold"/>
                                        <p:tgtEl>
                                          <p:spTgt spid="347"/>
                                        </p:tgtEl>
                                        <p:attrNameLst>
                                          <p:attrName>style.visibility</p:attrName>
                                        </p:attrNameLst>
                                      </p:cBhvr>
                                      <p:to>
                                        <p:strVal val="visible"/>
                                      </p:to>
                                    </p:set>
                                  </p:childTnLst>
                                </p:cTn>
                              </p:par>
                            </p:childTnLst>
                          </p:cTn>
                        </p:par>
                        <p:par>
                          <p:cTn id="100" fill="hold">
                            <p:stCondLst>
                              <p:cond delay="0"/>
                            </p:stCondLst>
                            <p:childTnLst>
                              <p:par>
                                <p:cTn id="101" presetClass="entr" nodeType="afterEffect" presetSubtype="0" presetID="1" grpId="31" fill="hold">
                                  <p:stCondLst>
                                    <p:cond delay="0"/>
                                  </p:stCondLst>
                                  <p:iterate type="el" backwards="0">
                                    <p:tmAbs val="0"/>
                                  </p:iterate>
                                  <p:childTnLst>
                                    <p:set>
                                      <p:cBhvr>
                                        <p:cTn id="102" fill="hold"/>
                                        <p:tgtEl>
                                          <p:spTgt spid="350"/>
                                        </p:tgtEl>
                                        <p:attrNameLst>
                                          <p:attrName>style.visibility</p:attrName>
                                        </p:attrNameLst>
                                      </p:cBhvr>
                                      <p:to>
                                        <p:strVal val="visible"/>
                                      </p:to>
                                    </p:set>
                                  </p:childTnLst>
                                </p:cTn>
                              </p:par>
                            </p:childTnLst>
                          </p:cTn>
                        </p:par>
                        <p:par>
                          <p:cTn id="103" fill="hold">
                            <p:stCondLst>
                              <p:cond delay="0"/>
                            </p:stCondLst>
                            <p:childTnLst>
                              <p:par>
                                <p:cTn id="104" presetClass="entr" nodeType="afterEffect" presetSubtype="0" presetID="1" grpId="32" fill="hold">
                                  <p:stCondLst>
                                    <p:cond delay="0"/>
                                  </p:stCondLst>
                                  <p:iterate type="el" backwards="0">
                                    <p:tmAbs val="0"/>
                                  </p:iterate>
                                  <p:childTnLst>
                                    <p:set>
                                      <p:cBhvr>
                                        <p:cTn id="105" fill="hold"/>
                                        <p:tgtEl>
                                          <p:spTgt spid="353"/>
                                        </p:tgtEl>
                                        <p:attrNameLst>
                                          <p:attrName>style.visibility</p:attrName>
                                        </p:attrNameLst>
                                      </p:cBhvr>
                                      <p:to>
                                        <p:strVal val="visible"/>
                                      </p:to>
                                    </p:set>
                                  </p:childTnLst>
                                </p:cTn>
                              </p:par>
                            </p:childTnLst>
                          </p:cTn>
                        </p:par>
                        <p:par>
                          <p:cTn id="106" fill="hold">
                            <p:stCondLst>
                              <p:cond delay="0"/>
                            </p:stCondLst>
                            <p:childTnLst>
                              <p:par>
                                <p:cTn id="107" presetClass="entr" nodeType="afterEffect" presetSubtype="0" presetID="1" grpId="33" fill="hold">
                                  <p:stCondLst>
                                    <p:cond delay="0"/>
                                  </p:stCondLst>
                                  <p:iterate type="el" backwards="0">
                                    <p:tmAbs val="0"/>
                                  </p:iterate>
                                  <p:childTnLst>
                                    <p:set>
                                      <p:cBhvr>
                                        <p:cTn id="108" fill="hold"/>
                                        <p:tgtEl>
                                          <p:spTgt spid="356"/>
                                        </p:tgtEl>
                                        <p:attrNameLst>
                                          <p:attrName>style.visibility</p:attrName>
                                        </p:attrNameLst>
                                      </p:cBhvr>
                                      <p:to>
                                        <p:strVal val="visible"/>
                                      </p:to>
                                    </p:set>
                                  </p:childTnLst>
                                </p:cTn>
                              </p:par>
                            </p:childTnLst>
                          </p:cTn>
                        </p:par>
                        <p:par>
                          <p:cTn id="109" fill="hold">
                            <p:stCondLst>
                              <p:cond delay="0"/>
                            </p:stCondLst>
                            <p:childTnLst>
                              <p:par>
                                <p:cTn id="110" presetClass="entr" nodeType="afterEffect" presetSubtype="0" presetID="1" grpId="34" fill="hold">
                                  <p:stCondLst>
                                    <p:cond delay="0"/>
                                  </p:stCondLst>
                                  <p:iterate type="el" backwards="0">
                                    <p:tmAbs val="0"/>
                                  </p:iterate>
                                  <p:childTnLst>
                                    <p:set>
                                      <p:cBhvr>
                                        <p:cTn id="111" fill="hold"/>
                                        <p:tgtEl>
                                          <p:spTgt spid="359"/>
                                        </p:tgtEl>
                                        <p:attrNameLst>
                                          <p:attrName>style.visibility</p:attrName>
                                        </p:attrNameLst>
                                      </p:cBhvr>
                                      <p:to>
                                        <p:strVal val="visible"/>
                                      </p:to>
                                    </p:set>
                                  </p:childTnLst>
                                </p:cTn>
                              </p:par>
                            </p:childTnLst>
                          </p:cTn>
                        </p:par>
                        <p:par>
                          <p:cTn id="112" fill="hold">
                            <p:stCondLst>
                              <p:cond delay="0"/>
                            </p:stCondLst>
                            <p:childTnLst>
                              <p:par>
                                <p:cTn id="113" presetClass="entr" nodeType="afterEffect" presetSubtype="0" presetID="1" grpId="35" fill="hold">
                                  <p:stCondLst>
                                    <p:cond delay="0"/>
                                  </p:stCondLst>
                                  <p:iterate type="el" backwards="0">
                                    <p:tmAbs val="0"/>
                                  </p:iterate>
                                  <p:childTnLst>
                                    <p:set>
                                      <p:cBhvr>
                                        <p:cTn id="114" fill="hold"/>
                                        <p:tgtEl>
                                          <p:spTgt spid="362"/>
                                        </p:tgtEl>
                                        <p:attrNameLst>
                                          <p:attrName>style.visibility</p:attrName>
                                        </p:attrNameLst>
                                      </p:cBhvr>
                                      <p:to>
                                        <p:strVal val="visible"/>
                                      </p:to>
                                    </p:set>
                                  </p:childTnLst>
                                </p:cTn>
                              </p:par>
                            </p:childTnLst>
                          </p:cTn>
                        </p:par>
                        <p:par>
                          <p:cTn id="115" fill="hold">
                            <p:stCondLst>
                              <p:cond delay="0"/>
                            </p:stCondLst>
                            <p:childTnLst>
                              <p:par>
                                <p:cTn id="116" presetClass="entr" nodeType="afterEffect" presetSubtype="0" presetID="1" grpId="36" fill="hold">
                                  <p:stCondLst>
                                    <p:cond delay="0"/>
                                  </p:stCondLst>
                                  <p:iterate type="el" backwards="0">
                                    <p:tmAbs val="0"/>
                                  </p:iterate>
                                  <p:childTnLst>
                                    <p:set>
                                      <p:cBhvr>
                                        <p:cTn id="117" fill="hold"/>
                                        <p:tgtEl>
                                          <p:spTgt spid="365"/>
                                        </p:tgtEl>
                                        <p:attrNameLst>
                                          <p:attrName>style.visibility</p:attrName>
                                        </p:attrNameLst>
                                      </p:cBhvr>
                                      <p:to>
                                        <p:strVal val="visible"/>
                                      </p:to>
                                    </p:set>
                                  </p:childTnLst>
                                </p:cTn>
                              </p:par>
                            </p:childTnLst>
                          </p:cTn>
                        </p:par>
                        <p:par>
                          <p:cTn id="118" fill="hold">
                            <p:stCondLst>
                              <p:cond delay="0"/>
                            </p:stCondLst>
                            <p:childTnLst>
                              <p:par>
                                <p:cTn id="119" presetClass="entr" nodeType="afterEffect" presetSubtype="0" presetID="1" grpId="37" fill="hold">
                                  <p:stCondLst>
                                    <p:cond delay="0"/>
                                  </p:stCondLst>
                                  <p:iterate type="el" backwards="0">
                                    <p:tmAbs val="0"/>
                                  </p:iterate>
                                  <p:childTnLst>
                                    <p:set>
                                      <p:cBhvr>
                                        <p:cTn id="120" fill="hold"/>
                                        <p:tgtEl>
                                          <p:spTgt spid="368"/>
                                        </p:tgtEl>
                                        <p:attrNameLst>
                                          <p:attrName>style.visibility</p:attrName>
                                        </p:attrNameLst>
                                      </p:cBhvr>
                                      <p:to>
                                        <p:strVal val="visible"/>
                                      </p:to>
                                    </p:set>
                                  </p:childTnLst>
                                </p:cTn>
                              </p:par>
                            </p:childTnLst>
                          </p:cTn>
                        </p:par>
                        <p:par>
                          <p:cTn id="121" fill="hold">
                            <p:stCondLst>
                              <p:cond delay="0"/>
                            </p:stCondLst>
                            <p:childTnLst>
                              <p:par>
                                <p:cTn id="122" presetClass="entr" nodeType="afterEffect" presetSubtype="0" presetID="1" grpId="38" fill="hold">
                                  <p:stCondLst>
                                    <p:cond delay="0"/>
                                  </p:stCondLst>
                                  <p:iterate type="el" backwards="0">
                                    <p:tmAbs val="0"/>
                                  </p:iterate>
                                  <p:childTnLst>
                                    <p:set>
                                      <p:cBhvr>
                                        <p:cTn id="123" fill="hold"/>
                                        <p:tgtEl>
                                          <p:spTgt spid="371"/>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Class="entr" nodeType="clickEffect" presetSubtype="0" presetID="1" grpId="39" fill="hold">
                                  <p:stCondLst>
                                    <p:cond delay="0"/>
                                  </p:stCondLst>
                                  <p:iterate type="el" backwards="0">
                                    <p:tmAbs val="0"/>
                                  </p:iterate>
                                  <p:childTnLst>
                                    <p:set>
                                      <p:cBhvr>
                                        <p:cTn id="127" fill="hold"/>
                                        <p:tgtEl>
                                          <p:spTgt spid="372"/>
                                        </p:tgtEl>
                                        <p:attrNameLst>
                                          <p:attrName>style.visibility</p:attrName>
                                        </p:attrNameLst>
                                      </p:cBhvr>
                                      <p:to>
                                        <p:strVal val="visible"/>
                                      </p:to>
                                    </p:set>
                                  </p:childTnLst>
                                </p:cTn>
                              </p:par>
                            </p:childTnLst>
                          </p:cTn>
                        </p:par>
                        <p:par>
                          <p:cTn id="128" fill="hold">
                            <p:stCondLst>
                              <p:cond delay="0"/>
                            </p:stCondLst>
                            <p:childTnLst>
                              <p:par>
                                <p:cTn id="129" presetClass="entr" nodeType="afterEffect" presetSubtype="0" presetID="1" grpId="40" fill="hold">
                                  <p:stCondLst>
                                    <p:cond delay="0"/>
                                  </p:stCondLst>
                                  <p:iterate type="el" backwards="0">
                                    <p:tmAbs val="0"/>
                                  </p:iterate>
                                  <p:childTnLst>
                                    <p:set>
                                      <p:cBhvr>
                                        <p:cTn id="130" fill="hold"/>
                                        <p:tgtEl>
                                          <p:spTgt spid="373"/>
                                        </p:tgtEl>
                                        <p:attrNameLst>
                                          <p:attrName>style.visibility</p:attrName>
                                        </p:attrNameLst>
                                      </p:cBhvr>
                                      <p:to>
                                        <p:strVal val="visible"/>
                                      </p:to>
                                    </p:set>
                                  </p:childTnLst>
                                </p:cTn>
                              </p:par>
                            </p:childTnLst>
                          </p:cTn>
                        </p:par>
                        <p:par>
                          <p:cTn id="131" fill="hold">
                            <p:stCondLst>
                              <p:cond delay="0"/>
                            </p:stCondLst>
                            <p:childTnLst>
                              <p:par>
                                <p:cTn id="132" presetClass="entr" nodeType="afterEffect" presetSubtype="0" presetID="1" grpId="41" fill="hold">
                                  <p:stCondLst>
                                    <p:cond delay="0"/>
                                  </p:stCondLst>
                                  <p:iterate type="el" backwards="0">
                                    <p:tmAbs val="0"/>
                                  </p:iterate>
                                  <p:childTnLst>
                                    <p:set>
                                      <p:cBhvr>
                                        <p:cTn id="133" fill="hold"/>
                                        <p:tgtEl>
                                          <p:spTgt spid="415"/>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Class="entr" nodeType="clickEffect" presetSubtype="0" presetID="1" grpId="42" fill="hold">
                                  <p:stCondLst>
                                    <p:cond delay="0"/>
                                  </p:stCondLst>
                                  <p:iterate type="el" backwards="0">
                                    <p:tmAbs val="0"/>
                                  </p:iterate>
                                  <p:childTnLst>
                                    <p:set>
                                      <p:cBhvr>
                                        <p:cTn id="137" fill="hold"/>
                                        <p:tgtEl>
                                          <p:spTgt spid="344"/>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Class="entr" nodeType="clickEffect" presetSubtype="0" presetID="1" grpId="43" fill="hold">
                                  <p:stCondLst>
                                    <p:cond delay="0"/>
                                  </p:stCondLst>
                                  <p:iterate type="el" backwards="0">
                                    <p:tmAbs val="0"/>
                                  </p:iterate>
                                  <p:childTnLst>
                                    <p:set>
                                      <p:cBhvr>
                                        <p:cTn id="141" fill="hold"/>
                                        <p:tgtEl>
                                          <p:spTgt spid="434"/>
                                        </p:tgtEl>
                                        <p:attrNameLst>
                                          <p:attrName>style.visibility</p:attrName>
                                        </p:attrNameLst>
                                      </p:cBhvr>
                                      <p:to>
                                        <p:strVal val="visible"/>
                                      </p:to>
                                    </p:set>
                                  </p:childTnLst>
                                </p:cTn>
                              </p:par>
                            </p:childTnLst>
                          </p:cTn>
                        </p:par>
                        <p:par>
                          <p:cTn id="142" fill="hold">
                            <p:stCondLst>
                              <p:cond delay="0"/>
                            </p:stCondLst>
                            <p:childTnLst>
                              <p:par>
                                <p:cTn id="143" presetClass="entr" nodeType="afterEffect" presetSubtype="0" presetID="1" grpId="44" fill="hold">
                                  <p:stCondLst>
                                    <p:cond delay="0"/>
                                  </p:stCondLst>
                                  <p:iterate type="el" backwards="0">
                                    <p:tmAbs val="0"/>
                                  </p:iterate>
                                  <p:childTnLst>
                                    <p:set>
                                      <p:cBhvr>
                                        <p:cTn id="144" fill="hold"/>
                                        <p:tgtEl>
                                          <p:spTgt spid="426"/>
                                        </p:tgtEl>
                                        <p:attrNameLst>
                                          <p:attrName>style.visibility</p:attrName>
                                        </p:attrNameLst>
                                      </p:cBhvr>
                                      <p:to>
                                        <p:strVal val="visible"/>
                                      </p:to>
                                    </p:set>
                                  </p:childTnLst>
                                </p:cTn>
                              </p:par>
                            </p:childTnLst>
                          </p:cTn>
                        </p:par>
                        <p:par>
                          <p:cTn id="145" fill="hold">
                            <p:stCondLst>
                              <p:cond delay="0"/>
                            </p:stCondLst>
                            <p:childTnLst>
                              <p:par>
                                <p:cTn id="146" presetClass="entr" nodeType="afterEffect" presetSubtype="0" presetID="1" grpId="45" fill="hold">
                                  <p:stCondLst>
                                    <p:cond delay="0"/>
                                  </p:stCondLst>
                                  <p:iterate type="el" backwards="0">
                                    <p:tmAbs val="0"/>
                                  </p:iterate>
                                  <p:childTnLst>
                                    <p:set>
                                      <p:cBhvr>
                                        <p:cTn id="147" fill="hold"/>
                                        <p:tgtEl>
                                          <p:spTgt spid="431"/>
                                        </p:tgtEl>
                                        <p:attrNameLst>
                                          <p:attrName>style.visibility</p:attrName>
                                        </p:attrNameLst>
                                      </p:cBhvr>
                                      <p:to>
                                        <p:strVal val="visible"/>
                                      </p:to>
                                    </p:set>
                                  </p:childTnLst>
                                </p:cTn>
                              </p:par>
                            </p:childTnLst>
                          </p:cTn>
                        </p:par>
                        <p:par>
                          <p:cTn id="148" fill="hold">
                            <p:stCondLst>
                              <p:cond delay="0"/>
                            </p:stCondLst>
                            <p:childTnLst>
                              <p:par>
                                <p:cTn id="149" presetClass="entr" nodeType="afterEffect" presetSubtype="0" presetID="1" grpId="46" fill="hold">
                                  <p:stCondLst>
                                    <p:cond delay="0"/>
                                  </p:stCondLst>
                                  <p:iterate type="el" backwards="0">
                                    <p:tmAbs val="0"/>
                                  </p:iterate>
                                  <p:childTnLst>
                                    <p:set>
                                      <p:cBhvr>
                                        <p:cTn id="150" fill="hold"/>
                                        <p:tgtEl>
                                          <p:spTgt spid="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7" grpId="12"/>
      <p:bldP build="whole" bldLvl="1" animBg="1" rev="0" advAuto="0" spid="350" grpId="31"/>
      <p:bldP build="whole" bldLvl="1" animBg="1" rev="0" advAuto="0" spid="365" grpId="36"/>
      <p:bldP build="whole" bldLvl="1" animBg="1" rev="0" advAuto="0" spid="434" grpId="43"/>
      <p:bldP build="whole" bldLvl="1" animBg="1" rev="0" advAuto="0" spid="409" grpId="16"/>
      <p:bldP build="whole" bldLvl="1" animBg="1" rev="0" advAuto="0" spid="336" grpId="5"/>
      <p:bldP build="whole" bldLvl="1" animBg="1" rev="0" advAuto="0" spid="412" grpId="8"/>
      <p:bldP build="whole" bldLvl="1" animBg="1" rev="0" advAuto="0" spid="371" grpId="38"/>
      <p:bldP build="whole" bldLvl="1" animBg="1" rev="0" advAuto="0" spid="420" grpId="28"/>
      <p:bldP build="whole" bldLvl="1" animBg="1" rev="0" advAuto="0" spid="340" grpId="3"/>
      <p:bldP build="whole" bldLvl="1" animBg="1" rev="0" advAuto="0" spid="431" grpId="45"/>
      <p:bldP build="whole" bldLvl="1" animBg="1" rev="0" advAuto="0" spid="416" grpId="27"/>
      <p:bldP build="whole" bldLvl="1" animBg="1" rev="0" advAuto="0" spid="344" grpId="42"/>
      <p:bldP build="whole" bldLvl="1" animBg="1" rev="0" advAuto="0" spid="417" grpId="17"/>
      <p:bldP build="whole" bldLvl="1" animBg="1" rev="0" advAuto="0" spid="368" grpId="37"/>
      <p:bldP build="whole" bldLvl="1" animBg="1" rev="0" advAuto="0" spid="372" grpId="39"/>
      <p:bldP build="whole" bldLvl="1" animBg="1" rev="0" advAuto="0" spid="338" grpId="1"/>
      <p:bldP build="whole" bldLvl="1" animBg="1" rev="0" advAuto="0" spid="382" grpId="22"/>
      <p:bldP build="whole" bldLvl="1" animBg="1" rev="0" advAuto="0" spid="422" grpId="29"/>
      <p:bldP build="whole" bldLvl="1" animBg="1" rev="0" advAuto="0" spid="406" grpId="15"/>
      <p:bldP build="whole" bldLvl="1" animBg="1" rev="0" advAuto="0" spid="362" grpId="35"/>
      <p:bldP build="whole" bldLvl="1" animBg="1" rev="0" advAuto="0" spid="414" grpId="10"/>
      <p:bldP build="whole" bldLvl="1" animBg="1" rev="0" advAuto="0" spid="394" grpId="26"/>
      <p:bldP build="whole" bldLvl="1" animBg="1" rev="0" advAuto="0" spid="356" grpId="33"/>
      <p:bldP build="whole" bldLvl="1" animBg="1" rev="0" advAuto="0" spid="385" grpId="23"/>
      <p:bldP build="whole" bldLvl="1" animBg="1" rev="0" advAuto="0" spid="411" grpId="7"/>
      <p:bldP build="whole" bldLvl="1" animBg="1" rev="0" advAuto="0" spid="359" grpId="34"/>
      <p:bldP build="whole" bldLvl="1" animBg="1" rev="0" advAuto="0" spid="339" grpId="2"/>
      <p:bldP build="whole" bldLvl="1" animBg="1" rev="0" advAuto="0" spid="413" grpId="9"/>
      <p:bldP build="whole" bldLvl="1" animBg="1" rev="0" advAuto="0" spid="425" grpId="11"/>
      <p:bldP build="whole" bldLvl="1" animBg="1" rev="0" advAuto="0" spid="373" grpId="40"/>
      <p:bldP build="whole" bldLvl="1" animBg="1" rev="0" advAuto="0" spid="423" grpId="19"/>
      <p:bldP build="whole" bldLvl="1" animBg="1" rev="0" advAuto="0" spid="426" grpId="44"/>
      <p:bldP build="whole" bldLvl="1" animBg="1" rev="0" advAuto="0" spid="341" grpId="4"/>
      <p:bldP build="whole" bldLvl="1" animBg="1" rev="0" advAuto="0" spid="347" grpId="30"/>
      <p:bldP build="whole" bldLvl="1" animBg="1" rev="0" advAuto="0" spid="388" grpId="24"/>
      <p:bldP build="whole" bldLvl="1" animBg="1" rev="0" advAuto="0" spid="379" grpId="21"/>
      <p:bldP build="whole" bldLvl="1" animBg="1" rev="0" advAuto="0" spid="376" grpId="20"/>
      <p:bldP build="whole" bldLvl="1" animBg="1" rev="0" advAuto="0" spid="415" grpId="41"/>
      <p:bldP build="whole" bldLvl="1" animBg="1" rev="0" advAuto="0" spid="403" grpId="14"/>
      <p:bldP build="whole" bldLvl="1" animBg="1" rev="0" advAuto="0" spid="410" grpId="6"/>
      <p:bldP build="whole" bldLvl="1" animBg="1" rev="0" advAuto="0" spid="400" grpId="13"/>
      <p:bldP build="whole" bldLvl="1" animBg="1" rev="0" advAuto="0" spid="421" grpId="18"/>
      <p:bldP build="whole" bldLvl="1" animBg="1" rev="0" advAuto="0" spid="391" grpId="25"/>
      <p:bldP build="whole" bldLvl="1" animBg="1" rev="0" advAuto="0" spid="353" grpId="32"/>
      <p:bldP build="whole" bldLvl="1" animBg="1" rev="0" advAuto="0" spid="424" grpId="46"/>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Shape 586"/>
          <p:cNvSpPr/>
          <p:nvPr/>
        </p:nvSpPr>
        <p:spPr>
          <a:xfrm>
            <a:off x="3935603" y="864274"/>
            <a:ext cx="2000101" cy="2253302"/>
          </a:xfrm>
          <a:prstGeom prst="roundRect">
            <a:avLst>
              <a:gd name="adj" fmla="val 2236"/>
            </a:avLst>
          </a:prstGeom>
          <a:ln cap="rnd">
            <a:solidFill>
              <a:srgbClr val="999999"/>
            </a:solidFill>
          </a:ln>
        </p:spPr>
        <p:txBody>
          <a:bodyPr lIns="45719" rIns="45719" anchor="ctr"/>
          <a:lstStyle/>
          <a:p>
            <a:pPr>
              <a:defRPr b="1" sz="700">
                <a:solidFill>
                  <a:srgbClr val="999999"/>
                </a:solidFill>
                <a:latin typeface="Proxima Nova"/>
                <a:ea typeface="Proxima Nova"/>
                <a:cs typeface="Proxima Nova"/>
                <a:sym typeface="Proxima Nova"/>
              </a:defRPr>
            </a:pPr>
          </a:p>
        </p:txBody>
      </p:sp>
      <p:sp>
        <p:nvSpPr>
          <p:cNvPr id="437" name="Shape 587"/>
          <p:cNvSpPr/>
          <p:nvPr/>
        </p:nvSpPr>
        <p:spPr>
          <a:xfrm flipH="1" rot="10800000">
            <a:off x="241294" y="2168882"/>
            <a:ext cx="8844900" cy="19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7182"/>
                </a:lnTo>
                <a:cubicBezTo>
                  <a:pt x="0" y="9524"/>
                  <a:pt x="1346" y="3316"/>
                  <a:pt x="3006" y="3316"/>
                </a:cubicBezTo>
                <a:lnTo>
                  <a:pt x="20200" y="3316"/>
                </a:lnTo>
                <a:lnTo>
                  <a:pt x="20200" y="0"/>
                </a:lnTo>
                <a:lnTo>
                  <a:pt x="21600" y="5475"/>
                </a:lnTo>
                <a:lnTo>
                  <a:pt x="20200" y="10950"/>
                </a:lnTo>
                <a:lnTo>
                  <a:pt x="20200" y="7635"/>
                </a:lnTo>
                <a:lnTo>
                  <a:pt x="3006" y="7635"/>
                </a:lnTo>
                <a:cubicBezTo>
                  <a:pt x="1863" y="7635"/>
                  <a:pt x="936" y="11909"/>
                  <a:pt x="936" y="17182"/>
                </a:cubicBezTo>
                <a:lnTo>
                  <a:pt x="936" y="21600"/>
                </a:lnTo>
                <a:close/>
              </a:path>
            </a:pathLst>
          </a:custGeom>
          <a:solidFill>
            <a:srgbClr val="D5EDEA"/>
          </a:solidFill>
          <a:ln w="12700">
            <a:miter lim="400000"/>
          </a:ln>
        </p:spPr>
        <p:txBody>
          <a:bodyPr lIns="45719" rIns="45719" anchor="ctr"/>
          <a:lstStyle/>
          <a:p>
            <a:pPr/>
          </a:p>
        </p:txBody>
      </p:sp>
      <p:sp>
        <p:nvSpPr>
          <p:cNvPr id="438" name="Shape 588"/>
          <p:cNvSpPr/>
          <p:nvPr/>
        </p:nvSpPr>
        <p:spPr>
          <a:xfrm>
            <a:off x="1933674" y="864274"/>
            <a:ext cx="2000102" cy="2253302"/>
          </a:xfrm>
          <a:prstGeom prst="roundRect">
            <a:avLst>
              <a:gd name="adj" fmla="val 2236"/>
            </a:avLst>
          </a:prstGeom>
          <a:ln cap="rnd">
            <a:solidFill>
              <a:srgbClr val="999999"/>
            </a:solidFill>
          </a:ln>
        </p:spPr>
        <p:txBody>
          <a:bodyPr lIns="45719" rIns="45719" anchor="ctr"/>
          <a:lstStyle/>
          <a:p>
            <a:pPr>
              <a:defRPr b="1" sz="700">
                <a:solidFill>
                  <a:srgbClr val="999999"/>
                </a:solidFill>
                <a:latin typeface="Proxima Nova"/>
                <a:ea typeface="Proxima Nova"/>
                <a:cs typeface="Proxima Nova"/>
                <a:sym typeface="Proxima Nova"/>
              </a:defRPr>
            </a:pPr>
          </a:p>
        </p:txBody>
      </p:sp>
      <p:sp>
        <p:nvSpPr>
          <p:cNvPr id="439" name="Shape 589"/>
          <p:cNvSpPr/>
          <p:nvPr/>
        </p:nvSpPr>
        <p:spPr>
          <a:xfrm>
            <a:off x="1933668" y="3200332"/>
            <a:ext cx="5348701" cy="814801"/>
          </a:xfrm>
          <a:prstGeom prst="roundRect">
            <a:avLst>
              <a:gd name="adj" fmla="val 9424"/>
            </a:avLst>
          </a:prstGeom>
          <a:solidFill>
            <a:srgbClr val="EFEFEF"/>
          </a:solidFill>
          <a:ln cap="rnd">
            <a:solidFill>
              <a:srgbClr val="999999"/>
            </a:solidFill>
          </a:ln>
        </p:spPr>
        <p:txBody>
          <a:bodyPr lIns="45719" rIns="45719" anchor="ctr"/>
          <a:lstStyle/>
          <a:p>
            <a:pPr>
              <a:defRPr b="1" sz="700">
                <a:solidFill>
                  <a:srgbClr val="999999"/>
                </a:solidFill>
                <a:latin typeface="Proxima Nova"/>
                <a:ea typeface="Proxima Nova"/>
                <a:cs typeface="Proxima Nova"/>
                <a:sym typeface="Proxima Nova"/>
              </a:defRPr>
            </a:pPr>
          </a:p>
        </p:txBody>
      </p:sp>
      <p:grpSp>
        <p:nvGrpSpPr>
          <p:cNvPr id="458" name="Shape 590"/>
          <p:cNvGrpSpPr/>
          <p:nvPr/>
        </p:nvGrpSpPr>
        <p:grpSpPr>
          <a:xfrm>
            <a:off x="3085246" y="3445790"/>
            <a:ext cx="725521" cy="292530"/>
            <a:chOff x="16" y="0"/>
            <a:chExt cx="725519" cy="292528"/>
          </a:xfrm>
        </p:grpSpPr>
        <p:sp>
          <p:nvSpPr>
            <p:cNvPr id="440" name="Shape 591"/>
            <p:cNvSpPr/>
            <p:nvPr/>
          </p:nvSpPr>
          <p:spPr>
            <a:xfrm>
              <a:off x="380208" y="73260"/>
              <a:ext cx="155861" cy="2192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4" y="0"/>
                  </a:moveTo>
                  <a:cubicBezTo>
                    <a:pt x="4277" y="0"/>
                    <a:pt x="378" y="2458"/>
                    <a:pt x="378" y="6028"/>
                  </a:cubicBezTo>
                  <a:cubicBezTo>
                    <a:pt x="378" y="9520"/>
                    <a:pt x="2758" y="11046"/>
                    <a:pt x="9315" y="12366"/>
                  </a:cubicBezTo>
                  <a:cubicBezTo>
                    <a:pt x="14491" y="13607"/>
                    <a:pt x="15596" y="14021"/>
                    <a:pt x="15596" y="15676"/>
                  </a:cubicBezTo>
                  <a:cubicBezTo>
                    <a:pt x="15596" y="17125"/>
                    <a:pt x="13938" y="17979"/>
                    <a:pt x="11040" y="17979"/>
                  </a:cubicBezTo>
                  <a:cubicBezTo>
                    <a:pt x="7660" y="17979"/>
                    <a:pt x="5935" y="16841"/>
                    <a:pt x="5935" y="14900"/>
                  </a:cubicBezTo>
                  <a:lnTo>
                    <a:pt x="5935" y="14280"/>
                  </a:lnTo>
                  <a:lnTo>
                    <a:pt x="0" y="14280"/>
                  </a:lnTo>
                  <a:lnTo>
                    <a:pt x="0" y="15212"/>
                  </a:lnTo>
                  <a:cubicBezTo>
                    <a:pt x="0" y="19066"/>
                    <a:pt x="3415" y="21600"/>
                    <a:pt x="10868" y="21600"/>
                  </a:cubicBezTo>
                  <a:cubicBezTo>
                    <a:pt x="17251" y="21600"/>
                    <a:pt x="21600" y="19375"/>
                    <a:pt x="21600" y="15443"/>
                  </a:cubicBezTo>
                  <a:cubicBezTo>
                    <a:pt x="21600" y="12056"/>
                    <a:pt x="19459" y="10529"/>
                    <a:pt x="12489" y="9055"/>
                  </a:cubicBezTo>
                  <a:cubicBezTo>
                    <a:pt x="7797" y="7890"/>
                    <a:pt x="6383" y="7450"/>
                    <a:pt x="6383" y="5847"/>
                  </a:cubicBezTo>
                  <a:cubicBezTo>
                    <a:pt x="6383" y="4527"/>
                    <a:pt x="7866" y="3622"/>
                    <a:pt x="10627" y="3622"/>
                  </a:cubicBezTo>
                  <a:cubicBezTo>
                    <a:pt x="13938" y="3622"/>
                    <a:pt x="15319" y="4837"/>
                    <a:pt x="15319" y="6390"/>
                  </a:cubicBezTo>
                  <a:lnTo>
                    <a:pt x="15319" y="6985"/>
                  </a:lnTo>
                  <a:lnTo>
                    <a:pt x="21254" y="6985"/>
                  </a:lnTo>
                  <a:lnTo>
                    <a:pt x="21254" y="6287"/>
                  </a:lnTo>
                  <a:cubicBezTo>
                    <a:pt x="21254" y="2562"/>
                    <a:pt x="17906" y="0"/>
                    <a:pt x="10764" y="0"/>
                  </a:cubicBez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41" name="Shape 592"/>
            <p:cNvSpPr/>
            <p:nvPr/>
          </p:nvSpPr>
          <p:spPr>
            <a:xfrm>
              <a:off x="1759" y="78526"/>
              <a:ext cx="155860" cy="209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79" y="4038"/>
                  </a:moveTo>
                  <a:cubicBezTo>
                    <a:pt x="12076" y="4038"/>
                    <a:pt x="14249" y="4499"/>
                    <a:pt x="14249" y="6286"/>
                  </a:cubicBezTo>
                  <a:cubicBezTo>
                    <a:pt x="14249" y="8022"/>
                    <a:pt x="12317" y="8644"/>
                    <a:pt x="10455" y="8644"/>
                  </a:cubicBezTo>
                  <a:lnTo>
                    <a:pt x="6072" y="8644"/>
                  </a:lnTo>
                  <a:lnTo>
                    <a:pt x="6072" y="4038"/>
                  </a:lnTo>
                  <a:close/>
                  <a:moveTo>
                    <a:pt x="10662" y="12657"/>
                  </a:moveTo>
                  <a:cubicBezTo>
                    <a:pt x="12628" y="12657"/>
                    <a:pt x="15561" y="13009"/>
                    <a:pt x="15561" y="15042"/>
                  </a:cubicBezTo>
                  <a:cubicBezTo>
                    <a:pt x="15561" y="16939"/>
                    <a:pt x="13423" y="17588"/>
                    <a:pt x="11523" y="17588"/>
                  </a:cubicBezTo>
                  <a:lnTo>
                    <a:pt x="6072" y="17588"/>
                  </a:lnTo>
                  <a:lnTo>
                    <a:pt x="6072" y="12657"/>
                  </a:lnTo>
                  <a:close/>
                  <a:moveTo>
                    <a:pt x="0" y="0"/>
                  </a:moveTo>
                  <a:lnTo>
                    <a:pt x="0" y="21600"/>
                  </a:lnTo>
                  <a:lnTo>
                    <a:pt x="11282" y="21600"/>
                  </a:lnTo>
                  <a:cubicBezTo>
                    <a:pt x="16181" y="21600"/>
                    <a:pt x="21600" y="20110"/>
                    <a:pt x="21600" y="15584"/>
                  </a:cubicBezTo>
                  <a:cubicBezTo>
                    <a:pt x="21600" y="12791"/>
                    <a:pt x="19183" y="10678"/>
                    <a:pt x="15596" y="10326"/>
                  </a:cubicBezTo>
                  <a:lnTo>
                    <a:pt x="15596" y="10244"/>
                  </a:lnTo>
                  <a:cubicBezTo>
                    <a:pt x="18424" y="9567"/>
                    <a:pt x="20323" y="7913"/>
                    <a:pt x="20323" y="5500"/>
                  </a:cubicBezTo>
                  <a:cubicBezTo>
                    <a:pt x="20323" y="812"/>
                    <a:pt x="15078" y="0"/>
                    <a:pt x="10246" y="0"/>
                  </a:cubicBez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42" name="Shape 593"/>
            <p:cNvSpPr/>
            <p:nvPr/>
          </p:nvSpPr>
          <p:spPr>
            <a:xfrm>
              <a:off x="553241" y="78526"/>
              <a:ext cx="172295" cy="209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495" y="21600"/>
                  </a:lnTo>
                  <a:lnTo>
                    <a:pt x="5495" y="12277"/>
                  </a:lnTo>
                  <a:lnTo>
                    <a:pt x="16137" y="12277"/>
                  </a:lnTo>
                  <a:lnTo>
                    <a:pt x="16137" y="21600"/>
                  </a:lnTo>
                  <a:lnTo>
                    <a:pt x="21600" y="21600"/>
                  </a:lnTo>
                  <a:lnTo>
                    <a:pt x="21600" y="0"/>
                  </a:lnTo>
                  <a:lnTo>
                    <a:pt x="16137" y="0"/>
                  </a:lnTo>
                  <a:lnTo>
                    <a:pt x="16137" y="8048"/>
                  </a:lnTo>
                  <a:lnTo>
                    <a:pt x="5495" y="8048"/>
                  </a:lnTo>
                  <a:lnTo>
                    <a:pt x="5495" y="0"/>
                  </a:ln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43" name="Shape 594"/>
            <p:cNvSpPr/>
            <p:nvPr/>
          </p:nvSpPr>
          <p:spPr>
            <a:xfrm>
              <a:off x="16" y="530"/>
              <a:ext cx="33107" cy="40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69" y="0"/>
                  </a:moveTo>
                  <a:cubicBezTo>
                    <a:pt x="4219" y="0"/>
                    <a:pt x="0" y="5158"/>
                    <a:pt x="0" y="10870"/>
                  </a:cubicBezTo>
                  <a:cubicBezTo>
                    <a:pt x="153" y="16582"/>
                    <a:pt x="4383" y="21600"/>
                    <a:pt x="12669" y="21600"/>
                  </a:cubicBezTo>
                  <a:cubicBezTo>
                    <a:pt x="15916" y="21600"/>
                    <a:pt x="19162" y="20484"/>
                    <a:pt x="21600" y="18402"/>
                  </a:cubicBezTo>
                  <a:lnTo>
                    <a:pt x="20463" y="17286"/>
                  </a:lnTo>
                  <a:cubicBezTo>
                    <a:pt x="18353" y="19096"/>
                    <a:pt x="15424" y="20071"/>
                    <a:pt x="12669" y="20071"/>
                  </a:cubicBezTo>
                  <a:cubicBezTo>
                    <a:pt x="5684" y="20071"/>
                    <a:pt x="1946" y="15747"/>
                    <a:pt x="1946" y="10730"/>
                  </a:cubicBezTo>
                  <a:cubicBezTo>
                    <a:pt x="1782" y="5712"/>
                    <a:pt x="5520" y="1397"/>
                    <a:pt x="12669" y="1397"/>
                  </a:cubicBezTo>
                  <a:cubicBezTo>
                    <a:pt x="15424" y="1397"/>
                    <a:pt x="18189" y="2232"/>
                    <a:pt x="20299" y="4042"/>
                  </a:cubicBezTo>
                  <a:lnTo>
                    <a:pt x="21600" y="3067"/>
                  </a:lnTo>
                  <a:cubicBezTo>
                    <a:pt x="19162" y="975"/>
                    <a:pt x="15916" y="0"/>
                    <a:pt x="12669" y="0"/>
                  </a:cubicBez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44" name="Shape 595"/>
            <p:cNvSpPr/>
            <p:nvPr/>
          </p:nvSpPr>
          <p:spPr>
            <a:xfrm>
              <a:off x="44581" y="795"/>
              <a:ext cx="24144" cy="39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0032"/>
                  </a:lnTo>
                  <a:lnTo>
                    <a:pt x="2668" y="20032"/>
                  </a:lnTo>
                  <a:lnTo>
                    <a:pt x="2668" y="0"/>
                  </a:ln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45" name="Shape 596"/>
            <p:cNvSpPr/>
            <p:nvPr/>
          </p:nvSpPr>
          <p:spPr>
            <a:xfrm>
              <a:off x="79178" y="265"/>
              <a:ext cx="37854" cy="40960"/>
            </a:xfrm>
            <a:custGeom>
              <a:avLst/>
              <a:gdLst/>
              <a:ahLst/>
              <a:cxnLst>
                <a:cxn ang="0">
                  <a:pos x="wd2" y="hd2"/>
                </a:cxn>
                <a:cxn ang="5400000">
                  <a:pos x="wd2" y="hd2"/>
                </a:cxn>
                <a:cxn ang="10800000">
                  <a:pos x="wd2" y="hd2"/>
                </a:cxn>
                <a:cxn ang="16200000">
                  <a:pos x="wd2" y="hd2"/>
                </a:cxn>
              </a:cxnLst>
              <a:rect l="0" t="0" r="r" b="b"/>
              <a:pathLst>
                <a:path w="21462" h="21600" fill="norm" stroke="1" extrusionOk="0">
                  <a:moveTo>
                    <a:pt x="10734" y="1528"/>
                  </a:moveTo>
                  <a:cubicBezTo>
                    <a:pt x="16803" y="1528"/>
                    <a:pt x="19909" y="5954"/>
                    <a:pt x="19909" y="10800"/>
                  </a:cubicBezTo>
                  <a:cubicBezTo>
                    <a:pt x="19909" y="15506"/>
                    <a:pt x="16803" y="20221"/>
                    <a:pt x="10734" y="20221"/>
                  </a:cubicBezTo>
                  <a:cubicBezTo>
                    <a:pt x="4664" y="20221"/>
                    <a:pt x="1558" y="15506"/>
                    <a:pt x="1558" y="10800"/>
                  </a:cubicBezTo>
                  <a:cubicBezTo>
                    <a:pt x="1558" y="5815"/>
                    <a:pt x="4521" y="1528"/>
                    <a:pt x="10734" y="1528"/>
                  </a:cubicBezTo>
                  <a:close/>
                  <a:moveTo>
                    <a:pt x="10734" y="0"/>
                  </a:moveTo>
                  <a:cubicBezTo>
                    <a:pt x="3534" y="0"/>
                    <a:pt x="0" y="5125"/>
                    <a:pt x="0" y="10800"/>
                  </a:cubicBezTo>
                  <a:cubicBezTo>
                    <a:pt x="0" y="16344"/>
                    <a:pt x="3534" y="21600"/>
                    <a:pt x="10734" y="21600"/>
                  </a:cubicBezTo>
                  <a:cubicBezTo>
                    <a:pt x="17934" y="21600"/>
                    <a:pt x="21458" y="16344"/>
                    <a:pt x="21458" y="10800"/>
                  </a:cubicBezTo>
                  <a:cubicBezTo>
                    <a:pt x="21600" y="5125"/>
                    <a:pt x="17934" y="0"/>
                    <a:pt x="10734" y="0"/>
                  </a:cubicBez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46" name="Shape 597"/>
            <p:cNvSpPr/>
            <p:nvPr/>
          </p:nvSpPr>
          <p:spPr>
            <a:xfrm>
              <a:off x="130478" y="795"/>
              <a:ext cx="28884" cy="40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3188"/>
                  </a:lnTo>
                  <a:cubicBezTo>
                    <a:pt x="0" y="18796"/>
                    <a:pt x="5400" y="21600"/>
                    <a:pt x="10800" y="21600"/>
                  </a:cubicBezTo>
                  <a:cubicBezTo>
                    <a:pt x="16200" y="21600"/>
                    <a:pt x="21600" y="18796"/>
                    <a:pt x="21600" y="13188"/>
                  </a:cubicBezTo>
                  <a:lnTo>
                    <a:pt x="21600" y="0"/>
                  </a:lnTo>
                  <a:lnTo>
                    <a:pt x="19357" y="0"/>
                  </a:lnTo>
                  <a:lnTo>
                    <a:pt x="19357" y="13188"/>
                  </a:lnTo>
                  <a:cubicBezTo>
                    <a:pt x="19357" y="17767"/>
                    <a:pt x="14997" y="20080"/>
                    <a:pt x="10650" y="20080"/>
                  </a:cubicBezTo>
                  <a:cubicBezTo>
                    <a:pt x="6340" y="20080"/>
                    <a:pt x="2042" y="17795"/>
                    <a:pt x="2042" y="13188"/>
                  </a:cubicBezTo>
                  <a:lnTo>
                    <a:pt x="2042" y="0"/>
                  </a:ln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47" name="Shape 598"/>
            <p:cNvSpPr/>
            <p:nvPr/>
          </p:nvSpPr>
          <p:spPr>
            <a:xfrm>
              <a:off x="173300" y="795"/>
              <a:ext cx="31874" cy="39917"/>
            </a:xfrm>
            <a:custGeom>
              <a:avLst/>
              <a:gdLst/>
              <a:ahLst/>
              <a:cxnLst>
                <a:cxn ang="0">
                  <a:pos x="wd2" y="hd2"/>
                </a:cxn>
                <a:cxn ang="5400000">
                  <a:pos x="wd2" y="hd2"/>
                </a:cxn>
                <a:cxn ang="10800000">
                  <a:pos x="wd2" y="hd2"/>
                </a:cxn>
                <a:cxn ang="16200000">
                  <a:pos x="wd2" y="hd2"/>
                </a:cxn>
              </a:cxnLst>
              <a:rect l="0" t="0" r="r" b="b"/>
              <a:pathLst>
                <a:path w="21436" h="21600" fill="norm" stroke="1" extrusionOk="0">
                  <a:moveTo>
                    <a:pt x="8541" y="1559"/>
                  </a:moveTo>
                  <a:cubicBezTo>
                    <a:pt x="15910" y="1559"/>
                    <a:pt x="19425" y="6110"/>
                    <a:pt x="19425" y="10508"/>
                  </a:cubicBezTo>
                  <a:cubicBezTo>
                    <a:pt x="19594" y="15203"/>
                    <a:pt x="16079" y="20032"/>
                    <a:pt x="8541" y="20032"/>
                  </a:cubicBezTo>
                  <a:lnTo>
                    <a:pt x="1837" y="20032"/>
                  </a:lnTo>
                  <a:lnTo>
                    <a:pt x="1837" y="1559"/>
                  </a:lnTo>
                  <a:close/>
                  <a:moveTo>
                    <a:pt x="0" y="0"/>
                  </a:moveTo>
                  <a:lnTo>
                    <a:pt x="0" y="21600"/>
                  </a:lnTo>
                  <a:lnTo>
                    <a:pt x="8541" y="21600"/>
                  </a:lnTo>
                  <a:cubicBezTo>
                    <a:pt x="17408" y="21600"/>
                    <a:pt x="21600" y="16054"/>
                    <a:pt x="21431" y="10508"/>
                  </a:cubicBezTo>
                  <a:cubicBezTo>
                    <a:pt x="21262" y="5259"/>
                    <a:pt x="17082" y="0"/>
                    <a:pt x="8541" y="0"/>
                  </a:cubicBez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48" name="Shape 599"/>
            <p:cNvSpPr/>
            <p:nvPr/>
          </p:nvSpPr>
          <p:spPr>
            <a:xfrm>
              <a:off x="222103" y="795"/>
              <a:ext cx="27142" cy="39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47" y="21600"/>
                  </a:lnTo>
                  <a:lnTo>
                    <a:pt x="5747" y="13635"/>
                  </a:lnTo>
                  <a:lnTo>
                    <a:pt x="20800" y="13635"/>
                  </a:lnTo>
                  <a:lnTo>
                    <a:pt x="20800" y="9801"/>
                  </a:lnTo>
                  <a:lnTo>
                    <a:pt x="5747" y="9801"/>
                  </a:lnTo>
                  <a:lnTo>
                    <a:pt x="5747" y="3978"/>
                  </a:lnTo>
                  <a:lnTo>
                    <a:pt x="21600" y="3978"/>
                  </a:lnTo>
                  <a:lnTo>
                    <a:pt x="21600" y="0"/>
                  </a:ln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49" name="Shape 600"/>
            <p:cNvSpPr/>
            <p:nvPr/>
          </p:nvSpPr>
          <p:spPr>
            <a:xfrm>
              <a:off x="258945" y="0"/>
              <a:ext cx="38608" cy="41490"/>
            </a:xfrm>
            <a:custGeom>
              <a:avLst/>
              <a:gdLst/>
              <a:ahLst/>
              <a:cxnLst>
                <a:cxn ang="0">
                  <a:pos x="wd2" y="hd2"/>
                </a:cxn>
                <a:cxn ang="5400000">
                  <a:pos x="wd2" y="hd2"/>
                </a:cxn>
                <a:cxn ang="10800000">
                  <a:pos x="wd2" y="hd2"/>
                </a:cxn>
                <a:cxn ang="16200000">
                  <a:pos x="wd2" y="hd2"/>
                </a:cxn>
              </a:cxnLst>
              <a:rect l="0" t="0" r="r" b="b"/>
              <a:pathLst>
                <a:path w="21473" h="21600" fill="norm" stroke="1" extrusionOk="0">
                  <a:moveTo>
                    <a:pt x="10800" y="3560"/>
                  </a:moveTo>
                  <a:cubicBezTo>
                    <a:pt x="15646" y="3560"/>
                    <a:pt x="17724" y="7525"/>
                    <a:pt x="17593" y="10938"/>
                  </a:cubicBezTo>
                  <a:cubicBezTo>
                    <a:pt x="17593" y="14360"/>
                    <a:pt x="15646" y="18049"/>
                    <a:pt x="10800" y="18049"/>
                  </a:cubicBezTo>
                  <a:cubicBezTo>
                    <a:pt x="5815" y="18049"/>
                    <a:pt x="3876" y="14360"/>
                    <a:pt x="3876" y="11076"/>
                  </a:cubicBezTo>
                  <a:cubicBezTo>
                    <a:pt x="3737" y="7525"/>
                    <a:pt x="5815" y="3560"/>
                    <a:pt x="10800" y="3560"/>
                  </a:cubicBezTo>
                  <a:close/>
                  <a:moveTo>
                    <a:pt x="10800" y="0"/>
                  </a:moveTo>
                  <a:cubicBezTo>
                    <a:pt x="3466" y="0"/>
                    <a:pt x="0" y="5474"/>
                    <a:pt x="0" y="10938"/>
                  </a:cubicBezTo>
                  <a:cubicBezTo>
                    <a:pt x="0" y="16412"/>
                    <a:pt x="3327" y="21600"/>
                    <a:pt x="10800" y="21600"/>
                  </a:cubicBezTo>
                  <a:cubicBezTo>
                    <a:pt x="18143" y="21600"/>
                    <a:pt x="21470" y="16274"/>
                    <a:pt x="21470" y="10938"/>
                  </a:cubicBezTo>
                  <a:cubicBezTo>
                    <a:pt x="21600" y="5474"/>
                    <a:pt x="18003" y="0"/>
                    <a:pt x="10800" y="0"/>
                  </a:cubicBez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50" name="Shape 601"/>
            <p:cNvSpPr/>
            <p:nvPr/>
          </p:nvSpPr>
          <p:spPr>
            <a:xfrm>
              <a:off x="309239" y="795"/>
              <a:ext cx="33123" cy="40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2127"/>
                  </a:lnTo>
                  <a:cubicBezTo>
                    <a:pt x="0" y="18533"/>
                    <a:pt x="5037" y="21600"/>
                    <a:pt x="10882" y="21600"/>
                  </a:cubicBezTo>
                  <a:cubicBezTo>
                    <a:pt x="17055" y="21600"/>
                    <a:pt x="21600" y="18392"/>
                    <a:pt x="21600" y="12127"/>
                  </a:cubicBezTo>
                  <a:lnTo>
                    <a:pt x="21600" y="0"/>
                  </a:lnTo>
                  <a:lnTo>
                    <a:pt x="16891" y="0"/>
                  </a:lnTo>
                  <a:lnTo>
                    <a:pt x="16891" y="12127"/>
                  </a:lnTo>
                  <a:cubicBezTo>
                    <a:pt x="16891" y="15747"/>
                    <a:pt x="14771" y="17980"/>
                    <a:pt x="10882" y="17980"/>
                  </a:cubicBezTo>
                  <a:cubicBezTo>
                    <a:pt x="7145" y="17980"/>
                    <a:pt x="4545" y="16029"/>
                    <a:pt x="4545" y="12127"/>
                  </a:cubicBezTo>
                  <a:lnTo>
                    <a:pt x="4545" y="0"/>
                  </a:ln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51" name="Shape 602"/>
            <p:cNvSpPr/>
            <p:nvPr/>
          </p:nvSpPr>
          <p:spPr>
            <a:xfrm>
              <a:off x="356049" y="795"/>
              <a:ext cx="31364" cy="39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4973" y="21600"/>
                  </a:lnTo>
                  <a:lnTo>
                    <a:pt x="4973" y="7104"/>
                  </a:lnTo>
                  <a:lnTo>
                    <a:pt x="18519" y="21600"/>
                  </a:lnTo>
                  <a:lnTo>
                    <a:pt x="21600" y="21600"/>
                  </a:lnTo>
                  <a:lnTo>
                    <a:pt x="21600" y="0"/>
                  </a:lnTo>
                  <a:lnTo>
                    <a:pt x="16800" y="0"/>
                  </a:lnTo>
                  <a:lnTo>
                    <a:pt x="16800" y="13358"/>
                  </a:lnTo>
                  <a:lnTo>
                    <a:pt x="3946" y="0"/>
                  </a:ln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52" name="Shape 603"/>
            <p:cNvSpPr/>
            <p:nvPr/>
          </p:nvSpPr>
          <p:spPr>
            <a:xfrm>
              <a:off x="399877" y="795"/>
              <a:ext cx="33617" cy="39917"/>
            </a:xfrm>
            <a:custGeom>
              <a:avLst/>
              <a:gdLst/>
              <a:ahLst/>
              <a:cxnLst>
                <a:cxn ang="0">
                  <a:pos x="wd2" y="hd2"/>
                </a:cxn>
                <a:cxn ang="5400000">
                  <a:pos x="wd2" y="hd2"/>
                </a:cxn>
                <a:cxn ang="10800000">
                  <a:pos x="wd2" y="hd2"/>
                </a:cxn>
                <a:cxn ang="16200000">
                  <a:pos x="wd2" y="hd2"/>
                </a:cxn>
              </a:cxnLst>
              <a:rect l="0" t="0" r="r" b="b"/>
              <a:pathLst>
                <a:path w="21445" h="21600" fill="norm" stroke="1" extrusionOk="0">
                  <a:moveTo>
                    <a:pt x="9362" y="3834"/>
                  </a:moveTo>
                  <a:cubicBezTo>
                    <a:pt x="14610" y="3834"/>
                    <a:pt x="16833" y="7248"/>
                    <a:pt x="16994" y="10508"/>
                  </a:cubicBezTo>
                  <a:cubicBezTo>
                    <a:pt x="17154" y="14065"/>
                    <a:pt x="14920" y="17622"/>
                    <a:pt x="9362" y="17622"/>
                  </a:cubicBezTo>
                  <a:lnTo>
                    <a:pt x="4446" y="17622"/>
                  </a:lnTo>
                  <a:lnTo>
                    <a:pt x="4446" y="3834"/>
                  </a:lnTo>
                  <a:close/>
                  <a:moveTo>
                    <a:pt x="0" y="0"/>
                  </a:moveTo>
                  <a:lnTo>
                    <a:pt x="0" y="21600"/>
                  </a:lnTo>
                  <a:lnTo>
                    <a:pt x="9362" y="21600"/>
                  </a:lnTo>
                  <a:cubicBezTo>
                    <a:pt x="17784" y="21600"/>
                    <a:pt x="21600" y="16054"/>
                    <a:pt x="21440" y="10652"/>
                  </a:cubicBezTo>
                  <a:cubicBezTo>
                    <a:pt x="21440" y="5259"/>
                    <a:pt x="17624" y="0"/>
                    <a:pt x="9362" y="0"/>
                  </a:cubicBez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53" name="Shape 604"/>
            <p:cNvSpPr/>
            <p:nvPr/>
          </p:nvSpPr>
          <p:spPr>
            <a:xfrm>
              <a:off x="444693" y="795"/>
              <a:ext cx="33358" cy="39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08" y="3834"/>
                  </a:moveTo>
                  <a:cubicBezTo>
                    <a:pt x="14505" y="3834"/>
                    <a:pt x="15796" y="5536"/>
                    <a:pt x="15796" y="7248"/>
                  </a:cubicBezTo>
                  <a:cubicBezTo>
                    <a:pt x="15796" y="8950"/>
                    <a:pt x="14505" y="10652"/>
                    <a:pt x="11608" y="10652"/>
                  </a:cubicBezTo>
                  <a:lnTo>
                    <a:pt x="4513" y="10652"/>
                  </a:lnTo>
                  <a:lnTo>
                    <a:pt x="4513" y="3834"/>
                  </a:lnTo>
                  <a:close/>
                  <a:moveTo>
                    <a:pt x="0" y="0"/>
                  </a:moveTo>
                  <a:lnTo>
                    <a:pt x="0" y="21600"/>
                  </a:lnTo>
                  <a:lnTo>
                    <a:pt x="4513" y="21600"/>
                  </a:lnTo>
                  <a:lnTo>
                    <a:pt x="4513" y="14352"/>
                  </a:lnTo>
                  <a:lnTo>
                    <a:pt x="9026" y="14352"/>
                  </a:lnTo>
                  <a:lnTo>
                    <a:pt x="16121" y="21600"/>
                  </a:lnTo>
                  <a:lnTo>
                    <a:pt x="21600" y="21600"/>
                  </a:lnTo>
                  <a:lnTo>
                    <a:pt x="21600" y="21313"/>
                  </a:lnTo>
                  <a:lnTo>
                    <a:pt x="14179" y="13922"/>
                  </a:lnTo>
                  <a:cubicBezTo>
                    <a:pt x="18855" y="13071"/>
                    <a:pt x="20309" y="10088"/>
                    <a:pt x="20309" y="7104"/>
                  </a:cubicBezTo>
                  <a:cubicBezTo>
                    <a:pt x="20309" y="3404"/>
                    <a:pt x="17412" y="0"/>
                    <a:pt x="11608" y="0"/>
                  </a:cubicBez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54" name="Shape 605"/>
            <p:cNvSpPr/>
            <p:nvPr/>
          </p:nvSpPr>
          <p:spPr>
            <a:xfrm>
              <a:off x="485019" y="795"/>
              <a:ext cx="36860" cy="39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77"/>
                  </a:lnTo>
                  <a:lnTo>
                    <a:pt x="8611" y="12641"/>
                  </a:lnTo>
                  <a:lnTo>
                    <a:pt x="8611" y="21600"/>
                  </a:lnTo>
                  <a:lnTo>
                    <a:pt x="12695" y="21600"/>
                  </a:lnTo>
                  <a:lnTo>
                    <a:pt x="12695" y="12641"/>
                  </a:lnTo>
                  <a:lnTo>
                    <a:pt x="21600" y="277"/>
                  </a:lnTo>
                  <a:lnTo>
                    <a:pt x="21600" y="0"/>
                  </a:lnTo>
                  <a:lnTo>
                    <a:pt x="16485" y="0"/>
                  </a:lnTo>
                  <a:lnTo>
                    <a:pt x="10653" y="8950"/>
                  </a:lnTo>
                  <a:lnTo>
                    <a:pt x="4958" y="0"/>
                  </a:ln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55" name="Shape 606"/>
            <p:cNvSpPr/>
            <p:nvPr/>
          </p:nvSpPr>
          <p:spPr>
            <a:xfrm>
              <a:off x="222527" y="130246"/>
              <a:ext cx="95677" cy="91125"/>
            </a:xfrm>
            <a:custGeom>
              <a:avLst/>
              <a:gdLst/>
              <a:ahLst/>
              <a:cxnLst>
                <a:cxn ang="0">
                  <a:pos x="wd2" y="hd2"/>
                </a:cxn>
                <a:cxn ang="5400000">
                  <a:pos x="wd2" y="hd2"/>
                </a:cxn>
                <a:cxn ang="10800000">
                  <a:pos x="wd2" y="hd2"/>
                </a:cxn>
                <a:cxn ang="16200000">
                  <a:pos x="wd2" y="hd2"/>
                </a:cxn>
              </a:cxnLst>
              <a:rect l="0" t="0" r="r" b="b"/>
              <a:pathLst>
                <a:path w="21561" h="21600" fill="norm" stroke="1" extrusionOk="0">
                  <a:moveTo>
                    <a:pt x="10283" y="0"/>
                  </a:moveTo>
                  <a:cubicBezTo>
                    <a:pt x="5794" y="0"/>
                    <a:pt x="1924" y="2865"/>
                    <a:pt x="127" y="7037"/>
                  </a:cubicBezTo>
                  <a:cubicBezTo>
                    <a:pt x="70" y="7158"/>
                    <a:pt x="-39" y="7409"/>
                    <a:pt x="14" y="7657"/>
                  </a:cubicBezTo>
                  <a:cubicBezTo>
                    <a:pt x="70" y="7845"/>
                    <a:pt x="297" y="8029"/>
                    <a:pt x="297" y="8029"/>
                  </a:cubicBezTo>
                  <a:cubicBezTo>
                    <a:pt x="297" y="8029"/>
                    <a:pt x="4730" y="11518"/>
                    <a:pt x="5515" y="12201"/>
                  </a:cubicBezTo>
                  <a:cubicBezTo>
                    <a:pt x="5560" y="12201"/>
                    <a:pt x="5677" y="12281"/>
                    <a:pt x="5779" y="12281"/>
                  </a:cubicBezTo>
                  <a:cubicBezTo>
                    <a:pt x="5802" y="12281"/>
                    <a:pt x="5828" y="12276"/>
                    <a:pt x="5851" y="12264"/>
                  </a:cubicBezTo>
                  <a:cubicBezTo>
                    <a:pt x="5964" y="12138"/>
                    <a:pt x="6021" y="12013"/>
                    <a:pt x="6021" y="12013"/>
                  </a:cubicBezTo>
                  <a:cubicBezTo>
                    <a:pt x="6244" y="9587"/>
                    <a:pt x="8041" y="7782"/>
                    <a:pt x="10283" y="7782"/>
                  </a:cubicBezTo>
                  <a:cubicBezTo>
                    <a:pt x="12639" y="7782"/>
                    <a:pt x="14546" y="9897"/>
                    <a:pt x="14546" y="12511"/>
                  </a:cubicBezTo>
                  <a:cubicBezTo>
                    <a:pt x="14546" y="14379"/>
                    <a:pt x="13538" y="16000"/>
                    <a:pt x="12081" y="16746"/>
                  </a:cubicBezTo>
                  <a:cubicBezTo>
                    <a:pt x="12081" y="16746"/>
                    <a:pt x="11967" y="16871"/>
                    <a:pt x="11967" y="17055"/>
                  </a:cubicBezTo>
                  <a:cubicBezTo>
                    <a:pt x="11911" y="17244"/>
                    <a:pt x="12024" y="17307"/>
                    <a:pt x="12024" y="17365"/>
                  </a:cubicBezTo>
                  <a:cubicBezTo>
                    <a:pt x="12639" y="17864"/>
                    <a:pt x="15894" y="20419"/>
                    <a:pt x="17185" y="21412"/>
                  </a:cubicBezTo>
                  <a:cubicBezTo>
                    <a:pt x="17355" y="21537"/>
                    <a:pt x="17521" y="21600"/>
                    <a:pt x="17748" y="21600"/>
                  </a:cubicBezTo>
                  <a:cubicBezTo>
                    <a:pt x="17914" y="21600"/>
                    <a:pt x="18084" y="21474"/>
                    <a:pt x="18193" y="21353"/>
                  </a:cubicBezTo>
                  <a:cubicBezTo>
                    <a:pt x="20270" y="19112"/>
                    <a:pt x="21561" y="16000"/>
                    <a:pt x="21561" y="12511"/>
                  </a:cubicBezTo>
                  <a:cubicBezTo>
                    <a:pt x="21561" y="5604"/>
                    <a:pt x="16513" y="0"/>
                    <a:pt x="10283" y="0"/>
                  </a:cubicBez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56" name="Shape 607"/>
            <p:cNvSpPr/>
            <p:nvPr/>
          </p:nvSpPr>
          <p:spPr>
            <a:xfrm>
              <a:off x="164085" y="183027"/>
              <a:ext cx="204015" cy="109502"/>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500" y="0"/>
                  </a:moveTo>
                  <a:cubicBezTo>
                    <a:pt x="316" y="0"/>
                    <a:pt x="211" y="52"/>
                    <a:pt x="105" y="209"/>
                  </a:cubicBezTo>
                  <a:cubicBezTo>
                    <a:pt x="0" y="415"/>
                    <a:pt x="0" y="777"/>
                    <a:pt x="0" y="986"/>
                  </a:cubicBezTo>
                  <a:lnTo>
                    <a:pt x="27" y="1297"/>
                  </a:lnTo>
                  <a:cubicBezTo>
                    <a:pt x="369" y="12590"/>
                    <a:pt x="5137" y="21551"/>
                    <a:pt x="10958" y="21600"/>
                  </a:cubicBezTo>
                  <a:lnTo>
                    <a:pt x="11011" y="21600"/>
                  </a:lnTo>
                  <a:cubicBezTo>
                    <a:pt x="15990" y="21600"/>
                    <a:pt x="20205" y="15075"/>
                    <a:pt x="21547" y="6114"/>
                  </a:cubicBezTo>
                  <a:cubicBezTo>
                    <a:pt x="21573" y="6009"/>
                    <a:pt x="21600" y="5647"/>
                    <a:pt x="21573" y="5389"/>
                  </a:cubicBezTo>
                  <a:cubicBezTo>
                    <a:pt x="21547" y="5180"/>
                    <a:pt x="21469" y="4974"/>
                    <a:pt x="21389" y="4869"/>
                  </a:cubicBezTo>
                  <a:cubicBezTo>
                    <a:pt x="20758" y="3939"/>
                    <a:pt x="19046" y="1502"/>
                    <a:pt x="18597" y="882"/>
                  </a:cubicBezTo>
                  <a:cubicBezTo>
                    <a:pt x="18541" y="809"/>
                    <a:pt x="18486" y="735"/>
                    <a:pt x="18411" y="735"/>
                  </a:cubicBezTo>
                  <a:cubicBezTo>
                    <a:pt x="18381" y="735"/>
                    <a:pt x="18346" y="749"/>
                    <a:pt x="18308" y="777"/>
                  </a:cubicBezTo>
                  <a:cubicBezTo>
                    <a:pt x="18202" y="882"/>
                    <a:pt x="18175" y="1140"/>
                    <a:pt x="18175" y="1192"/>
                  </a:cubicBezTo>
                  <a:cubicBezTo>
                    <a:pt x="17860" y="8446"/>
                    <a:pt x="14778" y="14141"/>
                    <a:pt x="11011" y="14141"/>
                  </a:cubicBezTo>
                  <a:lnTo>
                    <a:pt x="10958" y="14141"/>
                  </a:lnTo>
                  <a:cubicBezTo>
                    <a:pt x="7138" y="14092"/>
                    <a:pt x="4004" y="8184"/>
                    <a:pt x="3820" y="777"/>
                  </a:cubicBezTo>
                  <a:cubicBezTo>
                    <a:pt x="3820" y="725"/>
                    <a:pt x="3793" y="415"/>
                    <a:pt x="3713" y="209"/>
                  </a:cubicBezTo>
                  <a:cubicBezTo>
                    <a:pt x="3609" y="52"/>
                    <a:pt x="3478" y="0"/>
                    <a:pt x="3371" y="0"/>
                  </a:cubicBezTo>
                  <a:close/>
                </a:path>
              </a:pathLst>
            </a:custGeom>
            <a:solidFill>
              <a:srgbClr val="00253E"/>
            </a:solidFill>
            <a:ln w="12700" cap="flat">
              <a:noFill/>
              <a:miter lim="400000"/>
            </a:ln>
            <a:effectLst/>
          </p:spPr>
          <p:txBody>
            <a:bodyPr wrap="square" lIns="45719" tIns="45719" rIns="45719" bIns="45719" numCol="1" anchor="ctr">
              <a:noAutofit/>
            </a:bodyPr>
            <a:lstStyle/>
            <a:p>
              <a:pPr/>
            </a:p>
          </p:txBody>
        </p:sp>
        <p:sp>
          <p:nvSpPr>
            <p:cNvPr id="457" name="Shape 608"/>
            <p:cNvSpPr/>
            <p:nvPr/>
          </p:nvSpPr>
          <p:spPr>
            <a:xfrm>
              <a:off x="168003" y="73260"/>
              <a:ext cx="203981" cy="109768"/>
            </a:xfrm>
            <a:custGeom>
              <a:avLst/>
              <a:gdLst/>
              <a:ahLst/>
              <a:cxnLst>
                <a:cxn ang="0">
                  <a:pos x="wd2" y="hd2"/>
                </a:cxn>
                <a:cxn ang="5400000">
                  <a:pos x="wd2" y="hd2"/>
                </a:cxn>
                <a:cxn ang="10800000">
                  <a:pos x="wd2" y="hd2"/>
                </a:cxn>
                <a:cxn ang="16200000">
                  <a:pos x="wd2" y="hd2"/>
                </a:cxn>
              </a:cxnLst>
              <a:rect l="0" t="0" r="r" b="b"/>
              <a:pathLst>
                <a:path w="21581" h="21600" fill="norm" stroke="1" extrusionOk="0">
                  <a:moveTo>
                    <a:pt x="10597" y="0"/>
                  </a:moveTo>
                  <a:cubicBezTo>
                    <a:pt x="5591" y="0"/>
                    <a:pt x="1378" y="6565"/>
                    <a:pt x="34" y="15505"/>
                  </a:cubicBezTo>
                  <a:cubicBezTo>
                    <a:pt x="34" y="15605"/>
                    <a:pt x="-19" y="15918"/>
                    <a:pt x="8" y="16228"/>
                  </a:cubicBezTo>
                  <a:cubicBezTo>
                    <a:pt x="34" y="16433"/>
                    <a:pt x="112" y="16642"/>
                    <a:pt x="192" y="16742"/>
                  </a:cubicBezTo>
                  <a:cubicBezTo>
                    <a:pt x="825" y="17622"/>
                    <a:pt x="2535" y="20053"/>
                    <a:pt x="3010" y="20724"/>
                  </a:cubicBezTo>
                  <a:cubicBezTo>
                    <a:pt x="3047" y="20759"/>
                    <a:pt x="3108" y="20818"/>
                    <a:pt x="3177" y="20818"/>
                  </a:cubicBezTo>
                  <a:cubicBezTo>
                    <a:pt x="3209" y="20818"/>
                    <a:pt x="3241" y="20807"/>
                    <a:pt x="3274" y="20776"/>
                  </a:cubicBezTo>
                  <a:cubicBezTo>
                    <a:pt x="3406" y="20672"/>
                    <a:pt x="3406" y="20463"/>
                    <a:pt x="3406" y="20414"/>
                  </a:cubicBezTo>
                  <a:cubicBezTo>
                    <a:pt x="3721" y="13178"/>
                    <a:pt x="6830" y="7441"/>
                    <a:pt x="10597" y="7441"/>
                  </a:cubicBezTo>
                  <a:lnTo>
                    <a:pt x="10623" y="7493"/>
                  </a:lnTo>
                  <a:cubicBezTo>
                    <a:pt x="14443" y="7493"/>
                    <a:pt x="17577" y="13436"/>
                    <a:pt x="17761" y="20825"/>
                  </a:cubicBezTo>
                  <a:cubicBezTo>
                    <a:pt x="17761" y="20877"/>
                    <a:pt x="17788" y="21186"/>
                    <a:pt x="17894" y="21343"/>
                  </a:cubicBezTo>
                  <a:cubicBezTo>
                    <a:pt x="17972" y="21548"/>
                    <a:pt x="18103" y="21600"/>
                    <a:pt x="18210" y="21600"/>
                  </a:cubicBezTo>
                  <a:lnTo>
                    <a:pt x="21081" y="21600"/>
                  </a:lnTo>
                  <a:cubicBezTo>
                    <a:pt x="21265" y="21600"/>
                    <a:pt x="21370" y="21548"/>
                    <a:pt x="21476" y="21343"/>
                  </a:cubicBezTo>
                  <a:cubicBezTo>
                    <a:pt x="21581" y="21186"/>
                    <a:pt x="21581" y="20776"/>
                    <a:pt x="21581" y="20567"/>
                  </a:cubicBezTo>
                  <a:lnTo>
                    <a:pt x="21554" y="20258"/>
                  </a:lnTo>
                  <a:cubicBezTo>
                    <a:pt x="21212" y="8992"/>
                    <a:pt x="16444" y="52"/>
                    <a:pt x="10623" y="0"/>
                  </a:cubicBezTo>
                  <a:close/>
                </a:path>
              </a:pathLst>
            </a:custGeom>
            <a:solidFill>
              <a:srgbClr val="00253E"/>
            </a:solidFill>
            <a:ln w="12700" cap="flat">
              <a:noFill/>
              <a:miter lim="400000"/>
            </a:ln>
            <a:effectLst/>
          </p:spPr>
          <p:txBody>
            <a:bodyPr wrap="square" lIns="45719" tIns="45719" rIns="45719" bIns="45719" numCol="1" anchor="ctr">
              <a:noAutofit/>
            </a:bodyPr>
            <a:lstStyle/>
            <a:p>
              <a:pPr/>
            </a:p>
          </p:txBody>
        </p:sp>
      </p:grpSp>
      <p:sp>
        <p:nvSpPr>
          <p:cNvPr id="459" name="Shape 609"/>
          <p:cNvSpPr/>
          <p:nvPr/>
        </p:nvSpPr>
        <p:spPr>
          <a:xfrm>
            <a:off x="4945931" y="3370094"/>
            <a:ext cx="1" cy="472501"/>
          </a:xfrm>
          <a:prstGeom prst="line">
            <a:avLst/>
          </a:prstGeom>
          <a:ln>
            <a:solidFill>
              <a:srgbClr val="999999"/>
            </a:solidFill>
          </a:ln>
        </p:spPr>
        <p:txBody>
          <a:bodyPr lIns="45719" rIns="45719"/>
          <a:lstStyle/>
          <a:p>
            <a:pPr>
              <a:defRPr>
                <a:solidFill>
                  <a:srgbClr val="00253E"/>
                </a:solidFill>
              </a:defRPr>
            </a:pPr>
          </a:p>
        </p:txBody>
      </p:sp>
      <p:sp>
        <p:nvSpPr>
          <p:cNvPr id="460" name="Shape 610"/>
          <p:cNvSpPr txBox="1"/>
          <p:nvPr/>
        </p:nvSpPr>
        <p:spPr>
          <a:xfrm>
            <a:off x="5073255" y="3421007"/>
            <a:ext cx="947701" cy="358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b="1" sz="800">
                <a:solidFill>
                  <a:srgbClr val="00253E"/>
                </a:solidFill>
                <a:latin typeface="Proxima Nova"/>
                <a:ea typeface="Proxima Nova"/>
                <a:cs typeface="Proxima Nova"/>
                <a:sym typeface="Proxima Nova"/>
              </a:defRPr>
            </a:pPr>
            <a:r>
              <a:t>Embedded </a:t>
            </a:r>
            <a:r>
              <a:rPr sz="1200"/>
              <a:t>OS</a:t>
            </a:r>
            <a:endParaRPr sz="1200"/>
          </a:p>
          <a:p>
            <a:pPr algn="ctr">
              <a:defRPr sz="600">
                <a:solidFill>
                  <a:srgbClr val="00253E"/>
                </a:solidFill>
                <a:latin typeface="Proxima Nova"/>
                <a:ea typeface="Proxima Nova"/>
                <a:cs typeface="Proxima Nova"/>
                <a:sym typeface="Proxima Nova"/>
              </a:defRPr>
            </a:pPr>
            <a:r>
              <a:t>(Windows &amp; Linux)</a:t>
            </a:r>
          </a:p>
        </p:txBody>
      </p:sp>
      <p:sp>
        <p:nvSpPr>
          <p:cNvPr id="461" name="Shape 611"/>
          <p:cNvSpPr txBox="1"/>
          <p:nvPr/>
        </p:nvSpPr>
        <p:spPr>
          <a:xfrm>
            <a:off x="6256404" y="3486384"/>
            <a:ext cx="851101"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900">
                <a:solidFill>
                  <a:srgbClr val="00253E"/>
                </a:solidFill>
                <a:latin typeface="Proxima Nova"/>
                <a:ea typeface="Proxima Nova"/>
                <a:cs typeface="Proxima Nova"/>
                <a:sym typeface="Proxima Nova"/>
              </a:defRPr>
            </a:lvl1pPr>
          </a:lstStyle>
          <a:p>
            <a:pPr/>
            <a:r>
              <a:t>NSX-T</a:t>
            </a:r>
          </a:p>
        </p:txBody>
      </p:sp>
      <p:sp>
        <p:nvSpPr>
          <p:cNvPr id="462" name="Shape 612"/>
          <p:cNvSpPr/>
          <p:nvPr/>
        </p:nvSpPr>
        <p:spPr>
          <a:xfrm>
            <a:off x="6148268" y="3370094"/>
            <a:ext cx="1" cy="472501"/>
          </a:xfrm>
          <a:prstGeom prst="line">
            <a:avLst/>
          </a:prstGeom>
          <a:ln>
            <a:solidFill>
              <a:srgbClr val="999999"/>
            </a:solidFill>
          </a:ln>
        </p:spPr>
        <p:txBody>
          <a:bodyPr lIns="45719" rIns="45719"/>
          <a:lstStyle/>
          <a:p>
            <a:pPr>
              <a:defRPr>
                <a:solidFill>
                  <a:srgbClr val="00253E"/>
                </a:solidFill>
              </a:defRPr>
            </a:pPr>
          </a:p>
        </p:txBody>
      </p:sp>
      <p:grpSp>
        <p:nvGrpSpPr>
          <p:cNvPr id="465" name="Shape 613"/>
          <p:cNvGrpSpPr/>
          <p:nvPr/>
        </p:nvGrpSpPr>
        <p:grpSpPr>
          <a:xfrm>
            <a:off x="1942414" y="4101232"/>
            <a:ext cx="5348701" cy="227401"/>
            <a:chOff x="0" y="0"/>
            <a:chExt cx="5348699" cy="227400"/>
          </a:xfrm>
        </p:grpSpPr>
        <p:sp>
          <p:nvSpPr>
            <p:cNvPr id="463" name="Rounded Rectangle"/>
            <p:cNvSpPr/>
            <p:nvPr/>
          </p:nvSpPr>
          <p:spPr>
            <a:xfrm>
              <a:off x="0" y="0"/>
              <a:ext cx="53487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800">
                  <a:solidFill>
                    <a:srgbClr val="0066AB"/>
                  </a:solidFill>
                  <a:latin typeface="Proxima Nova"/>
                  <a:ea typeface="Proxima Nova"/>
                  <a:cs typeface="Proxima Nova"/>
                  <a:sym typeface="Proxima Nova"/>
                </a:defRPr>
              </a:pPr>
            </a:p>
          </p:txBody>
        </p:sp>
        <p:sp>
          <p:nvSpPr>
            <p:cNvPr id="464" name="CPI  (15 methods)"/>
            <p:cNvSpPr txBox="1"/>
            <p:nvPr/>
          </p:nvSpPr>
          <p:spPr>
            <a:xfrm>
              <a:off x="33301" y="4500"/>
              <a:ext cx="5282098" cy="218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defRPr b="1" sz="800">
                  <a:solidFill>
                    <a:srgbClr val="0066AB"/>
                  </a:solidFill>
                  <a:latin typeface="Proxima Nova"/>
                  <a:ea typeface="Proxima Nova"/>
                  <a:cs typeface="Proxima Nova"/>
                  <a:sym typeface="Proxima Nova"/>
                </a:defRPr>
              </a:pPr>
              <a:r>
                <a:t>CPI  </a:t>
              </a:r>
              <a:r>
                <a:rPr b="0"/>
                <a:t>(15 methods)</a:t>
              </a:r>
            </a:p>
          </p:txBody>
        </p:sp>
      </p:grpSp>
      <p:sp>
        <p:nvSpPr>
          <p:cNvPr id="466" name="Shape 614"/>
          <p:cNvSpPr txBox="1"/>
          <p:nvPr/>
        </p:nvSpPr>
        <p:spPr>
          <a:xfrm>
            <a:off x="272094" y="2580383"/>
            <a:ext cx="3888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pPr/>
            <a:r>
              <a:t>v1</a:t>
            </a:r>
          </a:p>
        </p:txBody>
      </p:sp>
      <p:sp>
        <p:nvSpPr>
          <p:cNvPr id="467" name="Shape 615"/>
          <p:cNvSpPr txBox="1"/>
          <p:nvPr/>
        </p:nvSpPr>
        <p:spPr>
          <a:xfrm>
            <a:off x="486768" y="3095857"/>
            <a:ext cx="3888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pPr/>
            <a:r>
              <a:t>v2</a:t>
            </a:r>
          </a:p>
        </p:txBody>
      </p:sp>
      <p:sp>
        <p:nvSpPr>
          <p:cNvPr id="468" name="Shape 616"/>
          <p:cNvSpPr txBox="1"/>
          <p:nvPr/>
        </p:nvSpPr>
        <p:spPr>
          <a:xfrm>
            <a:off x="930168" y="3403803"/>
            <a:ext cx="388802"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pPr/>
            <a:r>
              <a:t>v3</a:t>
            </a:r>
          </a:p>
        </p:txBody>
      </p:sp>
      <p:sp>
        <p:nvSpPr>
          <p:cNvPr id="469" name="Shape 617"/>
          <p:cNvSpPr txBox="1"/>
          <p:nvPr/>
        </p:nvSpPr>
        <p:spPr>
          <a:xfrm>
            <a:off x="1431918" y="3471657"/>
            <a:ext cx="388802"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600">
                <a:solidFill>
                  <a:srgbClr val="1AB9A5"/>
                </a:solidFill>
                <a:latin typeface="Droid Sans Mono"/>
                <a:ea typeface="Droid Sans Mono"/>
                <a:cs typeface="Droid Sans Mono"/>
                <a:sym typeface="Droid Sans Mono"/>
              </a:defRPr>
            </a:lvl1pPr>
          </a:lstStyle>
          <a:p>
            <a:pPr/>
            <a:r>
              <a:t>...</a:t>
            </a:r>
          </a:p>
        </p:txBody>
      </p:sp>
      <p:sp>
        <p:nvSpPr>
          <p:cNvPr id="470" name="Shape 618"/>
          <p:cNvSpPr txBox="1"/>
          <p:nvPr/>
        </p:nvSpPr>
        <p:spPr>
          <a:xfrm>
            <a:off x="758718" y="2737857"/>
            <a:ext cx="11082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b="1" sz="700">
                <a:solidFill>
                  <a:srgbClr val="1AB9A5"/>
                </a:solidFill>
                <a:latin typeface="Proxima Nova"/>
                <a:ea typeface="Proxima Nova"/>
                <a:cs typeface="Proxima Nova"/>
                <a:sym typeface="Proxima Nova"/>
              </a:defRPr>
            </a:pPr>
            <a:r>
              <a:t>CVEs</a:t>
            </a:r>
          </a:p>
          <a:p>
            <a:pPr>
              <a:spcBef>
                <a:spcPts val="200"/>
              </a:spcBef>
              <a:defRPr b="1" sz="700">
                <a:solidFill>
                  <a:srgbClr val="1AB9A5"/>
                </a:solidFill>
                <a:latin typeface="Proxima Nova"/>
                <a:ea typeface="Proxima Nova"/>
                <a:cs typeface="Proxima Nova"/>
                <a:sym typeface="Proxima Nova"/>
              </a:defRPr>
            </a:pPr>
            <a:r>
              <a:t>Product Updates</a:t>
            </a:r>
          </a:p>
        </p:txBody>
      </p:sp>
      <p:grpSp>
        <p:nvGrpSpPr>
          <p:cNvPr id="473" name="Shape 619"/>
          <p:cNvGrpSpPr/>
          <p:nvPr/>
        </p:nvGrpSpPr>
        <p:grpSpPr>
          <a:xfrm>
            <a:off x="1994013" y="2834975"/>
            <a:ext cx="1893001" cy="227401"/>
            <a:chOff x="0" y="0"/>
            <a:chExt cx="1892999" cy="227400"/>
          </a:xfrm>
        </p:grpSpPr>
        <p:sp>
          <p:nvSpPr>
            <p:cNvPr id="471" name="Rounded Rectangle"/>
            <p:cNvSpPr/>
            <p:nvPr/>
          </p:nvSpPr>
          <p:spPr>
            <a:xfrm>
              <a:off x="0" y="0"/>
              <a:ext cx="18930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600">
                  <a:solidFill>
                    <a:srgbClr val="0066AB"/>
                  </a:solidFill>
                  <a:latin typeface="Proxima Nova"/>
                  <a:ea typeface="Proxima Nova"/>
                  <a:cs typeface="Proxima Nova"/>
                  <a:sym typeface="Proxima Nova"/>
                </a:defRPr>
              </a:pPr>
            </a:p>
          </p:txBody>
        </p:sp>
        <p:sp>
          <p:nvSpPr>
            <p:cNvPr id="472" name="Java  |  .NET  |  NodeJS"/>
            <p:cNvSpPr txBox="1"/>
            <p:nvPr/>
          </p:nvSpPr>
          <p:spPr>
            <a:xfrm>
              <a:off x="33301" y="23550"/>
              <a:ext cx="1826398" cy="18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600">
                  <a:solidFill>
                    <a:srgbClr val="0066AB"/>
                  </a:solidFill>
                  <a:latin typeface="Proxima Nova"/>
                  <a:ea typeface="Proxima Nova"/>
                  <a:cs typeface="Proxima Nova"/>
                  <a:sym typeface="Proxima Nova"/>
                </a:defRPr>
              </a:lvl1pPr>
            </a:lstStyle>
            <a:p>
              <a:pPr/>
              <a:r>
                <a:t>Java  |  .NET  |  NodeJS  </a:t>
              </a:r>
            </a:p>
          </p:txBody>
        </p:sp>
      </p:grpSp>
      <p:grpSp>
        <p:nvGrpSpPr>
          <p:cNvPr id="479" name="Shape 620"/>
          <p:cNvGrpSpPr/>
          <p:nvPr/>
        </p:nvGrpSpPr>
        <p:grpSpPr>
          <a:xfrm>
            <a:off x="2727143" y="1581545"/>
            <a:ext cx="425756" cy="472558"/>
            <a:chOff x="0" y="18"/>
            <a:chExt cx="425755" cy="472556"/>
          </a:xfrm>
        </p:grpSpPr>
        <p:sp>
          <p:nvSpPr>
            <p:cNvPr id="474" name="Shape 621"/>
            <p:cNvSpPr/>
            <p:nvPr/>
          </p:nvSpPr>
          <p:spPr>
            <a:xfrm>
              <a:off x="46054" y="180624"/>
              <a:ext cx="254128" cy="1973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4521"/>
                  </a:lnTo>
                  <a:lnTo>
                    <a:pt x="0" y="21600"/>
                  </a:lnTo>
                  <a:lnTo>
                    <a:pt x="21600" y="7060"/>
                  </a:lnTo>
                  <a:lnTo>
                    <a:pt x="21600" y="0"/>
                  </a:lnTo>
                  <a:close/>
                </a:path>
              </a:pathLst>
            </a:custGeom>
            <a:solidFill>
              <a:srgbClr val="0863A2"/>
            </a:solidFill>
            <a:ln w="12700" cap="flat">
              <a:noFill/>
              <a:miter lim="400000"/>
            </a:ln>
            <a:effectLst/>
          </p:spPr>
          <p:txBody>
            <a:bodyPr wrap="square" lIns="45719" tIns="45719" rIns="45719" bIns="45719" numCol="1" anchor="ctr">
              <a:noAutofit/>
            </a:bodyPr>
            <a:lstStyle/>
            <a:p>
              <a:pPr/>
            </a:p>
          </p:txBody>
        </p:sp>
        <p:sp>
          <p:nvSpPr>
            <p:cNvPr id="475" name="Shape 622"/>
            <p:cNvSpPr/>
            <p:nvPr/>
          </p:nvSpPr>
          <p:spPr>
            <a:xfrm>
              <a:off x="28268" y="23764"/>
              <a:ext cx="227077" cy="327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6" y="0"/>
                  </a:moveTo>
                  <a:lnTo>
                    <a:pt x="0" y="19714"/>
                  </a:lnTo>
                  <a:lnTo>
                    <a:pt x="4794" y="21600"/>
                  </a:lnTo>
                  <a:lnTo>
                    <a:pt x="21600" y="1898"/>
                  </a:lnTo>
                  <a:lnTo>
                    <a:pt x="16806" y="0"/>
                  </a:ln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476" name="Shape 623"/>
            <p:cNvSpPr/>
            <p:nvPr/>
          </p:nvSpPr>
          <p:spPr>
            <a:xfrm>
              <a:off x="0" y="104990"/>
              <a:ext cx="212978" cy="367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3826"/>
                  </a:lnTo>
                  <a:cubicBezTo>
                    <a:pt x="0" y="14502"/>
                    <a:pt x="849" y="15311"/>
                    <a:pt x="1894" y="15629"/>
                  </a:cubicBezTo>
                  <a:lnTo>
                    <a:pt x="21600" y="21600"/>
                  </a:lnTo>
                  <a:lnTo>
                    <a:pt x="21600" y="17759"/>
                  </a:lnTo>
                  <a:lnTo>
                    <a:pt x="5448" y="12864"/>
                  </a:lnTo>
                  <a:lnTo>
                    <a:pt x="5448" y="1648"/>
                  </a:lnTo>
                  <a:lnTo>
                    <a:pt x="0" y="0"/>
                  </a:lnTo>
                  <a:close/>
                </a:path>
              </a:pathLst>
            </a:custGeom>
            <a:solidFill>
              <a:srgbClr val="0863A2"/>
            </a:solidFill>
            <a:ln w="12700" cap="flat">
              <a:noFill/>
              <a:miter lim="400000"/>
            </a:ln>
            <a:effectLst/>
          </p:spPr>
          <p:txBody>
            <a:bodyPr wrap="square" lIns="45719" tIns="45719" rIns="45719" bIns="45719" numCol="1" anchor="ctr">
              <a:noAutofit/>
            </a:bodyPr>
            <a:lstStyle/>
            <a:p>
              <a:pPr/>
            </a:p>
          </p:txBody>
        </p:sp>
        <p:sp>
          <p:nvSpPr>
            <p:cNvPr id="477" name="Shape 624"/>
            <p:cNvSpPr/>
            <p:nvPr/>
          </p:nvSpPr>
          <p:spPr>
            <a:xfrm>
              <a:off x="170411" y="23764"/>
              <a:ext cx="255345" cy="4488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79" y="0"/>
                  </a:moveTo>
                  <a:lnTo>
                    <a:pt x="0" y="1384"/>
                  </a:lnTo>
                  <a:lnTo>
                    <a:pt x="14415" y="15233"/>
                  </a:lnTo>
                  <a:lnTo>
                    <a:pt x="3601" y="18454"/>
                  </a:lnTo>
                  <a:lnTo>
                    <a:pt x="3601" y="21600"/>
                  </a:lnTo>
                  <a:lnTo>
                    <a:pt x="20037" y="16710"/>
                  </a:lnTo>
                  <a:cubicBezTo>
                    <a:pt x="20907" y="16449"/>
                    <a:pt x="21600" y="15787"/>
                    <a:pt x="21600" y="15233"/>
                  </a:cubicBezTo>
                  <a:lnTo>
                    <a:pt x="21600" y="3909"/>
                  </a:lnTo>
                  <a:lnTo>
                    <a:pt x="17071" y="5259"/>
                  </a:lnTo>
                  <a:lnTo>
                    <a:pt x="17071" y="12306"/>
                  </a:lnTo>
                  <a:lnTo>
                    <a:pt x="4279" y="0"/>
                  </a:lnTo>
                  <a:close/>
                </a:path>
              </a:pathLst>
            </a:custGeom>
            <a:solidFill>
              <a:srgbClr val="00AF9E"/>
            </a:solidFill>
            <a:ln w="12700" cap="flat">
              <a:noFill/>
              <a:miter lim="400000"/>
            </a:ln>
            <a:effectLst/>
          </p:spPr>
          <p:txBody>
            <a:bodyPr wrap="square" lIns="45719" tIns="45719" rIns="45719" bIns="45719" numCol="1" anchor="ctr">
              <a:noAutofit/>
            </a:bodyPr>
            <a:lstStyle/>
            <a:p>
              <a:pPr/>
            </a:p>
          </p:txBody>
        </p:sp>
        <p:sp>
          <p:nvSpPr>
            <p:cNvPr id="478" name="Shape 625"/>
            <p:cNvSpPr/>
            <p:nvPr/>
          </p:nvSpPr>
          <p:spPr>
            <a:xfrm>
              <a:off x="-1" y="18"/>
              <a:ext cx="425757" cy="133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5" y="0"/>
                  </a:moveTo>
                  <a:cubicBezTo>
                    <a:pt x="10413" y="0"/>
                    <a:pt x="10022" y="248"/>
                    <a:pt x="9725" y="743"/>
                  </a:cubicBezTo>
                  <a:lnTo>
                    <a:pt x="0" y="17045"/>
                  </a:lnTo>
                  <a:lnTo>
                    <a:pt x="2725" y="21600"/>
                  </a:lnTo>
                  <a:lnTo>
                    <a:pt x="10805" y="8072"/>
                  </a:lnTo>
                  <a:lnTo>
                    <a:pt x="18884" y="21600"/>
                  </a:lnTo>
                  <a:lnTo>
                    <a:pt x="21600" y="17045"/>
                  </a:lnTo>
                  <a:lnTo>
                    <a:pt x="11884" y="743"/>
                  </a:lnTo>
                  <a:cubicBezTo>
                    <a:pt x="11588" y="248"/>
                    <a:pt x="11196" y="0"/>
                    <a:pt x="10805" y="0"/>
                  </a:cubicBezTo>
                  <a:close/>
                </a:path>
              </a:pathLst>
            </a:custGeom>
            <a:solidFill>
              <a:srgbClr val="1C97D1"/>
            </a:solidFill>
            <a:ln w="12700" cap="flat">
              <a:noFill/>
              <a:miter lim="400000"/>
            </a:ln>
            <a:effectLst/>
          </p:spPr>
          <p:txBody>
            <a:bodyPr wrap="square" lIns="45719" tIns="45719" rIns="45719" bIns="45719" numCol="1" anchor="ctr">
              <a:noAutofit/>
            </a:bodyPr>
            <a:lstStyle/>
            <a:p>
              <a:pPr/>
            </a:p>
          </p:txBody>
        </p:sp>
      </p:grpSp>
      <p:sp>
        <p:nvSpPr>
          <p:cNvPr id="480" name="Shape 626"/>
          <p:cNvSpPr txBox="1"/>
          <p:nvPr/>
        </p:nvSpPr>
        <p:spPr>
          <a:xfrm>
            <a:off x="2174664" y="2025213"/>
            <a:ext cx="1551001"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1100">
                <a:solidFill>
                  <a:srgbClr val="00253E"/>
                </a:solidFill>
                <a:latin typeface="Proxima Nova"/>
                <a:ea typeface="Proxima Nova"/>
                <a:cs typeface="Proxima Nova"/>
                <a:sym typeface="Proxima Nova"/>
              </a:defRPr>
            </a:lvl1pPr>
          </a:lstStyle>
          <a:p>
            <a:pPr/>
            <a:r>
              <a:t>Pivotal Application Service (PAS)</a:t>
            </a:r>
          </a:p>
        </p:txBody>
      </p:sp>
      <p:grpSp>
        <p:nvGrpSpPr>
          <p:cNvPr id="483" name="Shape 627"/>
          <p:cNvGrpSpPr/>
          <p:nvPr/>
        </p:nvGrpSpPr>
        <p:grpSpPr>
          <a:xfrm>
            <a:off x="1987412" y="920425"/>
            <a:ext cx="1893001" cy="519901"/>
            <a:chOff x="0" y="0"/>
            <a:chExt cx="1892999" cy="519900"/>
          </a:xfrm>
        </p:grpSpPr>
        <p:sp>
          <p:nvSpPr>
            <p:cNvPr id="481" name="Rounded Rectangle"/>
            <p:cNvSpPr/>
            <p:nvPr/>
          </p:nvSpPr>
          <p:spPr>
            <a:xfrm>
              <a:off x="0" y="0"/>
              <a:ext cx="1893000" cy="5199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lnSpc>
                  <a:spcPct val="115000"/>
                </a:lnSpc>
                <a:defRPr sz="600">
                  <a:solidFill>
                    <a:srgbClr val="0066AB"/>
                  </a:solidFill>
                  <a:latin typeface="Proxima Nova"/>
                  <a:ea typeface="Proxima Nova"/>
                  <a:cs typeface="Proxima Nova"/>
                  <a:sym typeface="Proxima Nova"/>
                </a:defRPr>
              </a:pPr>
            </a:p>
          </p:txBody>
        </p:sp>
        <p:sp>
          <p:nvSpPr>
            <p:cNvPr id="482" name="Application Code &amp; Frameworks…"/>
            <p:cNvSpPr txBox="1"/>
            <p:nvPr/>
          </p:nvSpPr>
          <p:spPr>
            <a:xfrm>
              <a:off x="76136" y="45657"/>
              <a:ext cx="1740728" cy="428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lnSpc>
                  <a:spcPct val="115000"/>
                </a:lnSpc>
                <a:defRPr b="1" sz="800">
                  <a:solidFill>
                    <a:srgbClr val="0066AB"/>
                  </a:solidFill>
                  <a:latin typeface="Proxima Nova"/>
                  <a:ea typeface="Proxima Nova"/>
                  <a:cs typeface="Proxima Nova"/>
                  <a:sym typeface="Proxima Nova"/>
                </a:defRPr>
              </a:pPr>
              <a:r>
                <a:t>Application Code &amp; Frameworks</a:t>
              </a:r>
              <a:r>
                <a:rPr b="0" sz="700"/>
                <a:t> </a:t>
              </a:r>
              <a:endParaRPr sz="700"/>
            </a:p>
            <a:p>
              <a:pPr algn="ctr">
                <a:lnSpc>
                  <a:spcPct val="115000"/>
                </a:lnSpc>
                <a:defRPr sz="600">
                  <a:solidFill>
                    <a:srgbClr val="0066AB"/>
                  </a:solidFill>
                  <a:latin typeface="Proxima Nova"/>
                  <a:ea typeface="Proxima Nova"/>
                  <a:cs typeface="Proxima Nova"/>
                  <a:sym typeface="Proxima Nova"/>
                </a:defRPr>
              </a:pPr>
              <a:r>
                <a:t>Buildpacks  |  Spring Boot  |  Spring Cloud  |  Steeltoe</a:t>
              </a:r>
            </a:p>
          </p:txBody>
        </p:sp>
      </p:grpSp>
      <p:grpSp>
        <p:nvGrpSpPr>
          <p:cNvPr id="486" name="Shape 628"/>
          <p:cNvGrpSpPr/>
          <p:nvPr/>
        </p:nvGrpSpPr>
        <p:grpSpPr>
          <a:xfrm>
            <a:off x="3991852" y="2834975"/>
            <a:ext cx="1893001" cy="227401"/>
            <a:chOff x="0" y="0"/>
            <a:chExt cx="1892999" cy="227400"/>
          </a:xfrm>
        </p:grpSpPr>
        <p:sp>
          <p:nvSpPr>
            <p:cNvPr id="484" name="Rounded Rectangle"/>
            <p:cNvSpPr/>
            <p:nvPr/>
          </p:nvSpPr>
          <p:spPr>
            <a:xfrm>
              <a:off x="0" y="0"/>
              <a:ext cx="18930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600">
                  <a:solidFill>
                    <a:srgbClr val="0066AB"/>
                  </a:solidFill>
                  <a:latin typeface="Proxima Nova"/>
                  <a:ea typeface="Proxima Nova"/>
                  <a:cs typeface="Proxima Nova"/>
                  <a:sym typeface="Proxima Nova"/>
                </a:defRPr>
              </a:pPr>
            </a:p>
          </p:txBody>
        </p:sp>
        <p:sp>
          <p:nvSpPr>
            <p:cNvPr id="485" name="Elastic  |  Packaged Software  |  Spark"/>
            <p:cNvSpPr txBox="1"/>
            <p:nvPr/>
          </p:nvSpPr>
          <p:spPr>
            <a:xfrm>
              <a:off x="33301" y="23550"/>
              <a:ext cx="1826398" cy="18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600">
                  <a:solidFill>
                    <a:srgbClr val="0066AB"/>
                  </a:solidFill>
                  <a:latin typeface="Proxima Nova"/>
                  <a:ea typeface="Proxima Nova"/>
                  <a:cs typeface="Proxima Nova"/>
                  <a:sym typeface="Proxima Nova"/>
                </a:defRPr>
              </a:lvl1pPr>
            </a:lstStyle>
            <a:p>
              <a:pPr/>
              <a:r>
                <a:t>Elastic  |  Packaged Software  |  Spark</a:t>
              </a:r>
            </a:p>
          </p:txBody>
        </p:sp>
      </p:grpSp>
      <p:grpSp>
        <p:nvGrpSpPr>
          <p:cNvPr id="493" name="Shape 629"/>
          <p:cNvGrpSpPr/>
          <p:nvPr/>
        </p:nvGrpSpPr>
        <p:grpSpPr>
          <a:xfrm>
            <a:off x="4697131" y="1577902"/>
            <a:ext cx="458273" cy="470129"/>
            <a:chOff x="17" y="17"/>
            <a:chExt cx="458272" cy="470128"/>
          </a:xfrm>
        </p:grpSpPr>
        <p:sp>
          <p:nvSpPr>
            <p:cNvPr id="487" name="Shape 630"/>
            <p:cNvSpPr/>
            <p:nvPr/>
          </p:nvSpPr>
          <p:spPr>
            <a:xfrm>
              <a:off x="236116" y="690"/>
              <a:ext cx="219053" cy="319282"/>
            </a:xfrm>
            <a:custGeom>
              <a:avLst/>
              <a:gdLst/>
              <a:ahLst/>
              <a:cxnLst>
                <a:cxn ang="0">
                  <a:pos x="wd2" y="hd2"/>
                </a:cxn>
                <a:cxn ang="5400000">
                  <a:pos x="wd2" y="hd2"/>
                </a:cxn>
                <a:cxn ang="10800000">
                  <a:pos x="wd2" y="hd2"/>
                </a:cxn>
                <a:cxn ang="16200000">
                  <a:pos x="wd2" y="hd2"/>
                </a:cxn>
              </a:cxnLst>
              <a:rect l="0" t="0" r="r" b="b"/>
              <a:pathLst>
                <a:path w="21520" h="21600" fill="norm" stroke="1" extrusionOk="0">
                  <a:moveTo>
                    <a:pt x="4842" y="0"/>
                  </a:moveTo>
                  <a:cubicBezTo>
                    <a:pt x="4771" y="0"/>
                    <a:pt x="4691" y="18"/>
                    <a:pt x="4607" y="56"/>
                  </a:cubicBezTo>
                  <a:lnTo>
                    <a:pt x="521" y="1849"/>
                  </a:lnTo>
                  <a:cubicBezTo>
                    <a:pt x="227" y="1972"/>
                    <a:pt x="0" y="2252"/>
                    <a:pt x="0" y="2488"/>
                  </a:cubicBezTo>
                  <a:lnTo>
                    <a:pt x="0" y="15333"/>
                  </a:lnTo>
                  <a:cubicBezTo>
                    <a:pt x="0" y="15569"/>
                    <a:pt x="244" y="15849"/>
                    <a:pt x="537" y="15949"/>
                  </a:cubicBezTo>
                  <a:lnTo>
                    <a:pt x="16180" y="21531"/>
                  </a:lnTo>
                  <a:cubicBezTo>
                    <a:pt x="16310" y="21577"/>
                    <a:pt x="16480" y="21600"/>
                    <a:pt x="16651" y="21600"/>
                  </a:cubicBezTo>
                  <a:cubicBezTo>
                    <a:pt x="16861" y="21600"/>
                    <a:pt x="17077" y="21566"/>
                    <a:pt x="17238" y="21498"/>
                  </a:cubicBezTo>
                  <a:lnTo>
                    <a:pt x="21322" y="19716"/>
                  </a:lnTo>
                  <a:cubicBezTo>
                    <a:pt x="21600" y="19592"/>
                    <a:pt x="21583" y="19402"/>
                    <a:pt x="21290" y="19290"/>
                  </a:cubicBezTo>
                  <a:lnTo>
                    <a:pt x="5648" y="13708"/>
                  </a:lnTo>
                  <a:cubicBezTo>
                    <a:pt x="5354" y="13607"/>
                    <a:pt x="5110" y="13327"/>
                    <a:pt x="5110" y="13103"/>
                  </a:cubicBezTo>
                  <a:lnTo>
                    <a:pt x="5110" y="246"/>
                  </a:lnTo>
                  <a:cubicBezTo>
                    <a:pt x="5110" y="91"/>
                    <a:pt x="5002" y="0"/>
                    <a:pt x="4842"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488" name="Shape 631"/>
            <p:cNvSpPr/>
            <p:nvPr/>
          </p:nvSpPr>
          <p:spPr>
            <a:xfrm>
              <a:off x="236116" y="17"/>
              <a:ext cx="222174" cy="3199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24" y="0"/>
                  </a:moveTo>
                  <a:cubicBezTo>
                    <a:pt x="4918" y="0"/>
                    <a:pt x="4708" y="34"/>
                    <a:pt x="4559" y="101"/>
                  </a:cubicBezTo>
                  <a:lnTo>
                    <a:pt x="515" y="1891"/>
                  </a:lnTo>
                  <a:cubicBezTo>
                    <a:pt x="225" y="2013"/>
                    <a:pt x="0" y="2293"/>
                    <a:pt x="0" y="2528"/>
                  </a:cubicBezTo>
                  <a:lnTo>
                    <a:pt x="0" y="2674"/>
                  </a:lnTo>
                  <a:cubicBezTo>
                    <a:pt x="0" y="2484"/>
                    <a:pt x="225" y="2327"/>
                    <a:pt x="498" y="2327"/>
                  </a:cubicBezTo>
                  <a:cubicBezTo>
                    <a:pt x="612" y="2327"/>
                    <a:pt x="740" y="2372"/>
                    <a:pt x="740" y="2372"/>
                  </a:cubicBezTo>
                  <a:lnTo>
                    <a:pt x="16011" y="7875"/>
                  </a:lnTo>
                  <a:cubicBezTo>
                    <a:pt x="16300" y="7976"/>
                    <a:pt x="16541" y="8256"/>
                    <a:pt x="16541" y="8479"/>
                  </a:cubicBezTo>
                  <a:lnTo>
                    <a:pt x="16541" y="21163"/>
                  </a:lnTo>
                  <a:cubicBezTo>
                    <a:pt x="16541" y="21353"/>
                    <a:pt x="16333" y="21509"/>
                    <a:pt x="16058" y="21509"/>
                  </a:cubicBezTo>
                  <a:cubicBezTo>
                    <a:pt x="15978" y="21509"/>
                    <a:pt x="15897" y="21487"/>
                    <a:pt x="15817" y="21465"/>
                  </a:cubicBezTo>
                  <a:lnTo>
                    <a:pt x="16011" y="21531"/>
                  </a:lnTo>
                  <a:cubicBezTo>
                    <a:pt x="16140" y="21577"/>
                    <a:pt x="16308" y="21600"/>
                    <a:pt x="16478" y="21600"/>
                  </a:cubicBezTo>
                  <a:cubicBezTo>
                    <a:pt x="16686" y="21600"/>
                    <a:pt x="16899" y="21566"/>
                    <a:pt x="17058" y="21499"/>
                  </a:cubicBezTo>
                  <a:lnTo>
                    <a:pt x="21100" y="19720"/>
                  </a:lnTo>
                  <a:cubicBezTo>
                    <a:pt x="21375" y="19596"/>
                    <a:pt x="21600" y="19306"/>
                    <a:pt x="21600" y="19071"/>
                  </a:cubicBezTo>
                  <a:lnTo>
                    <a:pt x="21600" y="6253"/>
                  </a:lnTo>
                  <a:cubicBezTo>
                    <a:pt x="21600" y="6017"/>
                    <a:pt x="21358" y="5750"/>
                    <a:pt x="21068" y="5638"/>
                  </a:cubicBezTo>
                  <a:lnTo>
                    <a:pt x="5589" y="68"/>
                  </a:lnTo>
                  <a:cubicBezTo>
                    <a:pt x="5458" y="22"/>
                    <a:pt x="5292" y="0"/>
                    <a:pt x="5124"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489" name="Shape 632"/>
            <p:cNvSpPr/>
            <p:nvPr/>
          </p:nvSpPr>
          <p:spPr>
            <a:xfrm>
              <a:off x="118144" y="75743"/>
              <a:ext cx="219033" cy="319282"/>
            </a:xfrm>
            <a:custGeom>
              <a:avLst/>
              <a:gdLst/>
              <a:ahLst/>
              <a:cxnLst>
                <a:cxn ang="0">
                  <a:pos x="wd2" y="hd2"/>
                </a:cxn>
                <a:cxn ang="5400000">
                  <a:pos x="wd2" y="hd2"/>
                </a:cxn>
                <a:cxn ang="10800000">
                  <a:pos x="wd2" y="hd2"/>
                </a:cxn>
                <a:cxn ang="16200000">
                  <a:pos x="wd2" y="hd2"/>
                </a:cxn>
              </a:cxnLst>
              <a:rect l="0" t="0" r="r" b="b"/>
              <a:pathLst>
                <a:path w="21519" h="21600" fill="norm" stroke="1" extrusionOk="0">
                  <a:moveTo>
                    <a:pt x="4837" y="0"/>
                  </a:moveTo>
                  <a:cubicBezTo>
                    <a:pt x="4764" y="0"/>
                    <a:pt x="4681" y="18"/>
                    <a:pt x="4591" y="56"/>
                  </a:cubicBezTo>
                  <a:lnTo>
                    <a:pt x="505" y="1838"/>
                  </a:lnTo>
                  <a:cubicBezTo>
                    <a:pt x="229" y="1961"/>
                    <a:pt x="0" y="2252"/>
                    <a:pt x="0" y="2488"/>
                  </a:cubicBezTo>
                  <a:lnTo>
                    <a:pt x="0" y="15333"/>
                  </a:lnTo>
                  <a:cubicBezTo>
                    <a:pt x="0" y="15569"/>
                    <a:pt x="244" y="15837"/>
                    <a:pt x="537" y="15949"/>
                  </a:cubicBezTo>
                  <a:lnTo>
                    <a:pt x="16180" y="21531"/>
                  </a:lnTo>
                  <a:cubicBezTo>
                    <a:pt x="16312" y="21577"/>
                    <a:pt x="16480" y="21600"/>
                    <a:pt x="16649" y="21600"/>
                  </a:cubicBezTo>
                  <a:cubicBezTo>
                    <a:pt x="16858" y="21600"/>
                    <a:pt x="17070" y="21566"/>
                    <a:pt x="17222" y="21498"/>
                  </a:cubicBezTo>
                  <a:lnTo>
                    <a:pt x="21307" y="19704"/>
                  </a:lnTo>
                  <a:cubicBezTo>
                    <a:pt x="21600" y="19581"/>
                    <a:pt x="21583" y="19402"/>
                    <a:pt x="21291" y="19290"/>
                  </a:cubicBezTo>
                  <a:lnTo>
                    <a:pt x="5649" y="13708"/>
                  </a:lnTo>
                  <a:cubicBezTo>
                    <a:pt x="5356" y="13607"/>
                    <a:pt x="5112" y="13327"/>
                    <a:pt x="5112" y="13103"/>
                  </a:cubicBezTo>
                  <a:lnTo>
                    <a:pt x="5112" y="246"/>
                  </a:lnTo>
                  <a:cubicBezTo>
                    <a:pt x="5112" y="91"/>
                    <a:pt x="5002" y="0"/>
                    <a:pt x="4837"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490" name="Shape 633"/>
            <p:cNvSpPr/>
            <p:nvPr/>
          </p:nvSpPr>
          <p:spPr>
            <a:xfrm>
              <a:off x="118144" y="75070"/>
              <a:ext cx="222174" cy="3199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22" y="0"/>
                  </a:moveTo>
                  <a:cubicBezTo>
                    <a:pt x="4916" y="0"/>
                    <a:pt x="4703" y="34"/>
                    <a:pt x="4543" y="101"/>
                  </a:cubicBezTo>
                  <a:lnTo>
                    <a:pt x="500" y="1879"/>
                  </a:lnTo>
                  <a:cubicBezTo>
                    <a:pt x="227" y="2003"/>
                    <a:pt x="0" y="2293"/>
                    <a:pt x="0" y="2528"/>
                  </a:cubicBezTo>
                  <a:lnTo>
                    <a:pt x="0" y="2662"/>
                  </a:lnTo>
                  <a:cubicBezTo>
                    <a:pt x="0" y="2484"/>
                    <a:pt x="227" y="2327"/>
                    <a:pt x="483" y="2327"/>
                  </a:cubicBezTo>
                  <a:cubicBezTo>
                    <a:pt x="612" y="2327"/>
                    <a:pt x="742" y="2372"/>
                    <a:pt x="742" y="2372"/>
                  </a:cubicBezTo>
                  <a:lnTo>
                    <a:pt x="16011" y="7875"/>
                  </a:lnTo>
                  <a:cubicBezTo>
                    <a:pt x="16302" y="7976"/>
                    <a:pt x="16543" y="8256"/>
                    <a:pt x="16543" y="8479"/>
                  </a:cubicBezTo>
                  <a:lnTo>
                    <a:pt x="16543" y="21163"/>
                  </a:lnTo>
                  <a:cubicBezTo>
                    <a:pt x="16543" y="21353"/>
                    <a:pt x="16318" y="21509"/>
                    <a:pt x="16060" y="21509"/>
                  </a:cubicBezTo>
                  <a:cubicBezTo>
                    <a:pt x="15963" y="21509"/>
                    <a:pt x="15882" y="21487"/>
                    <a:pt x="15818" y="21465"/>
                  </a:cubicBezTo>
                  <a:lnTo>
                    <a:pt x="16011" y="21531"/>
                  </a:lnTo>
                  <a:cubicBezTo>
                    <a:pt x="16142" y="21577"/>
                    <a:pt x="16308" y="21600"/>
                    <a:pt x="16476" y="21600"/>
                  </a:cubicBezTo>
                  <a:cubicBezTo>
                    <a:pt x="16682" y="21600"/>
                    <a:pt x="16892" y="21566"/>
                    <a:pt x="17043" y="21499"/>
                  </a:cubicBezTo>
                  <a:lnTo>
                    <a:pt x="21085" y="19708"/>
                  </a:lnTo>
                  <a:cubicBezTo>
                    <a:pt x="21375" y="19586"/>
                    <a:pt x="21600" y="19306"/>
                    <a:pt x="21600" y="19071"/>
                  </a:cubicBezTo>
                  <a:lnTo>
                    <a:pt x="21600" y="6253"/>
                  </a:lnTo>
                  <a:cubicBezTo>
                    <a:pt x="21600" y="6017"/>
                    <a:pt x="21358" y="5750"/>
                    <a:pt x="21070" y="5638"/>
                  </a:cubicBezTo>
                  <a:lnTo>
                    <a:pt x="5590" y="68"/>
                  </a:lnTo>
                  <a:cubicBezTo>
                    <a:pt x="5460" y="22"/>
                    <a:pt x="5293" y="0"/>
                    <a:pt x="5122" y="0"/>
                  </a:cubicBezTo>
                  <a:close/>
                </a:path>
              </a:pathLst>
            </a:custGeom>
            <a:solidFill>
              <a:srgbClr val="00AF9E"/>
            </a:solidFill>
            <a:ln w="12700" cap="flat">
              <a:noFill/>
              <a:miter lim="400000"/>
            </a:ln>
            <a:effectLst/>
          </p:spPr>
          <p:txBody>
            <a:bodyPr wrap="square" lIns="45719" tIns="45719" rIns="45719" bIns="45719" numCol="1" anchor="ctr">
              <a:noAutofit/>
            </a:bodyPr>
            <a:lstStyle/>
            <a:p>
              <a:pPr/>
            </a:p>
          </p:txBody>
        </p:sp>
        <p:sp>
          <p:nvSpPr>
            <p:cNvPr id="491" name="Shape 634"/>
            <p:cNvSpPr/>
            <p:nvPr/>
          </p:nvSpPr>
          <p:spPr>
            <a:xfrm>
              <a:off x="17" y="150796"/>
              <a:ext cx="219030" cy="319351"/>
            </a:xfrm>
            <a:custGeom>
              <a:avLst/>
              <a:gdLst/>
              <a:ahLst/>
              <a:cxnLst>
                <a:cxn ang="0">
                  <a:pos x="wd2" y="hd2"/>
                </a:cxn>
                <a:cxn ang="5400000">
                  <a:pos x="wd2" y="hd2"/>
                </a:cxn>
                <a:cxn ang="10800000">
                  <a:pos x="wd2" y="hd2"/>
                </a:cxn>
                <a:cxn ang="16200000">
                  <a:pos x="wd2" y="hd2"/>
                </a:cxn>
              </a:cxnLst>
              <a:rect l="0" t="0" r="r" b="b"/>
              <a:pathLst>
                <a:path w="21518" h="21600" fill="norm" stroke="1" extrusionOk="0">
                  <a:moveTo>
                    <a:pt x="4835" y="0"/>
                  </a:moveTo>
                  <a:cubicBezTo>
                    <a:pt x="4763" y="0"/>
                    <a:pt x="4679" y="19"/>
                    <a:pt x="4590" y="56"/>
                  </a:cubicBezTo>
                  <a:lnTo>
                    <a:pt x="505" y="1849"/>
                  </a:lnTo>
                  <a:cubicBezTo>
                    <a:pt x="227" y="1973"/>
                    <a:pt x="0" y="2263"/>
                    <a:pt x="0" y="2487"/>
                  </a:cubicBezTo>
                  <a:lnTo>
                    <a:pt x="0" y="15341"/>
                  </a:lnTo>
                  <a:cubicBezTo>
                    <a:pt x="0" y="15565"/>
                    <a:pt x="244" y="15845"/>
                    <a:pt x="537" y="15946"/>
                  </a:cubicBezTo>
                  <a:lnTo>
                    <a:pt x="16180" y="21526"/>
                  </a:lnTo>
                  <a:cubicBezTo>
                    <a:pt x="16309" y="21577"/>
                    <a:pt x="16473" y="21600"/>
                    <a:pt x="16639" y="21600"/>
                  </a:cubicBezTo>
                  <a:cubicBezTo>
                    <a:pt x="16851" y="21600"/>
                    <a:pt x="17066" y="21563"/>
                    <a:pt x="17221" y="21494"/>
                  </a:cubicBezTo>
                  <a:lnTo>
                    <a:pt x="21307" y="19711"/>
                  </a:lnTo>
                  <a:cubicBezTo>
                    <a:pt x="21600" y="19588"/>
                    <a:pt x="21583" y="19397"/>
                    <a:pt x="21290" y="19297"/>
                  </a:cubicBezTo>
                  <a:lnTo>
                    <a:pt x="5648" y="13716"/>
                  </a:lnTo>
                  <a:cubicBezTo>
                    <a:pt x="5356" y="13604"/>
                    <a:pt x="5112" y="13335"/>
                    <a:pt x="5112" y="13100"/>
                  </a:cubicBezTo>
                  <a:lnTo>
                    <a:pt x="5112" y="258"/>
                  </a:lnTo>
                  <a:cubicBezTo>
                    <a:pt x="5112" y="93"/>
                    <a:pt x="5000" y="0"/>
                    <a:pt x="4835" y="0"/>
                  </a:cubicBezTo>
                  <a:close/>
                </a:path>
              </a:pathLst>
            </a:custGeom>
            <a:solidFill>
              <a:srgbClr val="0863A2"/>
            </a:solidFill>
            <a:ln w="12700" cap="flat">
              <a:noFill/>
              <a:miter lim="400000"/>
            </a:ln>
            <a:effectLst/>
          </p:spPr>
          <p:txBody>
            <a:bodyPr wrap="square" lIns="45719" tIns="45719" rIns="45719" bIns="45719" numCol="1" anchor="ctr">
              <a:noAutofit/>
            </a:bodyPr>
            <a:lstStyle/>
            <a:p>
              <a:pPr/>
            </a:p>
          </p:txBody>
        </p:sp>
        <p:sp>
          <p:nvSpPr>
            <p:cNvPr id="492" name="Shape 635"/>
            <p:cNvSpPr/>
            <p:nvPr/>
          </p:nvSpPr>
          <p:spPr>
            <a:xfrm>
              <a:off x="17" y="150122"/>
              <a:ext cx="222174" cy="320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22" y="0"/>
                  </a:moveTo>
                  <a:cubicBezTo>
                    <a:pt x="4914" y="0"/>
                    <a:pt x="4701" y="34"/>
                    <a:pt x="4542" y="101"/>
                  </a:cubicBezTo>
                  <a:lnTo>
                    <a:pt x="500" y="1890"/>
                  </a:lnTo>
                  <a:cubicBezTo>
                    <a:pt x="225" y="2014"/>
                    <a:pt x="0" y="2304"/>
                    <a:pt x="0" y="2528"/>
                  </a:cubicBezTo>
                  <a:lnTo>
                    <a:pt x="0" y="2673"/>
                  </a:lnTo>
                  <a:cubicBezTo>
                    <a:pt x="0" y="2483"/>
                    <a:pt x="210" y="2338"/>
                    <a:pt x="483" y="2338"/>
                  </a:cubicBezTo>
                  <a:cubicBezTo>
                    <a:pt x="612" y="2338"/>
                    <a:pt x="742" y="2382"/>
                    <a:pt x="742" y="2382"/>
                  </a:cubicBezTo>
                  <a:lnTo>
                    <a:pt x="16011" y="7873"/>
                  </a:lnTo>
                  <a:cubicBezTo>
                    <a:pt x="16302" y="7974"/>
                    <a:pt x="16543" y="8254"/>
                    <a:pt x="16543" y="8488"/>
                  </a:cubicBezTo>
                  <a:lnTo>
                    <a:pt x="16543" y="21169"/>
                  </a:lnTo>
                  <a:cubicBezTo>
                    <a:pt x="16543" y="21348"/>
                    <a:pt x="16317" y="21504"/>
                    <a:pt x="16043" y="21504"/>
                  </a:cubicBezTo>
                  <a:cubicBezTo>
                    <a:pt x="15963" y="21504"/>
                    <a:pt x="15882" y="21482"/>
                    <a:pt x="15818" y="21460"/>
                  </a:cubicBezTo>
                  <a:lnTo>
                    <a:pt x="16011" y="21527"/>
                  </a:lnTo>
                  <a:cubicBezTo>
                    <a:pt x="16139" y="21577"/>
                    <a:pt x="16302" y="21600"/>
                    <a:pt x="16466" y="21600"/>
                  </a:cubicBezTo>
                  <a:cubicBezTo>
                    <a:pt x="16676" y="21600"/>
                    <a:pt x="16889" y="21563"/>
                    <a:pt x="17041" y="21494"/>
                  </a:cubicBezTo>
                  <a:lnTo>
                    <a:pt x="21085" y="19715"/>
                  </a:lnTo>
                  <a:cubicBezTo>
                    <a:pt x="21375" y="19592"/>
                    <a:pt x="21600" y="19302"/>
                    <a:pt x="21600" y="19067"/>
                  </a:cubicBezTo>
                  <a:lnTo>
                    <a:pt x="21600" y="6251"/>
                  </a:lnTo>
                  <a:cubicBezTo>
                    <a:pt x="21600" y="6016"/>
                    <a:pt x="21358" y="5748"/>
                    <a:pt x="21068" y="5636"/>
                  </a:cubicBezTo>
                  <a:lnTo>
                    <a:pt x="5589" y="68"/>
                  </a:lnTo>
                  <a:cubicBezTo>
                    <a:pt x="5460" y="22"/>
                    <a:pt x="5292" y="0"/>
                    <a:pt x="5122" y="0"/>
                  </a:cubicBezTo>
                  <a:close/>
                </a:path>
              </a:pathLst>
            </a:custGeom>
            <a:solidFill>
              <a:srgbClr val="1C97D1"/>
            </a:solidFill>
            <a:ln w="12700" cap="flat">
              <a:noFill/>
              <a:miter lim="400000"/>
            </a:ln>
            <a:effectLst/>
          </p:spPr>
          <p:txBody>
            <a:bodyPr wrap="square" lIns="45719" tIns="45719" rIns="45719" bIns="45719" numCol="1" anchor="ctr">
              <a:noAutofit/>
            </a:bodyPr>
            <a:lstStyle/>
            <a:p>
              <a:pPr/>
            </a:p>
          </p:txBody>
        </p:sp>
      </p:grpSp>
      <p:sp>
        <p:nvSpPr>
          <p:cNvPr id="494" name="Shape 636"/>
          <p:cNvSpPr txBox="1"/>
          <p:nvPr/>
        </p:nvSpPr>
        <p:spPr>
          <a:xfrm>
            <a:off x="4152991" y="2025213"/>
            <a:ext cx="1551001"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1100">
                <a:solidFill>
                  <a:srgbClr val="00253E"/>
                </a:solidFill>
                <a:latin typeface="Proxima Nova"/>
                <a:ea typeface="Proxima Nova"/>
                <a:cs typeface="Proxima Nova"/>
                <a:sym typeface="Proxima Nova"/>
              </a:defRPr>
            </a:lvl1pPr>
          </a:lstStyle>
          <a:p>
            <a:pPr/>
            <a:r>
              <a:t>Pivotal Container Service (PKS)</a:t>
            </a:r>
          </a:p>
        </p:txBody>
      </p:sp>
      <p:sp>
        <p:nvSpPr>
          <p:cNvPr id="495" name="Shape 637"/>
          <p:cNvSpPr txBox="1"/>
          <p:nvPr/>
        </p:nvSpPr>
        <p:spPr>
          <a:xfrm>
            <a:off x="2628164" y="2436341"/>
            <a:ext cx="623701"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a:solidFill>
                  <a:srgbClr val="999999"/>
                </a:solidFill>
                <a:latin typeface="Droid Sans Mono"/>
                <a:ea typeface="Droid Sans Mono"/>
                <a:cs typeface="Droid Sans Mono"/>
                <a:sym typeface="Droid Sans Mono"/>
              </a:defRPr>
            </a:lvl1pPr>
          </a:lstStyle>
          <a:p>
            <a:pPr/>
            <a:r>
              <a:t>&gt;cf push</a:t>
            </a:r>
          </a:p>
        </p:txBody>
      </p:sp>
      <p:sp>
        <p:nvSpPr>
          <p:cNvPr id="496" name="Shape 638"/>
          <p:cNvSpPr txBox="1"/>
          <p:nvPr/>
        </p:nvSpPr>
        <p:spPr>
          <a:xfrm>
            <a:off x="4542116" y="2436341"/>
            <a:ext cx="768301"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a:solidFill>
                  <a:srgbClr val="999999"/>
                </a:solidFill>
                <a:latin typeface="Droid Sans Mono"/>
                <a:ea typeface="Droid Sans Mono"/>
                <a:cs typeface="Droid Sans Mono"/>
                <a:sym typeface="Droid Sans Mono"/>
              </a:defRPr>
            </a:lvl1pPr>
          </a:lstStyle>
          <a:p>
            <a:pPr/>
            <a:r>
              <a:t>&gt;kubectl run</a:t>
            </a:r>
          </a:p>
        </p:txBody>
      </p:sp>
      <p:sp>
        <p:nvSpPr>
          <p:cNvPr id="497" name="Shape 639"/>
          <p:cNvSpPr txBox="1"/>
          <p:nvPr/>
        </p:nvSpPr>
        <p:spPr>
          <a:xfrm>
            <a:off x="4276313" y="169933"/>
            <a:ext cx="1299901" cy="284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lnSpc>
                <a:spcPct val="115000"/>
              </a:lnSpc>
              <a:defRPr sz="700">
                <a:solidFill>
                  <a:srgbClr val="999999"/>
                </a:solidFill>
                <a:latin typeface="Proxima Nova"/>
                <a:ea typeface="Proxima Nova"/>
                <a:cs typeface="Proxima Nova"/>
                <a:sym typeface="Proxima Nova"/>
              </a:defRPr>
            </a:lvl1pPr>
          </a:lstStyle>
          <a:p>
            <a:pPr/>
            <a:r>
              <a:t>YOU build the container</a:t>
            </a:r>
          </a:p>
        </p:txBody>
      </p:sp>
      <p:sp>
        <p:nvSpPr>
          <p:cNvPr id="498" name="Shape 640"/>
          <p:cNvSpPr txBox="1"/>
          <p:nvPr/>
        </p:nvSpPr>
        <p:spPr>
          <a:xfrm>
            <a:off x="2379630" y="169933"/>
            <a:ext cx="1108201" cy="284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lnSpc>
                <a:spcPct val="115000"/>
              </a:lnSpc>
              <a:defRPr sz="700">
                <a:solidFill>
                  <a:srgbClr val="999999"/>
                </a:solidFill>
                <a:latin typeface="Proxima Nova"/>
                <a:ea typeface="Proxima Nova"/>
                <a:cs typeface="Proxima Nova"/>
                <a:sym typeface="Proxima Nova"/>
              </a:defRPr>
            </a:lvl1pPr>
          </a:lstStyle>
          <a:p>
            <a:pPr/>
            <a:r>
              <a:t>WE build the container</a:t>
            </a:r>
          </a:p>
        </p:txBody>
      </p:sp>
      <p:grpSp>
        <p:nvGrpSpPr>
          <p:cNvPr id="514" name="Shape 641"/>
          <p:cNvGrpSpPr/>
          <p:nvPr/>
        </p:nvGrpSpPr>
        <p:grpSpPr>
          <a:xfrm>
            <a:off x="2684028" y="4405327"/>
            <a:ext cx="3929231" cy="394817"/>
            <a:chOff x="0" y="3"/>
            <a:chExt cx="3929230" cy="394815"/>
          </a:xfrm>
        </p:grpSpPr>
        <p:grpSp>
          <p:nvGrpSpPr>
            <p:cNvPr id="501" name="Shape 642"/>
            <p:cNvGrpSpPr/>
            <p:nvPr/>
          </p:nvGrpSpPr>
          <p:grpSpPr>
            <a:xfrm>
              <a:off x="-1" y="3"/>
              <a:ext cx="679531" cy="394817"/>
              <a:chOff x="0" y="3"/>
              <a:chExt cx="679530" cy="394815"/>
            </a:xfrm>
          </p:grpSpPr>
          <p:sp>
            <p:nvSpPr>
              <p:cNvPr id="499"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p>
            </p:txBody>
          </p:sp>
          <p:sp>
            <p:nvSpPr>
              <p:cNvPr id="500" name="vSphere"/>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pPr/>
                <a:r>
                  <a:t>vSphere</a:t>
                </a:r>
              </a:p>
            </p:txBody>
          </p:sp>
        </p:grpSp>
        <p:grpSp>
          <p:nvGrpSpPr>
            <p:cNvPr id="504" name="Shape 643"/>
            <p:cNvGrpSpPr/>
            <p:nvPr/>
          </p:nvGrpSpPr>
          <p:grpSpPr>
            <a:xfrm>
              <a:off x="3249699" y="3"/>
              <a:ext cx="679531" cy="394817"/>
              <a:chOff x="0" y="3"/>
              <a:chExt cx="679530" cy="394815"/>
            </a:xfrm>
          </p:grpSpPr>
          <p:sp>
            <p:nvSpPr>
              <p:cNvPr id="502"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p>
            </p:txBody>
          </p:sp>
          <p:sp>
            <p:nvSpPr>
              <p:cNvPr id="503" name="Azure &amp;  Azure Stack"/>
              <p:cNvSpPr txBox="1"/>
              <p:nvPr/>
            </p:nvSpPr>
            <p:spPr>
              <a:xfrm>
                <a:off x="0" y="34168"/>
                <a:ext cx="679531" cy="360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p>
                <a:pPr algn="ctr">
                  <a:defRPr sz="600">
                    <a:solidFill>
                      <a:srgbClr val="00253E"/>
                    </a:solidFill>
                    <a:latin typeface="Proxima Nova"/>
                    <a:ea typeface="Proxima Nova"/>
                    <a:cs typeface="Proxima Nova"/>
                    <a:sym typeface="Proxima Nova"/>
                  </a:defRPr>
                </a:pPr>
                <a:r>
                  <a:t>Azure &amp; </a:t>
                </a:r>
                <a:br/>
                <a:r>
                  <a:t>Azure Stack</a:t>
                </a:r>
              </a:p>
            </p:txBody>
          </p:sp>
        </p:grpSp>
        <p:grpSp>
          <p:nvGrpSpPr>
            <p:cNvPr id="507" name="Shape 644"/>
            <p:cNvGrpSpPr/>
            <p:nvPr/>
          </p:nvGrpSpPr>
          <p:grpSpPr>
            <a:xfrm>
              <a:off x="2437274" y="3"/>
              <a:ext cx="679531" cy="394817"/>
              <a:chOff x="0" y="3"/>
              <a:chExt cx="679530" cy="394815"/>
            </a:xfrm>
          </p:grpSpPr>
          <p:sp>
            <p:nvSpPr>
              <p:cNvPr id="505"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p>
            </p:txBody>
          </p:sp>
          <p:sp>
            <p:nvSpPr>
              <p:cNvPr id="506" name="Google Cloud"/>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pPr/>
                <a:r>
                  <a:t>Google Cloud</a:t>
                </a:r>
              </a:p>
            </p:txBody>
          </p:sp>
        </p:grpSp>
        <p:grpSp>
          <p:nvGrpSpPr>
            <p:cNvPr id="510" name="Shape 645"/>
            <p:cNvGrpSpPr/>
            <p:nvPr/>
          </p:nvGrpSpPr>
          <p:grpSpPr>
            <a:xfrm>
              <a:off x="1624849" y="3"/>
              <a:ext cx="679531" cy="394817"/>
              <a:chOff x="0" y="3"/>
              <a:chExt cx="679530" cy="394815"/>
            </a:xfrm>
          </p:grpSpPr>
          <p:sp>
            <p:nvSpPr>
              <p:cNvPr id="508"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p>
            </p:txBody>
          </p:sp>
          <p:sp>
            <p:nvSpPr>
              <p:cNvPr id="509" name="AWS"/>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pPr/>
                <a:r>
                  <a:t>AWS</a:t>
                </a:r>
              </a:p>
            </p:txBody>
          </p:sp>
        </p:grpSp>
        <p:grpSp>
          <p:nvGrpSpPr>
            <p:cNvPr id="513" name="Shape 646"/>
            <p:cNvGrpSpPr/>
            <p:nvPr/>
          </p:nvGrpSpPr>
          <p:grpSpPr>
            <a:xfrm>
              <a:off x="812424" y="3"/>
              <a:ext cx="679531" cy="394817"/>
              <a:chOff x="0" y="3"/>
              <a:chExt cx="679530" cy="394815"/>
            </a:xfrm>
          </p:grpSpPr>
          <p:sp>
            <p:nvSpPr>
              <p:cNvPr id="511"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p>
            </p:txBody>
          </p:sp>
          <p:sp>
            <p:nvSpPr>
              <p:cNvPr id="512" name="Openstack"/>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pPr/>
                <a:r>
                  <a:t>Openstack</a:t>
                </a:r>
              </a:p>
            </p:txBody>
          </p:sp>
        </p:grpSp>
      </p:grpSp>
      <p:sp>
        <p:nvSpPr>
          <p:cNvPr id="515" name="Shape 647"/>
          <p:cNvSpPr txBox="1"/>
          <p:nvPr/>
        </p:nvSpPr>
        <p:spPr>
          <a:xfrm>
            <a:off x="407592" y="1768560"/>
            <a:ext cx="6237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b="1" sz="800">
                <a:solidFill>
                  <a:srgbClr val="00253E"/>
                </a:solidFill>
                <a:latin typeface="Proxima Nova"/>
                <a:ea typeface="Proxima Nova"/>
                <a:cs typeface="Proxima Nova"/>
                <a:sym typeface="Proxima Nova"/>
              </a:defRPr>
            </a:pPr>
            <a:r>
              <a:t>Pivotal</a:t>
            </a:r>
            <a:br/>
            <a:r>
              <a:t>Network</a:t>
            </a:r>
          </a:p>
        </p:txBody>
      </p:sp>
      <p:pic>
        <p:nvPicPr>
          <p:cNvPr id="516" name="Shape 648" descr="Shape 648"/>
          <p:cNvPicPr>
            <a:picLocks noChangeAspect="1"/>
          </p:cNvPicPr>
          <p:nvPr/>
        </p:nvPicPr>
        <p:blipFill>
          <a:blip r:embed="rId3">
            <a:extLst/>
          </a:blip>
          <a:stretch>
            <a:fillRect/>
          </a:stretch>
        </p:blipFill>
        <p:spPr>
          <a:xfrm>
            <a:off x="245958" y="1883947"/>
            <a:ext cx="206101" cy="206101"/>
          </a:xfrm>
          <a:prstGeom prst="rect">
            <a:avLst/>
          </a:prstGeom>
          <a:ln w="12700">
            <a:miter lim="400000"/>
          </a:ln>
        </p:spPr>
      </p:pic>
      <p:sp>
        <p:nvSpPr>
          <p:cNvPr id="517" name="Shape 649"/>
          <p:cNvSpPr txBox="1"/>
          <p:nvPr/>
        </p:nvSpPr>
        <p:spPr>
          <a:xfrm>
            <a:off x="7698544" y="3122055"/>
            <a:ext cx="6237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800">
                <a:solidFill>
                  <a:srgbClr val="1AB9A5"/>
                </a:solidFill>
                <a:latin typeface="Proxima Nova"/>
                <a:ea typeface="Proxima Nova"/>
                <a:cs typeface="Proxima Nova"/>
                <a:sym typeface="Proxima Nova"/>
              </a:defRPr>
            </a:lvl1pPr>
          </a:lstStyle>
          <a:p>
            <a:pPr/>
            <a:r>
              <a:t>“3Rs”</a:t>
            </a:r>
          </a:p>
        </p:txBody>
      </p:sp>
      <p:grpSp>
        <p:nvGrpSpPr>
          <p:cNvPr id="522" name="Shape 650"/>
          <p:cNvGrpSpPr/>
          <p:nvPr/>
        </p:nvGrpSpPr>
        <p:grpSpPr>
          <a:xfrm>
            <a:off x="1322696" y="3713231"/>
            <a:ext cx="194955" cy="193959"/>
            <a:chOff x="0" y="0"/>
            <a:chExt cx="194953" cy="193957"/>
          </a:xfrm>
        </p:grpSpPr>
        <p:sp>
          <p:nvSpPr>
            <p:cNvPr id="518" name="Shape 651"/>
            <p:cNvSpPr/>
            <p:nvPr/>
          </p:nvSpPr>
          <p:spPr>
            <a:xfrm>
              <a:off x="96870" y="87835"/>
              <a:ext cx="27255" cy="27199"/>
            </a:xfrm>
            <a:custGeom>
              <a:avLst/>
              <a:gdLst/>
              <a:ahLst/>
              <a:cxnLst>
                <a:cxn ang="0">
                  <a:pos x="wd2" y="hd2"/>
                </a:cxn>
                <a:cxn ang="5400000">
                  <a:pos x="wd2" y="hd2"/>
                </a:cxn>
                <a:cxn ang="10800000">
                  <a:pos x="wd2" y="hd2"/>
                </a:cxn>
                <a:cxn ang="16200000">
                  <a:pos x="wd2" y="hd2"/>
                </a:cxn>
              </a:cxnLst>
              <a:rect l="0" t="0" r="r" b="b"/>
              <a:pathLst>
                <a:path w="20808" h="21600" fill="norm" stroke="1" extrusionOk="0">
                  <a:moveTo>
                    <a:pt x="10442" y="0"/>
                  </a:moveTo>
                  <a:cubicBezTo>
                    <a:pt x="10149" y="0"/>
                    <a:pt x="9853" y="13"/>
                    <a:pt x="9555" y="38"/>
                  </a:cubicBezTo>
                  <a:cubicBezTo>
                    <a:pt x="3852" y="544"/>
                    <a:pt x="-396" y="5718"/>
                    <a:pt x="30" y="11715"/>
                  </a:cubicBezTo>
                  <a:cubicBezTo>
                    <a:pt x="490" y="17338"/>
                    <a:pt x="5037" y="21600"/>
                    <a:pt x="10366" y="21600"/>
                  </a:cubicBezTo>
                  <a:cubicBezTo>
                    <a:pt x="10659" y="21600"/>
                    <a:pt x="10956" y="21586"/>
                    <a:pt x="11253" y="21560"/>
                  </a:cubicBezTo>
                  <a:cubicBezTo>
                    <a:pt x="16957" y="21054"/>
                    <a:pt x="21204" y="15880"/>
                    <a:pt x="20778" y="9885"/>
                  </a:cubicBezTo>
                  <a:cubicBezTo>
                    <a:pt x="20318" y="4262"/>
                    <a:pt x="15771" y="0"/>
                    <a:pt x="10442" y="0"/>
                  </a:cubicBezTo>
                  <a:close/>
                </a:path>
              </a:pathLst>
            </a:custGeom>
            <a:solidFill>
              <a:srgbClr val="009FDF"/>
            </a:solidFill>
            <a:ln w="12700" cap="flat">
              <a:noFill/>
              <a:miter lim="400000"/>
            </a:ln>
            <a:effectLst/>
          </p:spPr>
          <p:txBody>
            <a:bodyPr wrap="square" lIns="45719" tIns="45719" rIns="45719" bIns="45719" numCol="1" anchor="ctr">
              <a:noAutofit/>
            </a:bodyPr>
            <a:lstStyle/>
            <a:p>
              <a:pPr/>
            </a:p>
          </p:txBody>
        </p:sp>
        <p:sp>
          <p:nvSpPr>
            <p:cNvPr id="519" name="Shape 652"/>
            <p:cNvSpPr/>
            <p:nvPr/>
          </p:nvSpPr>
          <p:spPr>
            <a:xfrm>
              <a:off x="43505" y="114823"/>
              <a:ext cx="132929" cy="79135"/>
            </a:xfrm>
            <a:custGeom>
              <a:avLst/>
              <a:gdLst/>
              <a:ahLst/>
              <a:cxnLst>
                <a:cxn ang="0">
                  <a:pos x="wd2" y="hd2"/>
                </a:cxn>
                <a:cxn ang="5400000">
                  <a:pos x="wd2" y="hd2"/>
                </a:cxn>
                <a:cxn ang="10800000">
                  <a:pos x="wd2" y="hd2"/>
                </a:cxn>
                <a:cxn ang="16200000">
                  <a:pos x="wd2" y="hd2"/>
                </a:cxn>
              </a:cxnLst>
              <a:rect l="0" t="0" r="r" b="b"/>
              <a:pathLst>
                <a:path w="21080" h="21600" fill="norm" stroke="1" extrusionOk="0">
                  <a:moveTo>
                    <a:pt x="13320" y="0"/>
                  </a:moveTo>
                  <a:cubicBezTo>
                    <a:pt x="12854" y="868"/>
                    <a:pt x="12274" y="1562"/>
                    <a:pt x="11632" y="2017"/>
                  </a:cubicBezTo>
                  <a:lnTo>
                    <a:pt x="11632" y="2039"/>
                  </a:lnTo>
                  <a:cubicBezTo>
                    <a:pt x="12149" y="5466"/>
                    <a:pt x="12968" y="8720"/>
                    <a:pt x="14064" y="11670"/>
                  </a:cubicBezTo>
                  <a:cubicBezTo>
                    <a:pt x="13547" y="12103"/>
                    <a:pt x="12955" y="12516"/>
                    <a:pt x="12287" y="12798"/>
                  </a:cubicBezTo>
                  <a:cubicBezTo>
                    <a:pt x="11896" y="12950"/>
                    <a:pt x="11480" y="13080"/>
                    <a:pt x="11052" y="13145"/>
                  </a:cubicBezTo>
                  <a:cubicBezTo>
                    <a:pt x="10863" y="13188"/>
                    <a:pt x="10624" y="13188"/>
                    <a:pt x="10397" y="13210"/>
                  </a:cubicBezTo>
                  <a:cubicBezTo>
                    <a:pt x="10290" y="13210"/>
                    <a:pt x="10186" y="13216"/>
                    <a:pt x="10080" y="13216"/>
                  </a:cubicBezTo>
                  <a:cubicBezTo>
                    <a:pt x="9975" y="13216"/>
                    <a:pt x="9867" y="13210"/>
                    <a:pt x="9754" y="13188"/>
                  </a:cubicBezTo>
                  <a:cubicBezTo>
                    <a:pt x="9326" y="13167"/>
                    <a:pt x="8885" y="13058"/>
                    <a:pt x="8456" y="12906"/>
                  </a:cubicBezTo>
                  <a:cubicBezTo>
                    <a:pt x="8040" y="12754"/>
                    <a:pt x="7625" y="12559"/>
                    <a:pt x="7234" y="12321"/>
                  </a:cubicBezTo>
                  <a:cubicBezTo>
                    <a:pt x="6843" y="12082"/>
                    <a:pt x="6478" y="11800"/>
                    <a:pt x="6137" y="11496"/>
                  </a:cubicBezTo>
                  <a:cubicBezTo>
                    <a:pt x="5797" y="11192"/>
                    <a:pt x="5482" y="10867"/>
                    <a:pt x="5205" y="10542"/>
                  </a:cubicBezTo>
                  <a:cubicBezTo>
                    <a:pt x="4927" y="10216"/>
                    <a:pt x="4676" y="9913"/>
                    <a:pt x="4474" y="9587"/>
                  </a:cubicBezTo>
                  <a:cubicBezTo>
                    <a:pt x="4260" y="9305"/>
                    <a:pt x="4096" y="9002"/>
                    <a:pt x="3945" y="8785"/>
                  </a:cubicBezTo>
                  <a:cubicBezTo>
                    <a:pt x="3668" y="8286"/>
                    <a:pt x="3516" y="8004"/>
                    <a:pt x="3516" y="8004"/>
                  </a:cubicBezTo>
                  <a:cubicBezTo>
                    <a:pt x="3516" y="8004"/>
                    <a:pt x="3655" y="8308"/>
                    <a:pt x="3907" y="8828"/>
                  </a:cubicBezTo>
                  <a:cubicBezTo>
                    <a:pt x="4045" y="9089"/>
                    <a:pt x="4196" y="9414"/>
                    <a:pt x="4398" y="9739"/>
                  </a:cubicBezTo>
                  <a:cubicBezTo>
                    <a:pt x="4600" y="10086"/>
                    <a:pt x="4827" y="10434"/>
                    <a:pt x="5091" y="10802"/>
                  </a:cubicBezTo>
                  <a:cubicBezTo>
                    <a:pt x="5369" y="11171"/>
                    <a:pt x="5658" y="11561"/>
                    <a:pt x="5999" y="11908"/>
                  </a:cubicBezTo>
                  <a:cubicBezTo>
                    <a:pt x="6326" y="12256"/>
                    <a:pt x="6692" y="12624"/>
                    <a:pt x="7095" y="12906"/>
                  </a:cubicBezTo>
                  <a:cubicBezTo>
                    <a:pt x="7486" y="13232"/>
                    <a:pt x="7902" y="13492"/>
                    <a:pt x="8343" y="13709"/>
                  </a:cubicBezTo>
                  <a:cubicBezTo>
                    <a:pt x="8784" y="13925"/>
                    <a:pt x="9238" y="14099"/>
                    <a:pt x="9704" y="14208"/>
                  </a:cubicBezTo>
                  <a:cubicBezTo>
                    <a:pt x="9931" y="14272"/>
                    <a:pt x="10170" y="14272"/>
                    <a:pt x="10409" y="14316"/>
                  </a:cubicBezTo>
                  <a:cubicBezTo>
                    <a:pt x="10570" y="14331"/>
                    <a:pt x="10718" y="14347"/>
                    <a:pt x="10879" y="14347"/>
                  </a:cubicBezTo>
                  <a:cubicBezTo>
                    <a:pt x="10946" y="14347"/>
                    <a:pt x="11016" y="14344"/>
                    <a:pt x="11090" y="14338"/>
                  </a:cubicBezTo>
                  <a:cubicBezTo>
                    <a:pt x="11556" y="14338"/>
                    <a:pt x="12010" y="14272"/>
                    <a:pt x="12451" y="14143"/>
                  </a:cubicBezTo>
                  <a:cubicBezTo>
                    <a:pt x="13258" y="13925"/>
                    <a:pt x="13988" y="13535"/>
                    <a:pt x="14618" y="13080"/>
                  </a:cubicBezTo>
                  <a:cubicBezTo>
                    <a:pt x="15022" y="14078"/>
                    <a:pt x="15475" y="15054"/>
                    <a:pt x="15954" y="15986"/>
                  </a:cubicBezTo>
                  <a:cubicBezTo>
                    <a:pt x="15916" y="16008"/>
                    <a:pt x="15879" y="16052"/>
                    <a:pt x="15841" y="16095"/>
                  </a:cubicBezTo>
                  <a:cubicBezTo>
                    <a:pt x="15727" y="16203"/>
                    <a:pt x="15601" y="16334"/>
                    <a:pt x="15463" y="16463"/>
                  </a:cubicBezTo>
                  <a:lnTo>
                    <a:pt x="15412" y="16528"/>
                  </a:lnTo>
                  <a:lnTo>
                    <a:pt x="15400" y="16528"/>
                  </a:lnTo>
                  <a:cubicBezTo>
                    <a:pt x="15362" y="16572"/>
                    <a:pt x="15324" y="16594"/>
                    <a:pt x="15287" y="16637"/>
                  </a:cubicBezTo>
                  <a:cubicBezTo>
                    <a:pt x="15211" y="16702"/>
                    <a:pt x="15122" y="16767"/>
                    <a:pt x="15047" y="16832"/>
                  </a:cubicBezTo>
                  <a:cubicBezTo>
                    <a:pt x="14971" y="16897"/>
                    <a:pt x="14896" y="16963"/>
                    <a:pt x="14820" y="17028"/>
                  </a:cubicBezTo>
                  <a:cubicBezTo>
                    <a:pt x="14732" y="17092"/>
                    <a:pt x="14631" y="17158"/>
                    <a:pt x="14543" y="17223"/>
                  </a:cubicBezTo>
                  <a:cubicBezTo>
                    <a:pt x="14442" y="17288"/>
                    <a:pt x="14341" y="17353"/>
                    <a:pt x="14253" y="17439"/>
                  </a:cubicBezTo>
                  <a:cubicBezTo>
                    <a:pt x="14190" y="17483"/>
                    <a:pt x="14051" y="17548"/>
                    <a:pt x="13963" y="17613"/>
                  </a:cubicBezTo>
                  <a:cubicBezTo>
                    <a:pt x="13157" y="18112"/>
                    <a:pt x="12149" y="18546"/>
                    <a:pt x="11065" y="18719"/>
                  </a:cubicBezTo>
                  <a:cubicBezTo>
                    <a:pt x="10737" y="18772"/>
                    <a:pt x="10399" y="18801"/>
                    <a:pt x="10058" y="18801"/>
                  </a:cubicBezTo>
                  <a:cubicBezTo>
                    <a:pt x="9836" y="18801"/>
                    <a:pt x="9612" y="18788"/>
                    <a:pt x="9389" y="18763"/>
                  </a:cubicBezTo>
                  <a:cubicBezTo>
                    <a:pt x="9124" y="18741"/>
                    <a:pt x="8796" y="18676"/>
                    <a:pt x="8507" y="18632"/>
                  </a:cubicBezTo>
                  <a:cubicBezTo>
                    <a:pt x="8229" y="18546"/>
                    <a:pt x="7939" y="18503"/>
                    <a:pt x="7649" y="18372"/>
                  </a:cubicBezTo>
                  <a:cubicBezTo>
                    <a:pt x="7083" y="18177"/>
                    <a:pt x="6515" y="17895"/>
                    <a:pt x="5961" y="17548"/>
                  </a:cubicBezTo>
                  <a:cubicBezTo>
                    <a:pt x="5419" y="17201"/>
                    <a:pt x="4902" y="16810"/>
                    <a:pt x="4411" y="16355"/>
                  </a:cubicBezTo>
                  <a:cubicBezTo>
                    <a:pt x="4159" y="16117"/>
                    <a:pt x="3932" y="15899"/>
                    <a:pt x="3705" y="15639"/>
                  </a:cubicBezTo>
                  <a:cubicBezTo>
                    <a:pt x="3466" y="15401"/>
                    <a:pt x="3264" y="15141"/>
                    <a:pt x="3050" y="14880"/>
                  </a:cubicBezTo>
                  <a:cubicBezTo>
                    <a:pt x="2634" y="14381"/>
                    <a:pt x="2269" y="13839"/>
                    <a:pt x="1928" y="13318"/>
                  </a:cubicBezTo>
                  <a:cubicBezTo>
                    <a:pt x="1613" y="12776"/>
                    <a:pt x="1311" y="12277"/>
                    <a:pt x="1084" y="11800"/>
                  </a:cubicBezTo>
                  <a:cubicBezTo>
                    <a:pt x="832" y="11345"/>
                    <a:pt x="643" y="10889"/>
                    <a:pt x="479" y="10542"/>
                  </a:cubicBezTo>
                  <a:cubicBezTo>
                    <a:pt x="315" y="10195"/>
                    <a:pt x="214" y="9891"/>
                    <a:pt x="126" y="9696"/>
                  </a:cubicBezTo>
                  <a:cubicBezTo>
                    <a:pt x="51" y="9479"/>
                    <a:pt x="0" y="9371"/>
                    <a:pt x="0" y="9371"/>
                  </a:cubicBezTo>
                  <a:cubicBezTo>
                    <a:pt x="0" y="9371"/>
                    <a:pt x="51" y="9501"/>
                    <a:pt x="114" y="9696"/>
                  </a:cubicBezTo>
                  <a:cubicBezTo>
                    <a:pt x="189" y="9913"/>
                    <a:pt x="290" y="10216"/>
                    <a:pt x="441" y="10585"/>
                  </a:cubicBezTo>
                  <a:cubicBezTo>
                    <a:pt x="592" y="10976"/>
                    <a:pt x="769" y="11431"/>
                    <a:pt x="996" y="11930"/>
                  </a:cubicBezTo>
                  <a:cubicBezTo>
                    <a:pt x="1223" y="12429"/>
                    <a:pt x="1487" y="12972"/>
                    <a:pt x="1802" y="13535"/>
                  </a:cubicBezTo>
                  <a:cubicBezTo>
                    <a:pt x="2117" y="14099"/>
                    <a:pt x="2483" y="14685"/>
                    <a:pt x="2886" y="15249"/>
                  </a:cubicBezTo>
                  <a:cubicBezTo>
                    <a:pt x="3087" y="15531"/>
                    <a:pt x="3289" y="15834"/>
                    <a:pt x="3516" y="16095"/>
                  </a:cubicBezTo>
                  <a:cubicBezTo>
                    <a:pt x="3743" y="16377"/>
                    <a:pt x="3983" y="16659"/>
                    <a:pt x="4222" y="16897"/>
                  </a:cubicBezTo>
                  <a:cubicBezTo>
                    <a:pt x="4713" y="17439"/>
                    <a:pt x="5243" y="17895"/>
                    <a:pt x="5785" y="18329"/>
                  </a:cubicBezTo>
                  <a:cubicBezTo>
                    <a:pt x="6339" y="18719"/>
                    <a:pt x="6918" y="19088"/>
                    <a:pt x="7523" y="19370"/>
                  </a:cubicBezTo>
                  <a:cubicBezTo>
                    <a:pt x="7814" y="19522"/>
                    <a:pt x="8129" y="19609"/>
                    <a:pt x="8431" y="19717"/>
                  </a:cubicBezTo>
                  <a:cubicBezTo>
                    <a:pt x="8734" y="19804"/>
                    <a:pt x="8998" y="19912"/>
                    <a:pt x="9326" y="19956"/>
                  </a:cubicBezTo>
                  <a:cubicBezTo>
                    <a:pt x="9832" y="20065"/>
                    <a:pt x="10339" y="20113"/>
                    <a:pt x="10831" y="20113"/>
                  </a:cubicBezTo>
                  <a:cubicBezTo>
                    <a:pt x="10926" y="20113"/>
                    <a:pt x="11021" y="20111"/>
                    <a:pt x="11115" y="20108"/>
                  </a:cubicBezTo>
                  <a:cubicBezTo>
                    <a:pt x="12287" y="20043"/>
                    <a:pt x="13358" y="19695"/>
                    <a:pt x="14266" y="19240"/>
                  </a:cubicBezTo>
                  <a:cubicBezTo>
                    <a:pt x="14391" y="19175"/>
                    <a:pt x="14467" y="19153"/>
                    <a:pt x="14606" y="19066"/>
                  </a:cubicBezTo>
                  <a:cubicBezTo>
                    <a:pt x="14707" y="19001"/>
                    <a:pt x="14807" y="18937"/>
                    <a:pt x="14908" y="18871"/>
                  </a:cubicBezTo>
                  <a:cubicBezTo>
                    <a:pt x="15009" y="18828"/>
                    <a:pt x="15097" y="18763"/>
                    <a:pt x="15186" y="18719"/>
                  </a:cubicBezTo>
                  <a:cubicBezTo>
                    <a:pt x="15287" y="18654"/>
                    <a:pt x="15387" y="18568"/>
                    <a:pt x="15475" y="18503"/>
                  </a:cubicBezTo>
                  <a:cubicBezTo>
                    <a:pt x="15564" y="18459"/>
                    <a:pt x="15652" y="18394"/>
                    <a:pt x="15727" y="18329"/>
                  </a:cubicBezTo>
                  <a:cubicBezTo>
                    <a:pt x="15765" y="18308"/>
                    <a:pt x="15803" y="18286"/>
                    <a:pt x="15841" y="18264"/>
                  </a:cubicBezTo>
                  <a:lnTo>
                    <a:pt x="15992" y="18134"/>
                  </a:lnTo>
                  <a:cubicBezTo>
                    <a:pt x="16131" y="18003"/>
                    <a:pt x="16269" y="17895"/>
                    <a:pt x="16383" y="17787"/>
                  </a:cubicBezTo>
                  <a:cubicBezTo>
                    <a:pt x="16534" y="17657"/>
                    <a:pt x="16660" y="17548"/>
                    <a:pt x="16761" y="17461"/>
                  </a:cubicBezTo>
                  <a:cubicBezTo>
                    <a:pt x="17189" y="18177"/>
                    <a:pt x="17630" y="18871"/>
                    <a:pt x="18084" y="19544"/>
                  </a:cubicBezTo>
                  <a:cubicBezTo>
                    <a:pt x="18084" y="19544"/>
                    <a:pt x="19253" y="21600"/>
                    <a:pt x="20184" y="21600"/>
                  </a:cubicBezTo>
                  <a:cubicBezTo>
                    <a:pt x="20376" y="21600"/>
                    <a:pt x="20558" y="21512"/>
                    <a:pt x="20718" y="21301"/>
                  </a:cubicBezTo>
                  <a:cubicBezTo>
                    <a:pt x="21600" y="20151"/>
                    <a:pt x="20592" y="16485"/>
                    <a:pt x="20592" y="16485"/>
                  </a:cubicBezTo>
                  <a:cubicBezTo>
                    <a:pt x="19231" y="9848"/>
                    <a:pt x="16698" y="4078"/>
                    <a:pt x="13320" y="0"/>
                  </a:cubicBezTo>
                  <a:close/>
                </a:path>
              </a:pathLst>
            </a:custGeom>
            <a:solidFill>
              <a:srgbClr val="009FDF"/>
            </a:solidFill>
            <a:ln w="12700" cap="flat">
              <a:noFill/>
              <a:miter lim="400000"/>
            </a:ln>
            <a:effectLst/>
          </p:spPr>
          <p:txBody>
            <a:bodyPr wrap="square" lIns="45719" tIns="45719" rIns="45719" bIns="45719" numCol="1" anchor="ctr">
              <a:noAutofit/>
            </a:bodyPr>
            <a:lstStyle/>
            <a:p>
              <a:pPr/>
            </a:p>
          </p:txBody>
        </p:sp>
        <p:sp>
          <p:nvSpPr>
            <p:cNvPr id="520" name="Shape 653"/>
            <p:cNvSpPr/>
            <p:nvPr/>
          </p:nvSpPr>
          <p:spPr>
            <a:xfrm>
              <a:off x="0" y="19824"/>
              <a:ext cx="106366" cy="100499"/>
            </a:xfrm>
            <a:custGeom>
              <a:avLst/>
              <a:gdLst/>
              <a:ahLst/>
              <a:cxnLst>
                <a:cxn ang="0">
                  <a:pos x="wd2" y="hd2"/>
                </a:cxn>
                <a:cxn ang="5400000">
                  <a:pos x="wd2" y="hd2"/>
                </a:cxn>
                <a:cxn ang="10800000">
                  <a:pos x="wd2" y="hd2"/>
                </a:cxn>
                <a:cxn ang="16200000">
                  <a:pos x="wd2" y="hd2"/>
                </a:cxn>
              </a:cxnLst>
              <a:rect l="0" t="0" r="r" b="b"/>
              <a:pathLst>
                <a:path w="21431" h="21600" fill="norm" stroke="1" extrusionOk="0">
                  <a:moveTo>
                    <a:pt x="20684" y="0"/>
                  </a:moveTo>
                  <a:cubicBezTo>
                    <a:pt x="20589" y="0"/>
                    <a:pt x="20486" y="2"/>
                    <a:pt x="20374" y="8"/>
                  </a:cubicBezTo>
                  <a:cubicBezTo>
                    <a:pt x="20038" y="25"/>
                    <a:pt x="19637" y="25"/>
                    <a:pt x="19173" y="93"/>
                  </a:cubicBezTo>
                  <a:cubicBezTo>
                    <a:pt x="18693" y="127"/>
                    <a:pt x="18181" y="230"/>
                    <a:pt x="17604" y="349"/>
                  </a:cubicBezTo>
                  <a:cubicBezTo>
                    <a:pt x="17044" y="469"/>
                    <a:pt x="16435" y="640"/>
                    <a:pt x="15811" y="862"/>
                  </a:cubicBezTo>
                  <a:cubicBezTo>
                    <a:pt x="15490" y="981"/>
                    <a:pt x="15170" y="1101"/>
                    <a:pt x="14850" y="1255"/>
                  </a:cubicBezTo>
                  <a:cubicBezTo>
                    <a:pt x="14530" y="1391"/>
                    <a:pt x="14210" y="1545"/>
                    <a:pt x="13873" y="1716"/>
                  </a:cubicBezTo>
                  <a:cubicBezTo>
                    <a:pt x="13217" y="2057"/>
                    <a:pt x="12576" y="2467"/>
                    <a:pt x="11936" y="2928"/>
                  </a:cubicBezTo>
                  <a:cubicBezTo>
                    <a:pt x="11311" y="3407"/>
                    <a:pt x="10687" y="3919"/>
                    <a:pt x="10127" y="4482"/>
                  </a:cubicBezTo>
                  <a:cubicBezTo>
                    <a:pt x="9822" y="4756"/>
                    <a:pt x="9566" y="5080"/>
                    <a:pt x="9278" y="5371"/>
                  </a:cubicBezTo>
                  <a:cubicBezTo>
                    <a:pt x="9022" y="5695"/>
                    <a:pt x="8781" y="5968"/>
                    <a:pt x="8525" y="6310"/>
                  </a:cubicBezTo>
                  <a:cubicBezTo>
                    <a:pt x="8045" y="6959"/>
                    <a:pt x="7613" y="7643"/>
                    <a:pt x="7244" y="8308"/>
                  </a:cubicBezTo>
                  <a:cubicBezTo>
                    <a:pt x="6492" y="9675"/>
                    <a:pt x="5979" y="11058"/>
                    <a:pt x="5659" y="12305"/>
                  </a:cubicBezTo>
                  <a:cubicBezTo>
                    <a:pt x="5611" y="12459"/>
                    <a:pt x="5579" y="12561"/>
                    <a:pt x="5531" y="12766"/>
                  </a:cubicBezTo>
                  <a:cubicBezTo>
                    <a:pt x="5499" y="12903"/>
                    <a:pt x="5483" y="13040"/>
                    <a:pt x="5451" y="13176"/>
                  </a:cubicBezTo>
                  <a:cubicBezTo>
                    <a:pt x="5419" y="13313"/>
                    <a:pt x="5387" y="13449"/>
                    <a:pt x="5355" y="13569"/>
                  </a:cubicBezTo>
                  <a:cubicBezTo>
                    <a:pt x="5339" y="13723"/>
                    <a:pt x="5323" y="13859"/>
                    <a:pt x="5291" y="13996"/>
                  </a:cubicBezTo>
                  <a:cubicBezTo>
                    <a:pt x="5275" y="14115"/>
                    <a:pt x="5259" y="14235"/>
                    <a:pt x="5243" y="14355"/>
                  </a:cubicBezTo>
                  <a:cubicBezTo>
                    <a:pt x="5227" y="14406"/>
                    <a:pt x="5211" y="14457"/>
                    <a:pt x="5211" y="14509"/>
                  </a:cubicBezTo>
                  <a:lnTo>
                    <a:pt x="5211" y="14560"/>
                  </a:lnTo>
                  <a:lnTo>
                    <a:pt x="5195" y="14662"/>
                  </a:lnTo>
                  <a:lnTo>
                    <a:pt x="5179" y="14748"/>
                  </a:lnTo>
                  <a:cubicBezTo>
                    <a:pt x="5163" y="14953"/>
                    <a:pt x="5147" y="15157"/>
                    <a:pt x="5147" y="15329"/>
                  </a:cubicBezTo>
                  <a:cubicBezTo>
                    <a:pt x="5115" y="15721"/>
                    <a:pt x="5083" y="16012"/>
                    <a:pt x="5067" y="16217"/>
                  </a:cubicBezTo>
                  <a:cubicBezTo>
                    <a:pt x="4314" y="16404"/>
                    <a:pt x="3578" y="16643"/>
                    <a:pt x="2857" y="16917"/>
                  </a:cubicBezTo>
                  <a:cubicBezTo>
                    <a:pt x="2857" y="16917"/>
                    <a:pt x="-169" y="17668"/>
                    <a:pt x="7" y="19257"/>
                  </a:cubicBezTo>
                  <a:cubicBezTo>
                    <a:pt x="167" y="20743"/>
                    <a:pt x="3146" y="21050"/>
                    <a:pt x="3146" y="21050"/>
                  </a:cubicBezTo>
                  <a:cubicBezTo>
                    <a:pt x="4801" y="21418"/>
                    <a:pt x="6484" y="21600"/>
                    <a:pt x="8165" y="21600"/>
                  </a:cubicBezTo>
                  <a:cubicBezTo>
                    <a:pt x="11641" y="21600"/>
                    <a:pt x="15114" y="20822"/>
                    <a:pt x="18341" y="19291"/>
                  </a:cubicBezTo>
                  <a:cubicBezTo>
                    <a:pt x="18084" y="18403"/>
                    <a:pt x="18020" y="17446"/>
                    <a:pt x="18165" y="16524"/>
                  </a:cubicBezTo>
                  <a:lnTo>
                    <a:pt x="18149" y="16507"/>
                  </a:lnTo>
                  <a:cubicBezTo>
                    <a:pt x="15851" y="15784"/>
                    <a:pt x="13498" y="15422"/>
                    <a:pt x="11142" y="15422"/>
                  </a:cubicBezTo>
                  <a:cubicBezTo>
                    <a:pt x="10937" y="15422"/>
                    <a:pt x="10732" y="15425"/>
                    <a:pt x="10527" y="15431"/>
                  </a:cubicBezTo>
                  <a:cubicBezTo>
                    <a:pt x="10591" y="14611"/>
                    <a:pt x="10735" y="13689"/>
                    <a:pt x="11023" y="12749"/>
                  </a:cubicBezTo>
                  <a:cubicBezTo>
                    <a:pt x="11199" y="12220"/>
                    <a:pt x="11391" y="11690"/>
                    <a:pt x="11632" y="11178"/>
                  </a:cubicBezTo>
                  <a:cubicBezTo>
                    <a:pt x="11744" y="10939"/>
                    <a:pt x="11904" y="10648"/>
                    <a:pt x="12032" y="10392"/>
                  </a:cubicBezTo>
                  <a:cubicBezTo>
                    <a:pt x="12176" y="10153"/>
                    <a:pt x="12320" y="9897"/>
                    <a:pt x="12480" y="9658"/>
                  </a:cubicBezTo>
                  <a:cubicBezTo>
                    <a:pt x="12801" y="9179"/>
                    <a:pt x="13153" y="8718"/>
                    <a:pt x="13537" y="8291"/>
                  </a:cubicBezTo>
                  <a:cubicBezTo>
                    <a:pt x="13905" y="7865"/>
                    <a:pt x="14306" y="7471"/>
                    <a:pt x="14722" y="7130"/>
                  </a:cubicBezTo>
                  <a:cubicBezTo>
                    <a:pt x="15138" y="6771"/>
                    <a:pt x="15571" y="6464"/>
                    <a:pt x="15987" y="6207"/>
                  </a:cubicBezTo>
                  <a:cubicBezTo>
                    <a:pt x="16403" y="5935"/>
                    <a:pt x="16804" y="5712"/>
                    <a:pt x="17204" y="5541"/>
                  </a:cubicBezTo>
                  <a:cubicBezTo>
                    <a:pt x="17588" y="5354"/>
                    <a:pt x="17956" y="5200"/>
                    <a:pt x="18292" y="5097"/>
                  </a:cubicBezTo>
                  <a:cubicBezTo>
                    <a:pt x="18613" y="4978"/>
                    <a:pt x="18917" y="4893"/>
                    <a:pt x="19157" y="4824"/>
                  </a:cubicBezTo>
                  <a:cubicBezTo>
                    <a:pt x="19637" y="4721"/>
                    <a:pt x="19926" y="4653"/>
                    <a:pt x="19926" y="4653"/>
                  </a:cubicBezTo>
                  <a:cubicBezTo>
                    <a:pt x="19926" y="4653"/>
                    <a:pt x="19637" y="4688"/>
                    <a:pt x="19141" y="4756"/>
                  </a:cubicBezTo>
                  <a:cubicBezTo>
                    <a:pt x="18901" y="4807"/>
                    <a:pt x="18597" y="4858"/>
                    <a:pt x="18244" y="4944"/>
                  </a:cubicBezTo>
                  <a:cubicBezTo>
                    <a:pt x="17908" y="5029"/>
                    <a:pt x="17524" y="5149"/>
                    <a:pt x="17108" y="5302"/>
                  </a:cubicBezTo>
                  <a:cubicBezTo>
                    <a:pt x="16707" y="5456"/>
                    <a:pt x="16259" y="5644"/>
                    <a:pt x="15811" y="5883"/>
                  </a:cubicBezTo>
                  <a:cubicBezTo>
                    <a:pt x="15362" y="6122"/>
                    <a:pt x="14898" y="6396"/>
                    <a:pt x="14450" y="6720"/>
                  </a:cubicBezTo>
                  <a:cubicBezTo>
                    <a:pt x="13985" y="7045"/>
                    <a:pt x="13537" y="7421"/>
                    <a:pt x="13105" y="7830"/>
                  </a:cubicBezTo>
                  <a:cubicBezTo>
                    <a:pt x="12673" y="8240"/>
                    <a:pt x="12256" y="8684"/>
                    <a:pt x="11888" y="9179"/>
                  </a:cubicBezTo>
                  <a:cubicBezTo>
                    <a:pt x="11696" y="9418"/>
                    <a:pt x="11520" y="9692"/>
                    <a:pt x="11343" y="9948"/>
                  </a:cubicBezTo>
                  <a:cubicBezTo>
                    <a:pt x="11167" y="10204"/>
                    <a:pt x="11023" y="10426"/>
                    <a:pt x="10863" y="10717"/>
                  </a:cubicBezTo>
                  <a:cubicBezTo>
                    <a:pt x="10559" y="11246"/>
                    <a:pt x="10287" y="11810"/>
                    <a:pt x="10079" y="12357"/>
                  </a:cubicBezTo>
                  <a:cubicBezTo>
                    <a:pt x="9646" y="13449"/>
                    <a:pt x="9390" y="14526"/>
                    <a:pt x="9246" y="15499"/>
                  </a:cubicBezTo>
                  <a:cubicBezTo>
                    <a:pt x="8349" y="15568"/>
                    <a:pt x="7453" y="15687"/>
                    <a:pt x="6556" y="15858"/>
                  </a:cubicBezTo>
                  <a:cubicBezTo>
                    <a:pt x="6556" y="15721"/>
                    <a:pt x="6572" y="15584"/>
                    <a:pt x="6572" y="15414"/>
                  </a:cubicBezTo>
                  <a:cubicBezTo>
                    <a:pt x="6572" y="15243"/>
                    <a:pt x="6572" y="15038"/>
                    <a:pt x="6588" y="14816"/>
                  </a:cubicBezTo>
                  <a:lnTo>
                    <a:pt x="6588" y="14731"/>
                  </a:lnTo>
                  <a:cubicBezTo>
                    <a:pt x="6588" y="14662"/>
                    <a:pt x="6588" y="14611"/>
                    <a:pt x="6604" y="14560"/>
                  </a:cubicBezTo>
                  <a:cubicBezTo>
                    <a:pt x="6620" y="14440"/>
                    <a:pt x="6620" y="14321"/>
                    <a:pt x="6636" y="14201"/>
                  </a:cubicBezTo>
                  <a:cubicBezTo>
                    <a:pt x="6652" y="14082"/>
                    <a:pt x="6668" y="13962"/>
                    <a:pt x="6668" y="13859"/>
                  </a:cubicBezTo>
                  <a:cubicBezTo>
                    <a:pt x="6700" y="13723"/>
                    <a:pt x="6716" y="13586"/>
                    <a:pt x="6732" y="13449"/>
                  </a:cubicBezTo>
                  <a:cubicBezTo>
                    <a:pt x="6764" y="13313"/>
                    <a:pt x="6780" y="13176"/>
                    <a:pt x="6796" y="13023"/>
                  </a:cubicBezTo>
                  <a:cubicBezTo>
                    <a:pt x="6812" y="12937"/>
                    <a:pt x="6860" y="12749"/>
                    <a:pt x="6876" y="12613"/>
                  </a:cubicBezTo>
                  <a:cubicBezTo>
                    <a:pt x="7101" y="11485"/>
                    <a:pt x="7517" y="10153"/>
                    <a:pt x="8141" y="8838"/>
                  </a:cubicBezTo>
                  <a:cubicBezTo>
                    <a:pt x="8445" y="8172"/>
                    <a:pt x="8814" y="7523"/>
                    <a:pt x="9230" y="6874"/>
                  </a:cubicBezTo>
                  <a:cubicBezTo>
                    <a:pt x="9422" y="6583"/>
                    <a:pt x="9694" y="6242"/>
                    <a:pt x="9918" y="5935"/>
                  </a:cubicBezTo>
                  <a:cubicBezTo>
                    <a:pt x="10158" y="5644"/>
                    <a:pt x="10383" y="5337"/>
                    <a:pt x="10639" y="5046"/>
                  </a:cubicBezTo>
                  <a:cubicBezTo>
                    <a:pt x="11151" y="4466"/>
                    <a:pt x="11728" y="3953"/>
                    <a:pt x="12304" y="3458"/>
                  </a:cubicBezTo>
                  <a:cubicBezTo>
                    <a:pt x="12881" y="2980"/>
                    <a:pt x="13489" y="2535"/>
                    <a:pt x="14097" y="2160"/>
                  </a:cubicBezTo>
                  <a:cubicBezTo>
                    <a:pt x="14402" y="1972"/>
                    <a:pt x="14706" y="1801"/>
                    <a:pt x="15026" y="1647"/>
                  </a:cubicBezTo>
                  <a:cubicBezTo>
                    <a:pt x="15314" y="1477"/>
                    <a:pt x="15635" y="1357"/>
                    <a:pt x="15923" y="1220"/>
                  </a:cubicBezTo>
                  <a:cubicBezTo>
                    <a:pt x="16531" y="947"/>
                    <a:pt x="17124" y="742"/>
                    <a:pt x="17668" y="588"/>
                  </a:cubicBezTo>
                  <a:cubicBezTo>
                    <a:pt x="18213" y="435"/>
                    <a:pt x="18725" y="315"/>
                    <a:pt x="19189" y="230"/>
                  </a:cubicBezTo>
                  <a:cubicBezTo>
                    <a:pt x="19637" y="144"/>
                    <a:pt x="20038" y="110"/>
                    <a:pt x="20374" y="76"/>
                  </a:cubicBezTo>
                  <a:cubicBezTo>
                    <a:pt x="20710" y="42"/>
                    <a:pt x="20967" y="42"/>
                    <a:pt x="21159" y="25"/>
                  </a:cubicBezTo>
                  <a:cubicBezTo>
                    <a:pt x="21335" y="25"/>
                    <a:pt x="21431" y="8"/>
                    <a:pt x="21431" y="8"/>
                  </a:cubicBezTo>
                  <a:lnTo>
                    <a:pt x="21159" y="8"/>
                  </a:lnTo>
                  <a:cubicBezTo>
                    <a:pt x="21030" y="8"/>
                    <a:pt x="20874" y="0"/>
                    <a:pt x="20684" y="0"/>
                  </a:cubicBezTo>
                  <a:close/>
                </a:path>
              </a:pathLst>
            </a:custGeom>
            <a:solidFill>
              <a:srgbClr val="009FDF"/>
            </a:solidFill>
            <a:ln w="12700" cap="flat">
              <a:noFill/>
              <a:miter lim="400000"/>
            </a:ln>
            <a:effectLst/>
          </p:spPr>
          <p:txBody>
            <a:bodyPr wrap="square" lIns="45719" tIns="45719" rIns="45719" bIns="45719" numCol="1" anchor="ctr">
              <a:noAutofit/>
            </a:bodyPr>
            <a:lstStyle/>
            <a:p>
              <a:pPr/>
            </a:p>
          </p:txBody>
        </p:sp>
        <p:sp>
          <p:nvSpPr>
            <p:cNvPr id="521" name="Shape 654"/>
            <p:cNvSpPr/>
            <p:nvPr/>
          </p:nvSpPr>
          <p:spPr>
            <a:xfrm>
              <a:off x="113279" y="0"/>
              <a:ext cx="81675" cy="136599"/>
            </a:xfrm>
            <a:custGeom>
              <a:avLst/>
              <a:gdLst/>
              <a:ahLst/>
              <a:cxnLst>
                <a:cxn ang="0">
                  <a:pos x="wd2" y="hd2"/>
                </a:cxn>
                <a:cxn ang="5400000">
                  <a:pos x="wd2" y="hd2"/>
                </a:cxn>
                <a:cxn ang="10800000">
                  <a:pos x="wd2" y="hd2"/>
                </a:cxn>
                <a:cxn ang="16200000">
                  <a:pos x="wd2" y="hd2"/>
                </a:cxn>
              </a:cxnLst>
              <a:rect l="0" t="0" r="r" b="b"/>
              <a:pathLst>
                <a:path w="21574" h="21600" fill="norm" stroke="1" extrusionOk="0">
                  <a:moveTo>
                    <a:pt x="11152" y="0"/>
                  </a:moveTo>
                  <a:cubicBezTo>
                    <a:pt x="9554" y="0"/>
                    <a:pt x="7766" y="1570"/>
                    <a:pt x="7766" y="1570"/>
                  </a:cubicBezTo>
                  <a:cubicBezTo>
                    <a:pt x="3317" y="4661"/>
                    <a:pt x="588" y="8531"/>
                    <a:pt x="0" y="12628"/>
                  </a:cubicBezTo>
                  <a:cubicBezTo>
                    <a:pt x="1133" y="12779"/>
                    <a:pt x="2183" y="13068"/>
                    <a:pt x="3106" y="13495"/>
                  </a:cubicBezTo>
                  <a:lnTo>
                    <a:pt x="3127" y="13495"/>
                  </a:lnTo>
                  <a:cubicBezTo>
                    <a:pt x="5500" y="12100"/>
                    <a:pt x="7473" y="10504"/>
                    <a:pt x="9005" y="8770"/>
                  </a:cubicBezTo>
                  <a:cubicBezTo>
                    <a:pt x="9823" y="9097"/>
                    <a:pt x="10684" y="9511"/>
                    <a:pt x="11503" y="10027"/>
                  </a:cubicBezTo>
                  <a:cubicBezTo>
                    <a:pt x="11965" y="10328"/>
                    <a:pt x="12406" y="10642"/>
                    <a:pt x="12805" y="10994"/>
                  </a:cubicBezTo>
                  <a:cubicBezTo>
                    <a:pt x="12993" y="11157"/>
                    <a:pt x="13203" y="11358"/>
                    <a:pt x="13392" y="11547"/>
                  </a:cubicBezTo>
                  <a:cubicBezTo>
                    <a:pt x="13560" y="11736"/>
                    <a:pt x="13749" y="11911"/>
                    <a:pt x="13917" y="12113"/>
                  </a:cubicBezTo>
                  <a:cubicBezTo>
                    <a:pt x="14253" y="12502"/>
                    <a:pt x="14505" y="12904"/>
                    <a:pt x="14736" y="13319"/>
                  </a:cubicBezTo>
                  <a:cubicBezTo>
                    <a:pt x="14945" y="13734"/>
                    <a:pt x="15135" y="14148"/>
                    <a:pt x="15239" y="14550"/>
                  </a:cubicBezTo>
                  <a:cubicBezTo>
                    <a:pt x="15365" y="14965"/>
                    <a:pt x="15428" y="15355"/>
                    <a:pt x="15449" y="15744"/>
                  </a:cubicBezTo>
                  <a:cubicBezTo>
                    <a:pt x="15470" y="16121"/>
                    <a:pt x="15449" y="16486"/>
                    <a:pt x="15407" y="16812"/>
                  </a:cubicBezTo>
                  <a:cubicBezTo>
                    <a:pt x="15365" y="17151"/>
                    <a:pt x="15302" y="17453"/>
                    <a:pt x="15198" y="17717"/>
                  </a:cubicBezTo>
                  <a:cubicBezTo>
                    <a:pt x="15135" y="17994"/>
                    <a:pt x="15029" y="18220"/>
                    <a:pt x="14945" y="18408"/>
                  </a:cubicBezTo>
                  <a:cubicBezTo>
                    <a:pt x="14757" y="18785"/>
                    <a:pt x="14651" y="18999"/>
                    <a:pt x="14651" y="18999"/>
                  </a:cubicBezTo>
                  <a:cubicBezTo>
                    <a:pt x="14651" y="18999"/>
                    <a:pt x="14799" y="18798"/>
                    <a:pt x="15029" y="18433"/>
                  </a:cubicBezTo>
                  <a:cubicBezTo>
                    <a:pt x="15135" y="18245"/>
                    <a:pt x="15281" y="18019"/>
                    <a:pt x="15386" y="17742"/>
                  </a:cubicBezTo>
                  <a:cubicBezTo>
                    <a:pt x="15513" y="17478"/>
                    <a:pt x="15617" y="17177"/>
                    <a:pt x="15722" y="16837"/>
                  </a:cubicBezTo>
                  <a:cubicBezTo>
                    <a:pt x="15806" y="16498"/>
                    <a:pt x="15869" y="16134"/>
                    <a:pt x="15911" y="15744"/>
                  </a:cubicBezTo>
                  <a:cubicBezTo>
                    <a:pt x="15932" y="15355"/>
                    <a:pt x="15932" y="14928"/>
                    <a:pt x="15848" y="14500"/>
                  </a:cubicBezTo>
                  <a:cubicBezTo>
                    <a:pt x="15806" y="14073"/>
                    <a:pt x="15680" y="13633"/>
                    <a:pt x="15513" y="13193"/>
                  </a:cubicBezTo>
                  <a:cubicBezTo>
                    <a:pt x="15323" y="12754"/>
                    <a:pt x="15092" y="12301"/>
                    <a:pt x="14799" y="11874"/>
                  </a:cubicBezTo>
                  <a:cubicBezTo>
                    <a:pt x="14672" y="11660"/>
                    <a:pt x="14484" y="11447"/>
                    <a:pt x="14337" y="11233"/>
                  </a:cubicBezTo>
                  <a:cubicBezTo>
                    <a:pt x="14148" y="11019"/>
                    <a:pt x="14001" y="10843"/>
                    <a:pt x="13791" y="10617"/>
                  </a:cubicBezTo>
                  <a:cubicBezTo>
                    <a:pt x="13413" y="10228"/>
                    <a:pt x="12972" y="9851"/>
                    <a:pt x="12510" y="9499"/>
                  </a:cubicBezTo>
                  <a:cubicBezTo>
                    <a:pt x="11629" y="8845"/>
                    <a:pt x="10684" y="8305"/>
                    <a:pt x="9761" y="7890"/>
                  </a:cubicBezTo>
                  <a:cubicBezTo>
                    <a:pt x="10265" y="7224"/>
                    <a:pt x="10726" y="6558"/>
                    <a:pt x="11104" y="5867"/>
                  </a:cubicBezTo>
                  <a:cubicBezTo>
                    <a:pt x="11188" y="5892"/>
                    <a:pt x="11272" y="5917"/>
                    <a:pt x="11356" y="5943"/>
                  </a:cubicBezTo>
                  <a:cubicBezTo>
                    <a:pt x="11545" y="6006"/>
                    <a:pt x="11755" y="6081"/>
                    <a:pt x="11986" y="6169"/>
                  </a:cubicBezTo>
                  <a:lnTo>
                    <a:pt x="12070" y="6194"/>
                  </a:lnTo>
                  <a:lnTo>
                    <a:pt x="12091" y="6207"/>
                  </a:lnTo>
                  <a:lnTo>
                    <a:pt x="12258" y="6269"/>
                  </a:lnTo>
                  <a:cubicBezTo>
                    <a:pt x="12385" y="6320"/>
                    <a:pt x="12510" y="6370"/>
                    <a:pt x="12615" y="6420"/>
                  </a:cubicBezTo>
                  <a:cubicBezTo>
                    <a:pt x="12742" y="6470"/>
                    <a:pt x="12846" y="6521"/>
                    <a:pt x="12972" y="6571"/>
                  </a:cubicBezTo>
                  <a:cubicBezTo>
                    <a:pt x="13099" y="6634"/>
                    <a:pt x="13224" y="6684"/>
                    <a:pt x="13371" y="6747"/>
                  </a:cubicBezTo>
                  <a:cubicBezTo>
                    <a:pt x="13497" y="6810"/>
                    <a:pt x="13644" y="6885"/>
                    <a:pt x="13791" y="6948"/>
                  </a:cubicBezTo>
                  <a:cubicBezTo>
                    <a:pt x="13875" y="6985"/>
                    <a:pt x="14043" y="7074"/>
                    <a:pt x="14169" y="7149"/>
                  </a:cubicBezTo>
                  <a:cubicBezTo>
                    <a:pt x="15260" y="7702"/>
                    <a:pt x="16436" y="8443"/>
                    <a:pt x="17464" y="9335"/>
                  </a:cubicBezTo>
                  <a:cubicBezTo>
                    <a:pt x="17989" y="9788"/>
                    <a:pt x="18472" y="10278"/>
                    <a:pt x="18892" y="10793"/>
                  </a:cubicBezTo>
                  <a:cubicBezTo>
                    <a:pt x="19081" y="11019"/>
                    <a:pt x="19291" y="11321"/>
                    <a:pt x="19500" y="11585"/>
                  </a:cubicBezTo>
                  <a:cubicBezTo>
                    <a:pt x="19648" y="11861"/>
                    <a:pt x="19836" y="12125"/>
                    <a:pt x="19983" y="12402"/>
                  </a:cubicBezTo>
                  <a:cubicBezTo>
                    <a:pt x="20298" y="12955"/>
                    <a:pt x="20508" y="13532"/>
                    <a:pt x="20676" y="14098"/>
                  </a:cubicBezTo>
                  <a:cubicBezTo>
                    <a:pt x="20823" y="14676"/>
                    <a:pt x="20907" y="15242"/>
                    <a:pt x="20928" y="15794"/>
                  </a:cubicBezTo>
                  <a:cubicBezTo>
                    <a:pt x="20949" y="16071"/>
                    <a:pt x="20928" y="16347"/>
                    <a:pt x="20907" y="16611"/>
                  </a:cubicBezTo>
                  <a:cubicBezTo>
                    <a:pt x="20907" y="16888"/>
                    <a:pt x="20844" y="17139"/>
                    <a:pt x="20802" y="17390"/>
                  </a:cubicBezTo>
                  <a:cubicBezTo>
                    <a:pt x="20718" y="17905"/>
                    <a:pt x="20571" y="18383"/>
                    <a:pt x="20403" y="18810"/>
                  </a:cubicBezTo>
                  <a:cubicBezTo>
                    <a:pt x="20214" y="19250"/>
                    <a:pt x="20026" y="19640"/>
                    <a:pt x="19815" y="19979"/>
                  </a:cubicBezTo>
                  <a:cubicBezTo>
                    <a:pt x="19648" y="20331"/>
                    <a:pt x="19417" y="20620"/>
                    <a:pt x="19249" y="20859"/>
                  </a:cubicBezTo>
                  <a:cubicBezTo>
                    <a:pt x="19081" y="21097"/>
                    <a:pt x="18913" y="21286"/>
                    <a:pt x="18808" y="21411"/>
                  </a:cubicBezTo>
                  <a:cubicBezTo>
                    <a:pt x="18724" y="21537"/>
                    <a:pt x="18661" y="21600"/>
                    <a:pt x="18661" y="21600"/>
                  </a:cubicBezTo>
                  <a:cubicBezTo>
                    <a:pt x="18661" y="21600"/>
                    <a:pt x="18724" y="21537"/>
                    <a:pt x="18829" y="21424"/>
                  </a:cubicBezTo>
                  <a:cubicBezTo>
                    <a:pt x="18955" y="21299"/>
                    <a:pt x="19123" y="21123"/>
                    <a:pt x="19333" y="20884"/>
                  </a:cubicBezTo>
                  <a:cubicBezTo>
                    <a:pt x="19521" y="20645"/>
                    <a:pt x="19774" y="20369"/>
                    <a:pt x="19983" y="20017"/>
                  </a:cubicBezTo>
                  <a:cubicBezTo>
                    <a:pt x="20235" y="19690"/>
                    <a:pt x="20466" y="19288"/>
                    <a:pt x="20697" y="18861"/>
                  </a:cubicBezTo>
                  <a:cubicBezTo>
                    <a:pt x="20907" y="18421"/>
                    <a:pt x="21117" y="17943"/>
                    <a:pt x="21264" y="17428"/>
                  </a:cubicBezTo>
                  <a:cubicBezTo>
                    <a:pt x="21327" y="17177"/>
                    <a:pt x="21411" y="16913"/>
                    <a:pt x="21453" y="16636"/>
                  </a:cubicBezTo>
                  <a:cubicBezTo>
                    <a:pt x="21495" y="16373"/>
                    <a:pt x="21537" y="16083"/>
                    <a:pt x="21558" y="15807"/>
                  </a:cubicBezTo>
                  <a:cubicBezTo>
                    <a:pt x="21600" y="15229"/>
                    <a:pt x="21558" y="14638"/>
                    <a:pt x="21453" y="14035"/>
                  </a:cubicBezTo>
                  <a:cubicBezTo>
                    <a:pt x="21348" y="13445"/>
                    <a:pt x="21180" y="12829"/>
                    <a:pt x="20928" y="12238"/>
                  </a:cubicBezTo>
                  <a:cubicBezTo>
                    <a:pt x="20802" y="11937"/>
                    <a:pt x="20634" y="11648"/>
                    <a:pt x="20487" y="11346"/>
                  </a:cubicBezTo>
                  <a:cubicBezTo>
                    <a:pt x="20298" y="11057"/>
                    <a:pt x="20172" y="10793"/>
                    <a:pt x="19941" y="10504"/>
                  </a:cubicBezTo>
                  <a:cubicBezTo>
                    <a:pt x="19563" y="9939"/>
                    <a:pt x="19102" y="9411"/>
                    <a:pt x="18598" y="8908"/>
                  </a:cubicBezTo>
                  <a:cubicBezTo>
                    <a:pt x="17591" y="7903"/>
                    <a:pt x="16415" y="7074"/>
                    <a:pt x="15281" y="6408"/>
                  </a:cubicBezTo>
                  <a:cubicBezTo>
                    <a:pt x="15135" y="6332"/>
                    <a:pt x="15050" y="6269"/>
                    <a:pt x="14862" y="6169"/>
                  </a:cubicBezTo>
                  <a:cubicBezTo>
                    <a:pt x="14736" y="6093"/>
                    <a:pt x="14589" y="6031"/>
                    <a:pt x="14463" y="5955"/>
                  </a:cubicBezTo>
                  <a:cubicBezTo>
                    <a:pt x="14337" y="5892"/>
                    <a:pt x="14211" y="5830"/>
                    <a:pt x="14085" y="5767"/>
                  </a:cubicBezTo>
                  <a:cubicBezTo>
                    <a:pt x="13959" y="5691"/>
                    <a:pt x="13812" y="5629"/>
                    <a:pt x="13686" y="5566"/>
                  </a:cubicBezTo>
                  <a:cubicBezTo>
                    <a:pt x="13560" y="5515"/>
                    <a:pt x="13455" y="5453"/>
                    <a:pt x="13329" y="5402"/>
                  </a:cubicBezTo>
                  <a:lnTo>
                    <a:pt x="13182" y="5327"/>
                  </a:lnTo>
                  <a:lnTo>
                    <a:pt x="13140" y="5302"/>
                  </a:lnTo>
                  <a:lnTo>
                    <a:pt x="13035" y="5264"/>
                  </a:lnTo>
                  <a:lnTo>
                    <a:pt x="12951" y="5226"/>
                  </a:lnTo>
                  <a:cubicBezTo>
                    <a:pt x="12721" y="5139"/>
                    <a:pt x="12531" y="5063"/>
                    <a:pt x="12343" y="4987"/>
                  </a:cubicBezTo>
                  <a:cubicBezTo>
                    <a:pt x="12070" y="4887"/>
                    <a:pt x="11860" y="4799"/>
                    <a:pt x="11692" y="4736"/>
                  </a:cubicBezTo>
                  <a:cubicBezTo>
                    <a:pt x="11965" y="4108"/>
                    <a:pt x="12216" y="3480"/>
                    <a:pt x="12385" y="2839"/>
                  </a:cubicBezTo>
                  <a:cubicBezTo>
                    <a:pt x="12385" y="2839"/>
                    <a:pt x="13497" y="501"/>
                    <a:pt x="11671" y="62"/>
                  </a:cubicBezTo>
                  <a:cubicBezTo>
                    <a:pt x="11502" y="19"/>
                    <a:pt x="11328" y="0"/>
                    <a:pt x="11152" y="0"/>
                  </a:cubicBezTo>
                  <a:close/>
                </a:path>
              </a:pathLst>
            </a:custGeom>
            <a:solidFill>
              <a:srgbClr val="009FDF"/>
            </a:solidFill>
            <a:ln w="12700" cap="flat">
              <a:noFill/>
              <a:miter lim="400000"/>
            </a:ln>
            <a:effectLst/>
          </p:spPr>
          <p:txBody>
            <a:bodyPr wrap="square" lIns="45719" tIns="45719" rIns="45719" bIns="45719" numCol="1" anchor="ctr">
              <a:noAutofit/>
            </a:bodyPr>
            <a:lstStyle/>
            <a:p>
              <a:pPr/>
            </a:p>
          </p:txBody>
        </p:sp>
      </p:grpSp>
      <p:sp>
        <p:nvSpPr>
          <p:cNvPr id="523" name="Shape 655"/>
          <p:cNvSpPr/>
          <p:nvPr/>
        </p:nvSpPr>
        <p:spPr>
          <a:xfrm flipH="1" rot="10800000">
            <a:off x="1165518" y="1502308"/>
            <a:ext cx="768301" cy="844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2460"/>
                </a:lnTo>
                <a:cubicBezTo>
                  <a:pt x="0" y="6270"/>
                  <a:pt x="5518" y="1252"/>
                  <a:pt x="12325" y="1252"/>
                </a:cubicBezTo>
                <a:lnTo>
                  <a:pt x="17031" y="1252"/>
                </a:lnTo>
                <a:lnTo>
                  <a:pt x="17031" y="0"/>
                </a:lnTo>
                <a:lnTo>
                  <a:pt x="21600" y="2853"/>
                </a:lnTo>
                <a:lnTo>
                  <a:pt x="17031" y="5705"/>
                </a:lnTo>
                <a:lnTo>
                  <a:pt x="17031" y="4454"/>
                </a:lnTo>
                <a:lnTo>
                  <a:pt x="12325" y="4454"/>
                </a:lnTo>
                <a:cubicBezTo>
                  <a:pt x="7462" y="4454"/>
                  <a:pt x="3521" y="8038"/>
                  <a:pt x="3521" y="12460"/>
                </a:cubicBezTo>
                <a:lnTo>
                  <a:pt x="3521" y="21600"/>
                </a:lnTo>
                <a:close/>
              </a:path>
            </a:pathLst>
          </a:custGeom>
          <a:solidFill>
            <a:srgbClr val="D9D9D9"/>
          </a:solidFill>
          <a:ln w="12700">
            <a:miter lim="400000"/>
          </a:ln>
        </p:spPr>
        <p:txBody>
          <a:bodyPr lIns="45719" rIns="45719" anchor="ctr"/>
          <a:lstStyle/>
          <a:p>
            <a:pPr/>
          </a:p>
        </p:txBody>
      </p:sp>
      <p:sp>
        <p:nvSpPr>
          <p:cNvPr id="524" name="Shape 656"/>
          <p:cNvSpPr txBox="1"/>
          <p:nvPr/>
        </p:nvSpPr>
        <p:spPr>
          <a:xfrm>
            <a:off x="939632" y="1249424"/>
            <a:ext cx="5808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800">
                <a:solidFill>
                  <a:srgbClr val="00253E"/>
                </a:solidFill>
                <a:latin typeface="Proxima Nova"/>
                <a:ea typeface="Proxima Nova"/>
                <a:cs typeface="Proxima Nova"/>
                <a:sym typeface="Proxima Nova"/>
              </a:defRPr>
            </a:lvl1pPr>
          </a:lstStyle>
          <a:p>
            <a:pPr/>
            <a:r>
              <a:t>Github</a:t>
            </a:r>
          </a:p>
        </p:txBody>
      </p:sp>
      <p:sp>
        <p:nvSpPr>
          <p:cNvPr id="525" name="Shape 657"/>
          <p:cNvSpPr txBox="1"/>
          <p:nvPr/>
        </p:nvSpPr>
        <p:spPr>
          <a:xfrm>
            <a:off x="1123754" y="3792013"/>
            <a:ext cx="5808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600">
                <a:solidFill>
                  <a:srgbClr val="00253E"/>
                </a:solidFill>
                <a:latin typeface="Proxima Nova"/>
                <a:ea typeface="Proxima Nova"/>
                <a:cs typeface="Proxima Nova"/>
                <a:sym typeface="Proxima Nova"/>
              </a:defRPr>
            </a:lvl1pPr>
          </a:lstStyle>
          <a:p>
            <a:pPr/>
            <a:r>
              <a:t>Concourse</a:t>
            </a:r>
          </a:p>
        </p:txBody>
      </p:sp>
      <p:grpSp>
        <p:nvGrpSpPr>
          <p:cNvPr id="530" name="Shape 658"/>
          <p:cNvGrpSpPr/>
          <p:nvPr/>
        </p:nvGrpSpPr>
        <p:grpSpPr>
          <a:xfrm>
            <a:off x="1322696" y="2168431"/>
            <a:ext cx="194955" cy="193959"/>
            <a:chOff x="0" y="0"/>
            <a:chExt cx="194953" cy="193957"/>
          </a:xfrm>
        </p:grpSpPr>
        <p:sp>
          <p:nvSpPr>
            <p:cNvPr id="526" name="Shape 659"/>
            <p:cNvSpPr/>
            <p:nvPr/>
          </p:nvSpPr>
          <p:spPr>
            <a:xfrm>
              <a:off x="96870" y="87835"/>
              <a:ext cx="27255" cy="27199"/>
            </a:xfrm>
            <a:custGeom>
              <a:avLst/>
              <a:gdLst/>
              <a:ahLst/>
              <a:cxnLst>
                <a:cxn ang="0">
                  <a:pos x="wd2" y="hd2"/>
                </a:cxn>
                <a:cxn ang="5400000">
                  <a:pos x="wd2" y="hd2"/>
                </a:cxn>
                <a:cxn ang="10800000">
                  <a:pos x="wd2" y="hd2"/>
                </a:cxn>
                <a:cxn ang="16200000">
                  <a:pos x="wd2" y="hd2"/>
                </a:cxn>
              </a:cxnLst>
              <a:rect l="0" t="0" r="r" b="b"/>
              <a:pathLst>
                <a:path w="20808" h="21600" fill="norm" stroke="1" extrusionOk="0">
                  <a:moveTo>
                    <a:pt x="10442" y="0"/>
                  </a:moveTo>
                  <a:cubicBezTo>
                    <a:pt x="10149" y="0"/>
                    <a:pt x="9853" y="13"/>
                    <a:pt x="9555" y="38"/>
                  </a:cubicBezTo>
                  <a:cubicBezTo>
                    <a:pt x="3852" y="544"/>
                    <a:pt x="-396" y="5718"/>
                    <a:pt x="30" y="11715"/>
                  </a:cubicBezTo>
                  <a:cubicBezTo>
                    <a:pt x="490" y="17338"/>
                    <a:pt x="5037" y="21600"/>
                    <a:pt x="10366" y="21600"/>
                  </a:cubicBezTo>
                  <a:cubicBezTo>
                    <a:pt x="10659" y="21600"/>
                    <a:pt x="10956" y="21586"/>
                    <a:pt x="11253" y="21560"/>
                  </a:cubicBezTo>
                  <a:cubicBezTo>
                    <a:pt x="16957" y="21054"/>
                    <a:pt x="21204" y="15880"/>
                    <a:pt x="20778" y="9885"/>
                  </a:cubicBezTo>
                  <a:cubicBezTo>
                    <a:pt x="20318" y="4262"/>
                    <a:pt x="15771" y="0"/>
                    <a:pt x="10442" y="0"/>
                  </a:cubicBezTo>
                  <a:close/>
                </a:path>
              </a:pathLst>
            </a:custGeom>
            <a:solidFill>
              <a:srgbClr val="009FDF"/>
            </a:solidFill>
            <a:ln w="12700" cap="flat">
              <a:noFill/>
              <a:miter lim="400000"/>
            </a:ln>
            <a:effectLst/>
          </p:spPr>
          <p:txBody>
            <a:bodyPr wrap="square" lIns="45719" tIns="45719" rIns="45719" bIns="45719" numCol="1" anchor="ctr">
              <a:noAutofit/>
            </a:bodyPr>
            <a:lstStyle/>
            <a:p>
              <a:pPr/>
            </a:p>
          </p:txBody>
        </p:sp>
        <p:sp>
          <p:nvSpPr>
            <p:cNvPr id="527" name="Shape 660"/>
            <p:cNvSpPr/>
            <p:nvPr/>
          </p:nvSpPr>
          <p:spPr>
            <a:xfrm>
              <a:off x="43505" y="114823"/>
              <a:ext cx="132929" cy="79135"/>
            </a:xfrm>
            <a:custGeom>
              <a:avLst/>
              <a:gdLst/>
              <a:ahLst/>
              <a:cxnLst>
                <a:cxn ang="0">
                  <a:pos x="wd2" y="hd2"/>
                </a:cxn>
                <a:cxn ang="5400000">
                  <a:pos x="wd2" y="hd2"/>
                </a:cxn>
                <a:cxn ang="10800000">
                  <a:pos x="wd2" y="hd2"/>
                </a:cxn>
                <a:cxn ang="16200000">
                  <a:pos x="wd2" y="hd2"/>
                </a:cxn>
              </a:cxnLst>
              <a:rect l="0" t="0" r="r" b="b"/>
              <a:pathLst>
                <a:path w="21080" h="21600" fill="norm" stroke="1" extrusionOk="0">
                  <a:moveTo>
                    <a:pt x="13320" y="0"/>
                  </a:moveTo>
                  <a:cubicBezTo>
                    <a:pt x="12854" y="868"/>
                    <a:pt x="12274" y="1562"/>
                    <a:pt x="11632" y="2017"/>
                  </a:cubicBezTo>
                  <a:lnTo>
                    <a:pt x="11632" y="2039"/>
                  </a:lnTo>
                  <a:cubicBezTo>
                    <a:pt x="12149" y="5466"/>
                    <a:pt x="12968" y="8720"/>
                    <a:pt x="14064" y="11670"/>
                  </a:cubicBezTo>
                  <a:cubicBezTo>
                    <a:pt x="13547" y="12103"/>
                    <a:pt x="12955" y="12516"/>
                    <a:pt x="12287" y="12798"/>
                  </a:cubicBezTo>
                  <a:cubicBezTo>
                    <a:pt x="11896" y="12950"/>
                    <a:pt x="11480" y="13080"/>
                    <a:pt x="11052" y="13145"/>
                  </a:cubicBezTo>
                  <a:cubicBezTo>
                    <a:pt x="10863" y="13188"/>
                    <a:pt x="10624" y="13188"/>
                    <a:pt x="10397" y="13210"/>
                  </a:cubicBezTo>
                  <a:cubicBezTo>
                    <a:pt x="10290" y="13210"/>
                    <a:pt x="10186" y="13216"/>
                    <a:pt x="10080" y="13216"/>
                  </a:cubicBezTo>
                  <a:cubicBezTo>
                    <a:pt x="9975" y="13216"/>
                    <a:pt x="9867" y="13210"/>
                    <a:pt x="9754" y="13188"/>
                  </a:cubicBezTo>
                  <a:cubicBezTo>
                    <a:pt x="9326" y="13167"/>
                    <a:pt x="8885" y="13058"/>
                    <a:pt x="8456" y="12906"/>
                  </a:cubicBezTo>
                  <a:cubicBezTo>
                    <a:pt x="8040" y="12754"/>
                    <a:pt x="7625" y="12559"/>
                    <a:pt x="7234" y="12321"/>
                  </a:cubicBezTo>
                  <a:cubicBezTo>
                    <a:pt x="6843" y="12082"/>
                    <a:pt x="6478" y="11800"/>
                    <a:pt x="6137" y="11496"/>
                  </a:cubicBezTo>
                  <a:cubicBezTo>
                    <a:pt x="5797" y="11192"/>
                    <a:pt x="5482" y="10867"/>
                    <a:pt x="5205" y="10542"/>
                  </a:cubicBezTo>
                  <a:cubicBezTo>
                    <a:pt x="4927" y="10216"/>
                    <a:pt x="4676" y="9913"/>
                    <a:pt x="4474" y="9587"/>
                  </a:cubicBezTo>
                  <a:cubicBezTo>
                    <a:pt x="4260" y="9305"/>
                    <a:pt x="4096" y="9002"/>
                    <a:pt x="3945" y="8785"/>
                  </a:cubicBezTo>
                  <a:cubicBezTo>
                    <a:pt x="3668" y="8286"/>
                    <a:pt x="3516" y="8004"/>
                    <a:pt x="3516" y="8004"/>
                  </a:cubicBezTo>
                  <a:cubicBezTo>
                    <a:pt x="3516" y="8004"/>
                    <a:pt x="3655" y="8308"/>
                    <a:pt x="3907" y="8828"/>
                  </a:cubicBezTo>
                  <a:cubicBezTo>
                    <a:pt x="4045" y="9089"/>
                    <a:pt x="4196" y="9414"/>
                    <a:pt x="4398" y="9739"/>
                  </a:cubicBezTo>
                  <a:cubicBezTo>
                    <a:pt x="4600" y="10086"/>
                    <a:pt x="4827" y="10434"/>
                    <a:pt x="5091" y="10802"/>
                  </a:cubicBezTo>
                  <a:cubicBezTo>
                    <a:pt x="5369" y="11171"/>
                    <a:pt x="5658" y="11561"/>
                    <a:pt x="5999" y="11908"/>
                  </a:cubicBezTo>
                  <a:cubicBezTo>
                    <a:pt x="6326" y="12256"/>
                    <a:pt x="6692" y="12624"/>
                    <a:pt x="7095" y="12906"/>
                  </a:cubicBezTo>
                  <a:cubicBezTo>
                    <a:pt x="7486" y="13232"/>
                    <a:pt x="7902" y="13492"/>
                    <a:pt x="8343" y="13709"/>
                  </a:cubicBezTo>
                  <a:cubicBezTo>
                    <a:pt x="8784" y="13925"/>
                    <a:pt x="9238" y="14099"/>
                    <a:pt x="9704" y="14208"/>
                  </a:cubicBezTo>
                  <a:cubicBezTo>
                    <a:pt x="9931" y="14272"/>
                    <a:pt x="10170" y="14272"/>
                    <a:pt x="10409" y="14316"/>
                  </a:cubicBezTo>
                  <a:cubicBezTo>
                    <a:pt x="10570" y="14331"/>
                    <a:pt x="10718" y="14347"/>
                    <a:pt x="10879" y="14347"/>
                  </a:cubicBezTo>
                  <a:cubicBezTo>
                    <a:pt x="10946" y="14347"/>
                    <a:pt x="11016" y="14344"/>
                    <a:pt x="11090" y="14338"/>
                  </a:cubicBezTo>
                  <a:cubicBezTo>
                    <a:pt x="11556" y="14338"/>
                    <a:pt x="12010" y="14272"/>
                    <a:pt x="12451" y="14143"/>
                  </a:cubicBezTo>
                  <a:cubicBezTo>
                    <a:pt x="13258" y="13925"/>
                    <a:pt x="13988" y="13535"/>
                    <a:pt x="14618" y="13080"/>
                  </a:cubicBezTo>
                  <a:cubicBezTo>
                    <a:pt x="15022" y="14078"/>
                    <a:pt x="15475" y="15054"/>
                    <a:pt x="15954" y="15986"/>
                  </a:cubicBezTo>
                  <a:cubicBezTo>
                    <a:pt x="15916" y="16008"/>
                    <a:pt x="15879" y="16052"/>
                    <a:pt x="15841" y="16095"/>
                  </a:cubicBezTo>
                  <a:cubicBezTo>
                    <a:pt x="15727" y="16203"/>
                    <a:pt x="15601" y="16334"/>
                    <a:pt x="15463" y="16463"/>
                  </a:cubicBezTo>
                  <a:lnTo>
                    <a:pt x="15412" y="16528"/>
                  </a:lnTo>
                  <a:lnTo>
                    <a:pt x="15400" y="16528"/>
                  </a:lnTo>
                  <a:cubicBezTo>
                    <a:pt x="15362" y="16572"/>
                    <a:pt x="15324" y="16594"/>
                    <a:pt x="15287" y="16637"/>
                  </a:cubicBezTo>
                  <a:cubicBezTo>
                    <a:pt x="15211" y="16702"/>
                    <a:pt x="15122" y="16767"/>
                    <a:pt x="15047" y="16832"/>
                  </a:cubicBezTo>
                  <a:cubicBezTo>
                    <a:pt x="14971" y="16897"/>
                    <a:pt x="14896" y="16963"/>
                    <a:pt x="14820" y="17028"/>
                  </a:cubicBezTo>
                  <a:cubicBezTo>
                    <a:pt x="14732" y="17092"/>
                    <a:pt x="14631" y="17158"/>
                    <a:pt x="14543" y="17223"/>
                  </a:cubicBezTo>
                  <a:cubicBezTo>
                    <a:pt x="14442" y="17288"/>
                    <a:pt x="14341" y="17353"/>
                    <a:pt x="14253" y="17439"/>
                  </a:cubicBezTo>
                  <a:cubicBezTo>
                    <a:pt x="14190" y="17483"/>
                    <a:pt x="14051" y="17548"/>
                    <a:pt x="13963" y="17613"/>
                  </a:cubicBezTo>
                  <a:cubicBezTo>
                    <a:pt x="13157" y="18112"/>
                    <a:pt x="12149" y="18546"/>
                    <a:pt x="11065" y="18719"/>
                  </a:cubicBezTo>
                  <a:cubicBezTo>
                    <a:pt x="10737" y="18772"/>
                    <a:pt x="10399" y="18801"/>
                    <a:pt x="10058" y="18801"/>
                  </a:cubicBezTo>
                  <a:cubicBezTo>
                    <a:pt x="9836" y="18801"/>
                    <a:pt x="9612" y="18788"/>
                    <a:pt x="9389" y="18763"/>
                  </a:cubicBezTo>
                  <a:cubicBezTo>
                    <a:pt x="9124" y="18741"/>
                    <a:pt x="8796" y="18676"/>
                    <a:pt x="8507" y="18632"/>
                  </a:cubicBezTo>
                  <a:cubicBezTo>
                    <a:pt x="8229" y="18546"/>
                    <a:pt x="7939" y="18503"/>
                    <a:pt x="7649" y="18372"/>
                  </a:cubicBezTo>
                  <a:cubicBezTo>
                    <a:pt x="7083" y="18177"/>
                    <a:pt x="6515" y="17895"/>
                    <a:pt x="5961" y="17548"/>
                  </a:cubicBezTo>
                  <a:cubicBezTo>
                    <a:pt x="5419" y="17201"/>
                    <a:pt x="4902" y="16810"/>
                    <a:pt x="4411" y="16355"/>
                  </a:cubicBezTo>
                  <a:cubicBezTo>
                    <a:pt x="4159" y="16117"/>
                    <a:pt x="3932" y="15899"/>
                    <a:pt x="3705" y="15639"/>
                  </a:cubicBezTo>
                  <a:cubicBezTo>
                    <a:pt x="3466" y="15401"/>
                    <a:pt x="3264" y="15141"/>
                    <a:pt x="3050" y="14880"/>
                  </a:cubicBezTo>
                  <a:cubicBezTo>
                    <a:pt x="2634" y="14381"/>
                    <a:pt x="2269" y="13839"/>
                    <a:pt x="1928" y="13318"/>
                  </a:cubicBezTo>
                  <a:cubicBezTo>
                    <a:pt x="1613" y="12776"/>
                    <a:pt x="1311" y="12277"/>
                    <a:pt x="1084" y="11800"/>
                  </a:cubicBezTo>
                  <a:cubicBezTo>
                    <a:pt x="832" y="11345"/>
                    <a:pt x="643" y="10889"/>
                    <a:pt x="479" y="10542"/>
                  </a:cubicBezTo>
                  <a:cubicBezTo>
                    <a:pt x="315" y="10195"/>
                    <a:pt x="214" y="9891"/>
                    <a:pt x="126" y="9696"/>
                  </a:cubicBezTo>
                  <a:cubicBezTo>
                    <a:pt x="51" y="9479"/>
                    <a:pt x="0" y="9371"/>
                    <a:pt x="0" y="9371"/>
                  </a:cubicBezTo>
                  <a:cubicBezTo>
                    <a:pt x="0" y="9371"/>
                    <a:pt x="51" y="9501"/>
                    <a:pt x="114" y="9696"/>
                  </a:cubicBezTo>
                  <a:cubicBezTo>
                    <a:pt x="189" y="9913"/>
                    <a:pt x="290" y="10216"/>
                    <a:pt x="441" y="10585"/>
                  </a:cubicBezTo>
                  <a:cubicBezTo>
                    <a:pt x="592" y="10976"/>
                    <a:pt x="769" y="11431"/>
                    <a:pt x="996" y="11930"/>
                  </a:cubicBezTo>
                  <a:cubicBezTo>
                    <a:pt x="1223" y="12429"/>
                    <a:pt x="1487" y="12972"/>
                    <a:pt x="1802" y="13535"/>
                  </a:cubicBezTo>
                  <a:cubicBezTo>
                    <a:pt x="2117" y="14099"/>
                    <a:pt x="2483" y="14685"/>
                    <a:pt x="2886" y="15249"/>
                  </a:cubicBezTo>
                  <a:cubicBezTo>
                    <a:pt x="3087" y="15531"/>
                    <a:pt x="3289" y="15834"/>
                    <a:pt x="3516" y="16095"/>
                  </a:cubicBezTo>
                  <a:cubicBezTo>
                    <a:pt x="3743" y="16377"/>
                    <a:pt x="3983" y="16659"/>
                    <a:pt x="4222" y="16897"/>
                  </a:cubicBezTo>
                  <a:cubicBezTo>
                    <a:pt x="4713" y="17439"/>
                    <a:pt x="5243" y="17895"/>
                    <a:pt x="5785" y="18329"/>
                  </a:cubicBezTo>
                  <a:cubicBezTo>
                    <a:pt x="6339" y="18719"/>
                    <a:pt x="6918" y="19088"/>
                    <a:pt x="7523" y="19370"/>
                  </a:cubicBezTo>
                  <a:cubicBezTo>
                    <a:pt x="7814" y="19522"/>
                    <a:pt x="8129" y="19609"/>
                    <a:pt x="8431" y="19717"/>
                  </a:cubicBezTo>
                  <a:cubicBezTo>
                    <a:pt x="8734" y="19804"/>
                    <a:pt x="8998" y="19912"/>
                    <a:pt x="9326" y="19956"/>
                  </a:cubicBezTo>
                  <a:cubicBezTo>
                    <a:pt x="9832" y="20065"/>
                    <a:pt x="10339" y="20113"/>
                    <a:pt x="10831" y="20113"/>
                  </a:cubicBezTo>
                  <a:cubicBezTo>
                    <a:pt x="10926" y="20113"/>
                    <a:pt x="11021" y="20111"/>
                    <a:pt x="11115" y="20108"/>
                  </a:cubicBezTo>
                  <a:cubicBezTo>
                    <a:pt x="12287" y="20043"/>
                    <a:pt x="13358" y="19695"/>
                    <a:pt x="14266" y="19240"/>
                  </a:cubicBezTo>
                  <a:cubicBezTo>
                    <a:pt x="14391" y="19175"/>
                    <a:pt x="14467" y="19153"/>
                    <a:pt x="14606" y="19066"/>
                  </a:cubicBezTo>
                  <a:cubicBezTo>
                    <a:pt x="14707" y="19001"/>
                    <a:pt x="14807" y="18937"/>
                    <a:pt x="14908" y="18871"/>
                  </a:cubicBezTo>
                  <a:cubicBezTo>
                    <a:pt x="15009" y="18828"/>
                    <a:pt x="15097" y="18763"/>
                    <a:pt x="15186" y="18719"/>
                  </a:cubicBezTo>
                  <a:cubicBezTo>
                    <a:pt x="15287" y="18654"/>
                    <a:pt x="15387" y="18568"/>
                    <a:pt x="15475" y="18503"/>
                  </a:cubicBezTo>
                  <a:cubicBezTo>
                    <a:pt x="15564" y="18459"/>
                    <a:pt x="15652" y="18394"/>
                    <a:pt x="15727" y="18329"/>
                  </a:cubicBezTo>
                  <a:cubicBezTo>
                    <a:pt x="15765" y="18308"/>
                    <a:pt x="15803" y="18286"/>
                    <a:pt x="15841" y="18264"/>
                  </a:cubicBezTo>
                  <a:lnTo>
                    <a:pt x="15992" y="18134"/>
                  </a:lnTo>
                  <a:cubicBezTo>
                    <a:pt x="16131" y="18003"/>
                    <a:pt x="16269" y="17895"/>
                    <a:pt x="16383" y="17787"/>
                  </a:cubicBezTo>
                  <a:cubicBezTo>
                    <a:pt x="16534" y="17657"/>
                    <a:pt x="16660" y="17548"/>
                    <a:pt x="16761" y="17461"/>
                  </a:cubicBezTo>
                  <a:cubicBezTo>
                    <a:pt x="17189" y="18177"/>
                    <a:pt x="17630" y="18871"/>
                    <a:pt x="18084" y="19544"/>
                  </a:cubicBezTo>
                  <a:cubicBezTo>
                    <a:pt x="18084" y="19544"/>
                    <a:pt x="19253" y="21600"/>
                    <a:pt x="20184" y="21600"/>
                  </a:cubicBezTo>
                  <a:cubicBezTo>
                    <a:pt x="20376" y="21600"/>
                    <a:pt x="20558" y="21512"/>
                    <a:pt x="20718" y="21301"/>
                  </a:cubicBezTo>
                  <a:cubicBezTo>
                    <a:pt x="21600" y="20151"/>
                    <a:pt x="20592" y="16485"/>
                    <a:pt x="20592" y="16485"/>
                  </a:cubicBezTo>
                  <a:cubicBezTo>
                    <a:pt x="19231" y="9848"/>
                    <a:pt x="16698" y="4078"/>
                    <a:pt x="13320" y="0"/>
                  </a:cubicBezTo>
                  <a:close/>
                </a:path>
              </a:pathLst>
            </a:custGeom>
            <a:solidFill>
              <a:srgbClr val="009FDF"/>
            </a:solidFill>
            <a:ln w="12700" cap="flat">
              <a:noFill/>
              <a:miter lim="400000"/>
            </a:ln>
            <a:effectLst/>
          </p:spPr>
          <p:txBody>
            <a:bodyPr wrap="square" lIns="45719" tIns="45719" rIns="45719" bIns="45719" numCol="1" anchor="ctr">
              <a:noAutofit/>
            </a:bodyPr>
            <a:lstStyle/>
            <a:p>
              <a:pPr/>
            </a:p>
          </p:txBody>
        </p:sp>
        <p:sp>
          <p:nvSpPr>
            <p:cNvPr id="528" name="Shape 661"/>
            <p:cNvSpPr/>
            <p:nvPr/>
          </p:nvSpPr>
          <p:spPr>
            <a:xfrm>
              <a:off x="0" y="19824"/>
              <a:ext cx="106366" cy="100499"/>
            </a:xfrm>
            <a:custGeom>
              <a:avLst/>
              <a:gdLst/>
              <a:ahLst/>
              <a:cxnLst>
                <a:cxn ang="0">
                  <a:pos x="wd2" y="hd2"/>
                </a:cxn>
                <a:cxn ang="5400000">
                  <a:pos x="wd2" y="hd2"/>
                </a:cxn>
                <a:cxn ang="10800000">
                  <a:pos x="wd2" y="hd2"/>
                </a:cxn>
                <a:cxn ang="16200000">
                  <a:pos x="wd2" y="hd2"/>
                </a:cxn>
              </a:cxnLst>
              <a:rect l="0" t="0" r="r" b="b"/>
              <a:pathLst>
                <a:path w="21431" h="21600" fill="norm" stroke="1" extrusionOk="0">
                  <a:moveTo>
                    <a:pt x="20684" y="0"/>
                  </a:moveTo>
                  <a:cubicBezTo>
                    <a:pt x="20589" y="0"/>
                    <a:pt x="20486" y="2"/>
                    <a:pt x="20374" y="8"/>
                  </a:cubicBezTo>
                  <a:cubicBezTo>
                    <a:pt x="20038" y="25"/>
                    <a:pt x="19637" y="25"/>
                    <a:pt x="19173" y="93"/>
                  </a:cubicBezTo>
                  <a:cubicBezTo>
                    <a:pt x="18693" y="127"/>
                    <a:pt x="18181" y="230"/>
                    <a:pt x="17604" y="349"/>
                  </a:cubicBezTo>
                  <a:cubicBezTo>
                    <a:pt x="17044" y="469"/>
                    <a:pt x="16435" y="640"/>
                    <a:pt x="15811" y="862"/>
                  </a:cubicBezTo>
                  <a:cubicBezTo>
                    <a:pt x="15490" y="981"/>
                    <a:pt x="15170" y="1101"/>
                    <a:pt x="14850" y="1255"/>
                  </a:cubicBezTo>
                  <a:cubicBezTo>
                    <a:pt x="14530" y="1391"/>
                    <a:pt x="14210" y="1545"/>
                    <a:pt x="13873" y="1716"/>
                  </a:cubicBezTo>
                  <a:cubicBezTo>
                    <a:pt x="13217" y="2057"/>
                    <a:pt x="12576" y="2467"/>
                    <a:pt x="11936" y="2928"/>
                  </a:cubicBezTo>
                  <a:cubicBezTo>
                    <a:pt x="11311" y="3407"/>
                    <a:pt x="10687" y="3919"/>
                    <a:pt x="10127" y="4482"/>
                  </a:cubicBezTo>
                  <a:cubicBezTo>
                    <a:pt x="9822" y="4756"/>
                    <a:pt x="9566" y="5080"/>
                    <a:pt x="9278" y="5371"/>
                  </a:cubicBezTo>
                  <a:cubicBezTo>
                    <a:pt x="9022" y="5695"/>
                    <a:pt x="8781" y="5968"/>
                    <a:pt x="8525" y="6310"/>
                  </a:cubicBezTo>
                  <a:cubicBezTo>
                    <a:pt x="8045" y="6959"/>
                    <a:pt x="7613" y="7643"/>
                    <a:pt x="7244" y="8308"/>
                  </a:cubicBezTo>
                  <a:cubicBezTo>
                    <a:pt x="6492" y="9675"/>
                    <a:pt x="5979" y="11058"/>
                    <a:pt x="5659" y="12305"/>
                  </a:cubicBezTo>
                  <a:cubicBezTo>
                    <a:pt x="5611" y="12459"/>
                    <a:pt x="5579" y="12561"/>
                    <a:pt x="5531" y="12766"/>
                  </a:cubicBezTo>
                  <a:cubicBezTo>
                    <a:pt x="5499" y="12903"/>
                    <a:pt x="5483" y="13040"/>
                    <a:pt x="5451" y="13176"/>
                  </a:cubicBezTo>
                  <a:cubicBezTo>
                    <a:pt x="5419" y="13313"/>
                    <a:pt x="5387" y="13449"/>
                    <a:pt x="5355" y="13569"/>
                  </a:cubicBezTo>
                  <a:cubicBezTo>
                    <a:pt x="5339" y="13723"/>
                    <a:pt x="5323" y="13859"/>
                    <a:pt x="5291" y="13996"/>
                  </a:cubicBezTo>
                  <a:cubicBezTo>
                    <a:pt x="5275" y="14115"/>
                    <a:pt x="5259" y="14235"/>
                    <a:pt x="5243" y="14355"/>
                  </a:cubicBezTo>
                  <a:cubicBezTo>
                    <a:pt x="5227" y="14406"/>
                    <a:pt x="5211" y="14457"/>
                    <a:pt x="5211" y="14509"/>
                  </a:cubicBezTo>
                  <a:lnTo>
                    <a:pt x="5211" y="14560"/>
                  </a:lnTo>
                  <a:lnTo>
                    <a:pt x="5195" y="14662"/>
                  </a:lnTo>
                  <a:lnTo>
                    <a:pt x="5179" y="14748"/>
                  </a:lnTo>
                  <a:cubicBezTo>
                    <a:pt x="5163" y="14953"/>
                    <a:pt x="5147" y="15157"/>
                    <a:pt x="5147" y="15329"/>
                  </a:cubicBezTo>
                  <a:cubicBezTo>
                    <a:pt x="5115" y="15721"/>
                    <a:pt x="5083" y="16012"/>
                    <a:pt x="5067" y="16217"/>
                  </a:cubicBezTo>
                  <a:cubicBezTo>
                    <a:pt x="4314" y="16404"/>
                    <a:pt x="3578" y="16643"/>
                    <a:pt x="2857" y="16917"/>
                  </a:cubicBezTo>
                  <a:cubicBezTo>
                    <a:pt x="2857" y="16917"/>
                    <a:pt x="-169" y="17668"/>
                    <a:pt x="7" y="19257"/>
                  </a:cubicBezTo>
                  <a:cubicBezTo>
                    <a:pt x="167" y="20743"/>
                    <a:pt x="3146" y="21050"/>
                    <a:pt x="3146" y="21050"/>
                  </a:cubicBezTo>
                  <a:cubicBezTo>
                    <a:pt x="4801" y="21418"/>
                    <a:pt x="6484" y="21600"/>
                    <a:pt x="8165" y="21600"/>
                  </a:cubicBezTo>
                  <a:cubicBezTo>
                    <a:pt x="11641" y="21600"/>
                    <a:pt x="15114" y="20822"/>
                    <a:pt x="18341" y="19291"/>
                  </a:cubicBezTo>
                  <a:cubicBezTo>
                    <a:pt x="18084" y="18403"/>
                    <a:pt x="18020" y="17446"/>
                    <a:pt x="18165" y="16524"/>
                  </a:cubicBezTo>
                  <a:lnTo>
                    <a:pt x="18149" y="16507"/>
                  </a:lnTo>
                  <a:cubicBezTo>
                    <a:pt x="15851" y="15784"/>
                    <a:pt x="13498" y="15422"/>
                    <a:pt x="11142" y="15422"/>
                  </a:cubicBezTo>
                  <a:cubicBezTo>
                    <a:pt x="10937" y="15422"/>
                    <a:pt x="10732" y="15425"/>
                    <a:pt x="10527" y="15431"/>
                  </a:cubicBezTo>
                  <a:cubicBezTo>
                    <a:pt x="10591" y="14611"/>
                    <a:pt x="10735" y="13689"/>
                    <a:pt x="11023" y="12749"/>
                  </a:cubicBezTo>
                  <a:cubicBezTo>
                    <a:pt x="11199" y="12220"/>
                    <a:pt x="11391" y="11690"/>
                    <a:pt x="11632" y="11178"/>
                  </a:cubicBezTo>
                  <a:cubicBezTo>
                    <a:pt x="11744" y="10939"/>
                    <a:pt x="11904" y="10648"/>
                    <a:pt x="12032" y="10392"/>
                  </a:cubicBezTo>
                  <a:cubicBezTo>
                    <a:pt x="12176" y="10153"/>
                    <a:pt x="12320" y="9897"/>
                    <a:pt x="12480" y="9658"/>
                  </a:cubicBezTo>
                  <a:cubicBezTo>
                    <a:pt x="12801" y="9179"/>
                    <a:pt x="13153" y="8718"/>
                    <a:pt x="13537" y="8291"/>
                  </a:cubicBezTo>
                  <a:cubicBezTo>
                    <a:pt x="13905" y="7865"/>
                    <a:pt x="14306" y="7471"/>
                    <a:pt x="14722" y="7130"/>
                  </a:cubicBezTo>
                  <a:cubicBezTo>
                    <a:pt x="15138" y="6771"/>
                    <a:pt x="15571" y="6464"/>
                    <a:pt x="15987" y="6207"/>
                  </a:cubicBezTo>
                  <a:cubicBezTo>
                    <a:pt x="16403" y="5935"/>
                    <a:pt x="16804" y="5712"/>
                    <a:pt x="17204" y="5541"/>
                  </a:cubicBezTo>
                  <a:cubicBezTo>
                    <a:pt x="17588" y="5354"/>
                    <a:pt x="17956" y="5200"/>
                    <a:pt x="18292" y="5097"/>
                  </a:cubicBezTo>
                  <a:cubicBezTo>
                    <a:pt x="18613" y="4978"/>
                    <a:pt x="18917" y="4893"/>
                    <a:pt x="19157" y="4824"/>
                  </a:cubicBezTo>
                  <a:cubicBezTo>
                    <a:pt x="19637" y="4721"/>
                    <a:pt x="19926" y="4653"/>
                    <a:pt x="19926" y="4653"/>
                  </a:cubicBezTo>
                  <a:cubicBezTo>
                    <a:pt x="19926" y="4653"/>
                    <a:pt x="19637" y="4688"/>
                    <a:pt x="19141" y="4756"/>
                  </a:cubicBezTo>
                  <a:cubicBezTo>
                    <a:pt x="18901" y="4807"/>
                    <a:pt x="18597" y="4858"/>
                    <a:pt x="18244" y="4944"/>
                  </a:cubicBezTo>
                  <a:cubicBezTo>
                    <a:pt x="17908" y="5029"/>
                    <a:pt x="17524" y="5149"/>
                    <a:pt x="17108" y="5302"/>
                  </a:cubicBezTo>
                  <a:cubicBezTo>
                    <a:pt x="16707" y="5456"/>
                    <a:pt x="16259" y="5644"/>
                    <a:pt x="15811" y="5883"/>
                  </a:cubicBezTo>
                  <a:cubicBezTo>
                    <a:pt x="15362" y="6122"/>
                    <a:pt x="14898" y="6396"/>
                    <a:pt x="14450" y="6720"/>
                  </a:cubicBezTo>
                  <a:cubicBezTo>
                    <a:pt x="13985" y="7045"/>
                    <a:pt x="13537" y="7421"/>
                    <a:pt x="13105" y="7830"/>
                  </a:cubicBezTo>
                  <a:cubicBezTo>
                    <a:pt x="12673" y="8240"/>
                    <a:pt x="12256" y="8684"/>
                    <a:pt x="11888" y="9179"/>
                  </a:cubicBezTo>
                  <a:cubicBezTo>
                    <a:pt x="11696" y="9418"/>
                    <a:pt x="11520" y="9692"/>
                    <a:pt x="11343" y="9948"/>
                  </a:cubicBezTo>
                  <a:cubicBezTo>
                    <a:pt x="11167" y="10204"/>
                    <a:pt x="11023" y="10426"/>
                    <a:pt x="10863" y="10717"/>
                  </a:cubicBezTo>
                  <a:cubicBezTo>
                    <a:pt x="10559" y="11246"/>
                    <a:pt x="10287" y="11810"/>
                    <a:pt x="10079" y="12357"/>
                  </a:cubicBezTo>
                  <a:cubicBezTo>
                    <a:pt x="9646" y="13449"/>
                    <a:pt x="9390" y="14526"/>
                    <a:pt x="9246" y="15499"/>
                  </a:cubicBezTo>
                  <a:cubicBezTo>
                    <a:pt x="8349" y="15568"/>
                    <a:pt x="7453" y="15687"/>
                    <a:pt x="6556" y="15858"/>
                  </a:cubicBezTo>
                  <a:cubicBezTo>
                    <a:pt x="6556" y="15721"/>
                    <a:pt x="6572" y="15584"/>
                    <a:pt x="6572" y="15414"/>
                  </a:cubicBezTo>
                  <a:cubicBezTo>
                    <a:pt x="6572" y="15243"/>
                    <a:pt x="6572" y="15038"/>
                    <a:pt x="6588" y="14816"/>
                  </a:cubicBezTo>
                  <a:lnTo>
                    <a:pt x="6588" y="14731"/>
                  </a:lnTo>
                  <a:cubicBezTo>
                    <a:pt x="6588" y="14662"/>
                    <a:pt x="6588" y="14611"/>
                    <a:pt x="6604" y="14560"/>
                  </a:cubicBezTo>
                  <a:cubicBezTo>
                    <a:pt x="6620" y="14440"/>
                    <a:pt x="6620" y="14321"/>
                    <a:pt x="6636" y="14201"/>
                  </a:cubicBezTo>
                  <a:cubicBezTo>
                    <a:pt x="6652" y="14082"/>
                    <a:pt x="6668" y="13962"/>
                    <a:pt x="6668" y="13859"/>
                  </a:cubicBezTo>
                  <a:cubicBezTo>
                    <a:pt x="6700" y="13723"/>
                    <a:pt x="6716" y="13586"/>
                    <a:pt x="6732" y="13449"/>
                  </a:cubicBezTo>
                  <a:cubicBezTo>
                    <a:pt x="6764" y="13313"/>
                    <a:pt x="6780" y="13176"/>
                    <a:pt x="6796" y="13023"/>
                  </a:cubicBezTo>
                  <a:cubicBezTo>
                    <a:pt x="6812" y="12937"/>
                    <a:pt x="6860" y="12749"/>
                    <a:pt x="6876" y="12613"/>
                  </a:cubicBezTo>
                  <a:cubicBezTo>
                    <a:pt x="7101" y="11485"/>
                    <a:pt x="7517" y="10153"/>
                    <a:pt x="8141" y="8838"/>
                  </a:cubicBezTo>
                  <a:cubicBezTo>
                    <a:pt x="8445" y="8172"/>
                    <a:pt x="8814" y="7523"/>
                    <a:pt x="9230" y="6874"/>
                  </a:cubicBezTo>
                  <a:cubicBezTo>
                    <a:pt x="9422" y="6583"/>
                    <a:pt x="9694" y="6242"/>
                    <a:pt x="9918" y="5935"/>
                  </a:cubicBezTo>
                  <a:cubicBezTo>
                    <a:pt x="10158" y="5644"/>
                    <a:pt x="10383" y="5337"/>
                    <a:pt x="10639" y="5046"/>
                  </a:cubicBezTo>
                  <a:cubicBezTo>
                    <a:pt x="11151" y="4466"/>
                    <a:pt x="11728" y="3953"/>
                    <a:pt x="12304" y="3458"/>
                  </a:cubicBezTo>
                  <a:cubicBezTo>
                    <a:pt x="12881" y="2980"/>
                    <a:pt x="13489" y="2535"/>
                    <a:pt x="14097" y="2160"/>
                  </a:cubicBezTo>
                  <a:cubicBezTo>
                    <a:pt x="14402" y="1972"/>
                    <a:pt x="14706" y="1801"/>
                    <a:pt x="15026" y="1647"/>
                  </a:cubicBezTo>
                  <a:cubicBezTo>
                    <a:pt x="15314" y="1477"/>
                    <a:pt x="15635" y="1357"/>
                    <a:pt x="15923" y="1220"/>
                  </a:cubicBezTo>
                  <a:cubicBezTo>
                    <a:pt x="16531" y="947"/>
                    <a:pt x="17124" y="742"/>
                    <a:pt x="17668" y="588"/>
                  </a:cubicBezTo>
                  <a:cubicBezTo>
                    <a:pt x="18213" y="435"/>
                    <a:pt x="18725" y="315"/>
                    <a:pt x="19189" y="230"/>
                  </a:cubicBezTo>
                  <a:cubicBezTo>
                    <a:pt x="19637" y="144"/>
                    <a:pt x="20038" y="110"/>
                    <a:pt x="20374" y="76"/>
                  </a:cubicBezTo>
                  <a:cubicBezTo>
                    <a:pt x="20710" y="42"/>
                    <a:pt x="20967" y="42"/>
                    <a:pt x="21159" y="25"/>
                  </a:cubicBezTo>
                  <a:cubicBezTo>
                    <a:pt x="21335" y="25"/>
                    <a:pt x="21431" y="8"/>
                    <a:pt x="21431" y="8"/>
                  </a:cubicBezTo>
                  <a:lnTo>
                    <a:pt x="21159" y="8"/>
                  </a:lnTo>
                  <a:cubicBezTo>
                    <a:pt x="21030" y="8"/>
                    <a:pt x="20874" y="0"/>
                    <a:pt x="20684" y="0"/>
                  </a:cubicBezTo>
                  <a:close/>
                </a:path>
              </a:pathLst>
            </a:custGeom>
            <a:solidFill>
              <a:srgbClr val="009FDF"/>
            </a:solidFill>
            <a:ln w="12700" cap="flat">
              <a:noFill/>
              <a:miter lim="400000"/>
            </a:ln>
            <a:effectLst/>
          </p:spPr>
          <p:txBody>
            <a:bodyPr wrap="square" lIns="45719" tIns="45719" rIns="45719" bIns="45719" numCol="1" anchor="ctr">
              <a:noAutofit/>
            </a:bodyPr>
            <a:lstStyle/>
            <a:p>
              <a:pPr/>
            </a:p>
          </p:txBody>
        </p:sp>
        <p:sp>
          <p:nvSpPr>
            <p:cNvPr id="529" name="Shape 662"/>
            <p:cNvSpPr/>
            <p:nvPr/>
          </p:nvSpPr>
          <p:spPr>
            <a:xfrm>
              <a:off x="113279" y="0"/>
              <a:ext cx="81675" cy="136599"/>
            </a:xfrm>
            <a:custGeom>
              <a:avLst/>
              <a:gdLst/>
              <a:ahLst/>
              <a:cxnLst>
                <a:cxn ang="0">
                  <a:pos x="wd2" y="hd2"/>
                </a:cxn>
                <a:cxn ang="5400000">
                  <a:pos x="wd2" y="hd2"/>
                </a:cxn>
                <a:cxn ang="10800000">
                  <a:pos x="wd2" y="hd2"/>
                </a:cxn>
                <a:cxn ang="16200000">
                  <a:pos x="wd2" y="hd2"/>
                </a:cxn>
              </a:cxnLst>
              <a:rect l="0" t="0" r="r" b="b"/>
              <a:pathLst>
                <a:path w="21574" h="21600" fill="norm" stroke="1" extrusionOk="0">
                  <a:moveTo>
                    <a:pt x="11152" y="0"/>
                  </a:moveTo>
                  <a:cubicBezTo>
                    <a:pt x="9554" y="0"/>
                    <a:pt x="7766" y="1570"/>
                    <a:pt x="7766" y="1570"/>
                  </a:cubicBezTo>
                  <a:cubicBezTo>
                    <a:pt x="3317" y="4661"/>
                    <a:pt x="588" y="8531"/>
                    <a:pt x="0" y="12628"/>
                  </a:cubicBezTo>
                  <a:cubicBezTo>
                    <a:pt x="1133" y="12779"/>
                    <a:pt x="2183" y="13068"/>
                    <a:pt x="3106" y="13495"/>
                  </a:cubicBezTo>
                  <a:lnTo>
                    <a:pt x="3127" y="13495"/>
                  </a:lnTo>
                  <a:cubicBezTo>
                    <a:pt x="5500" y="12100"/>
                    <a:pt x="7473" y="10504"/>
                    <a:pt x="9005" y="8770"/>
                  </a:cubicBezTo>
                  <a:cubicBezTo>
                    <a:pt x="9823" y="9097"/>
                    <a:pt x="10684" y="9511"/>
                    <a:pt x="11503" y="10027"/>
                  </a:cubicBezTo>
                  <a:cubicBezTo>
                    <a:pt x="11965" y="10328"/>
                    <a:pt x="12406" y="10642"/>
                    <a:pt x="12805" y="10994"/>
                  </a:cubicBezTo>
                  <a:cubicBezTo>
                    <a:pt x="12993" y="11157"/>
                    <a:pt x="13203" y="11358"/>
                    <a:pt x="13392" y="11547"/>
                  </a:cubicBezTo>
                  <a:cubicBezTo>
                    <a:pt x="13560" y="11736"/>
                    <a:pt x="13749" y="11911"/>
                    <a:pt x="13917" y="12113"/>
                  </a:cubicBezTo>
                  <a:cubicBezTo>
                    <a:pt x="14253" y="12502"/>
                    <a:pt x="14505" y="12904"/>
                    <a:pt x="14736" y="13319"/>
                  </a:cubicBezTo>
                  <a:cubicBezTo>
                    <a:pt x="14945" y="13734"/>
                    <a:pt x="15135" y="14148"/>
                    <a:pt x="15239" y="14550"/>
                  </a:cubicBezTo>
                  <a:cubicBezTo>
                    <a:pt x="15365" y="14965"/>
                    <a:pt x="15428" y="15355"/>
                    <a:pt x="15449" y="15744"/>
                  </a:cubicBezTo>
                  <a:cubicBezTo>
                    <a:pt x="15470" y="16121"/>
                    <a:pt x="15449" y="16486"/>
                    <a:pt x="15407" y="16812"/>
                  </a:cubicBezTo>
                  <a:cubicBezTo>
                    <a:pt x="15365" y="17151"/>
                    <a:pt x="15302" y="17453"/>
                    <a:pt x="15198" y="17717"/>
                  </a:cubicBezTo>
                  <a:cubicBezTo>
                    <a:pt x="15135" y="17994"/>
                    <a:pt x="15029" y="18220"/>
                    <a:pt x="14945" y="18408"/>
                  </a:cubicBezTo>
                  <a:cubicBezTo>
                    <a:pt x="14757" y="18785"/>
                    <a:pt x="14651" y="18999"/>
                    <a:pt x="14651" y="18999"/>
                  </a:cubicBezTo>
                  <a:cubicBezTo>
                    <a:pt x="14651" y="18999"/>
                    <a:pt x="14799" y="18798"/>
                    <a:pt x="15029" y="18433"/>
                  </a:cubicBezTo>
                  <a:cubicBezTo>
                    <a:pt x="15135" y="18245"/>
                    <a:pt x="15281" y="18019"/>
                    <a:pt x="15386" y="17742"/>
                  </a:cubicBezTo>
                  <a:cubicBezTo>
                    <a:pt x="15513" y="17478"/>
                    <a:pt x="15617" y="17177"/>
                    <a:pt x="15722" y="16837"/>
                  </a:cubicBezTo>
                  <a:cubicBezTo>
                    <a:pt x="15806" y="16498"/>
                    <a:pt x="15869" y="16134"/>
                    <a:pt x="15911" y="15744"/>
                  </a:cubicBezTo>
                  <a:cubicBezTo>
                    <a:pt x="15932" y="15355"/>
                    <a:pt x="15932" y="14928"/>
                    <a:pt x="15848" y="14500"/>
                  </a:cubicBezTo>
                  <a:cubicBezTo>
                    <a:pt x="15806" y="14073"/>
                    <a:pt x="15680" y="13633"/>
                    <a:pt x="15513" y="13193"/>
                  </a:cubicBezTo>
                  <a:cubicBezTo>
                    <a:pt x="15323" y="12754"/>
                    <a:pt x="15092" y="12301"/>
                    <a:pt x="14799" y="11874"/>
                  </a:cubicBezTo>
                  <a:cubicBezTo>
                    <a:pt x="14672" y="11660"/>
                    <a:pt x="14484" y="11447"/>
                    <a:pt x="14337" y="11233"/>
                  </a:cubicBezTo>
                  <a:cubicBezTo>
                    <a:pt x="14148" y="11019"/>
                    <a:pt x="14001" y="10843"/>
                    <a:pt x="13791" y="10617"/>
                  </a:cubicBezTo>
                  <a:cubicBezTo>
                    <a:pt x="13413" y="10228"/>
                    <a:pt x="12972" y="9851"/>
                    <a:pt x="12510" y="9499"/>
                  </a:cubicBezTo>
                  <a:cubicBezTo>
                    <a:pt x="11629" y="8845"/>
                    <a:pt x="10684" y="8305"/>
                    <a:pt x="9761" y="7890"/>
                  </a:cubicBezTo>
                  <a:cubicBezTo>
                    <a:pt x="10265" y="7224"/>
                    <a:pt x="10726" y="6558"/>
                    <a:pt x="11104" y="5867"/>
                  </a:cubicBezTo>
                  <a:cubicBezTo>
                    <a:pt x="11188" y="5892"/>
                    <a:pt x="11272" y="5917"/>
                    <a:pt x="11356" y="5943"/>
                  </a:cubicBezTo>
                  <a:cubicBezTo>
                    <a:pt x="11545" y="6006"/>
                    <a:pt x="11755" y="6081"/>
                    <a:pt x="11986" y="6169"/>
                  </a:cubicBezTo>
                  <a:lnTo>
                    <a:pt x="12070" y="6194"/>
                  </a:lnTo>
                  <a:lnTo>
                    <a:pt x="12091" y="6207"/>
                  </a:lnTo>
                  <a:lnTo>
                    <a:pt x="12258" y="6269"/>
                  </a:lnTo>
                  <a:cubicBezTo>
                    <a:pt x="12385" y="6320"/>
                    <a:pt x="12510" y="6370"/>
                    <a:pt x="12615" y="6420"/>
                  </a:cubicBezTo>
                  <a:cubicBezTo>
                    <a:pt x="12742" y="6470"/>
                    <a:pt x="12846" y="6521"/>
                    <a:pt x="12972" y="6571"/>
                  </a:cubicBezTo>
                  <a:cubicBezTo>
                    <a:pt x="13099" y="6634"/>
                    <a:pt x="13224" y="6684"/>
                    <a:pt x="13371" y="6747"/>
                  </a:cubicBezTo>
                  <a:cubicBezTo>
                    <a:pt x="13497" y="6810"/>
                    <a:pt x="13644" y="6885"/>
                    <a:pt x="13791" y="6948"/>
                  </a:cubicBezTo>
                  <a:cubicBezTo>
                    <a:pt x="13875" y="6985"/>
                    <a:pt x="14043" y="7074"/>
                    <a:pt x="14169" y="7149"/>
                  </a:cubicBezTo>
                  <a:cubicBezTo>
                    <a:pt x="15260" y="7702"/>
                    <a:pt x="16436" y="8443"/>
                    <a:pt x="17464" y="9335"/>
                  </a:cubicBezTo>
                  <a:cubicBezTo>
                    <a:pt x="17989" y="9788"/>
                    <a:pt x="18472" y="10278"/>
                    <a:pt x="18892" y="10793"/>
                  </a:cubicBezTo>
                  <a:cubicBezTo>
                    <a:pt x="19081" y="11019"/>
                    <a:pt x="19291" y="11321"/>
                    <a:pt x="19500" y="11585"/>
                  </a:cubicBezTo>
                  <a:cubicBezTo>
                    <a:pt x="19648" y="11861"/>
                    <a:pt x="19836" y="12125"/>
                    <a:pt x="19983" y="12402"/>
                  </a:cubicBezTo>
                  <a:cubicBezTo>
                    <a:pt x="20298" y="12955"/>
                    <a:pt x="20508" y="13532"/>
                    <a:pt x="20676" y="14098"/>
                  </a:cubicBezTo>
                  <a:cubicBezTo>
                    <a:pt x="20823" y="14676"/>
                    <a:pt x="20907" y="15242"/>
                    <a:pt x="20928" y="15794"/>
                  </a:cubicBezTo>
                  <a:cubicBezTo>
                    <a:pt x="20949" y="16071"/>
                    <a:pt x="20928" y="16347"/>
                    <a:pt x="20907" y="16611"/>
                  </a:cubicBezTo>
                  <a:cubicBezTo>
                    <a:pt x="20907" y="16888"/>
                    <a:pt x="20844" y="17139"/>
                    <a:pt x="20802" y="17390"/>
                  </a:cubicBezTo>
                  <a:cubicBezTo>
                    <a:pt x="20718" y="17905"/>
                    <a:pt x="20571" y="18383"/>
                    <a:pt x="20403" y="18810"/>
                  </a:cubicBezTo>
                  <a:cubicBezTo>
                    <a:pt x="20214" y="19250"/>
                    <a:pt x="20026" y="19640"/>
                    <a:pt x="19815" y="19979"/>
                  </a:cubicBezTo>
                  <a:cubicBezTo>
                    <a:pt x="19648" y="20331"/>
                    <a:pt x="19417" y="20620"/>
                    <a:pt x="19249" y="20859"/>
                  </a:cubicBezTo>
                  <a:cubicBezTo>
                    <a:pt x="19081" y="21097"/>
                    <a:pt x="18913" y="21286"/>
                    <a:pt x="18808" y="21411"/>
                  </a:cubicBezTo>
                  <a:cubicBezTo>
                    <a:pt x="18724" y="21537"/>
                    <a:pt x="18661" y="21600"/>
                    <a:pt x="18661" y="21600"/>
                  </a:cubicBezTo>
                  <a:cubicBezTo>
                    <a:pt x="18661" y="21600"/>
                    <a:pt x="18724" y="21537"/>
                    <a:pt x="18829" y="21424"/>
                  </a:cubicBezTo>
                  <a:cubicBezTo>
                    <a:pt x="18955" y="21299"/>
                    <a:pt x="19123" y="21123"/>
                    <a:pt x="19333" y="20884"/>
                  </a:cubicBezTo>
                  <a:cubicBezTo>
                    <a:pt x="19521" y="20645"/>
                    <a:pt x="19774" y="20369"/>
                    <a:pt x="19983" y="20017"/>
                  </a:cubicBezTo>
                  <a:cubicBezTo>
                    <a:pt x="20235" y="19690"/>
                    <a:pt x="20466" y="19288"/>
                    <a:pt x="20697" y="18861"/>
                  </a:cubicBezTo>
                  <a:cubicBezTo>
                    <a:pt x="20907" y="18421"/>
                    <a:pt x="21117" y="17943"/>
                    <a:pt x="21264" y="17428"/>
                  </a:cubicBezTo>
                  <a:cubicBezTo>
                    <a:pt x="21327" y="17177"/>
                    <a:pt x="21411" y="16913"/>
                    <a:pt x="21453" y="16636"/>
                  </a:cubicBezTo>
                  <a:cubicBezTo>
                    <a:pt x="21495" y="16373"/>
                    <a:pt x="21537" y="16083"/>
                    <a:pt x="21558" y="15807"/>
                  </a:cubicBezTo>
                  <a:cubicBezTo>
                    <a:pt x="21600" y="15229"/>
                    <a:pt x="21558" y="14638"/>
                    <a:pt x="21453" y="14035"/>
                  </a:cubicBezTo>
                  <a:cubicBezTo>
                    <a:pt x="21348" y="13445"/>
                    <a:pt x="21180" y="12829"/>
                    <a:pt x="20928" y="12238"/>
                  </a:cubicBezTo>
                  <a:cubicBezTo>
                    <a:pt x="20802" y="11937"/>
                    <a:pt x="20634" y="11648"/>
                    <a:pt x="20487" y="11346"/>
                  </a:cubicBezTo>
                  <a:cubicBezTo>
                    <a:pt x="20298" y="11057"/>
                    <a:pt x="20172" y="10793"/>
                    <a:pt x="19941" y="10504"/>
                  </a:cubicBezTo>
                  <a:cubicBezTo>
                    <a:pt x="19563" y="9939"/>
                    <a:pt x="19102" y="9411"/>
                    <a:pt x="18598" y="8908"/>
                  </a:cubicBezTo>
                  <a:cubicBezTo>
                    <a:pt x="17591" y="7903"/>
                    <a:pt x="16415" y="7074"/>
                    <a:pt x="15281" y="6408"/>
                  </a:cubicBezTo>
                  <a:cubicBezTo>
                    <a:pt x="15135" y="6332"/>
                    <a:pt x="15050" y="6269"/>
                    <a:pt x="14862" y="6169"/>
                  </a:cubicBezTo>
                  <a:cubicBezTo>
                    <a:pt x="14736" y="6093"/>
                    <a:pt x="14589" y="6031"/>
                    <a:pt x="14463" y="5955"/>
                  </a:cubicBezTo>
                  <a:cubicBezTo>
                    <a:pt x="14337" y="5892"/>
                    <a:pt x="14211" y="5830"/>
                    <a:pt x="14085" y="5767"/>
                  </a:cubicBezTo>
                  <a:cubicBezTo>
                    <a:pt x="13959" y="5691"/>
                    <a:pt x="13812" y="5629"/>
                    <a:pt x="13686" y="5566"/>
                  </a:cubicBezTo>
                  <a:cubicBezTo>
                    <a:pt x="13560" y="5515"/>
                    <a:pt x="13455" y="5453"/>
                    <a:pt x="13329" y="5402"/>
                  </a:cubicBezTo>
                  <a:lnTo>
                    <a:pt x="13182" y="5327"/>
                  </a:lnTo>
                  <a:lnTo>
                    <a:pt x="13140" y="5302"/>
                  </a:lnTo>
                  <a:lnTo>
                    <a:pt x="13035" y="5264"/>
                  </a:lnTo>
                  <a:lnTo>
                    <a:pt x="12951" y="5226"/>
                  </a:lnTo>
                  <a:cubicBezTo>
                    <a:pt x="12721" y="5139"/>
                    <a:pt x="12531" y="5063"/>
                    <a:pt x="12343" y="4987"/>
                  </a:cubicBezTo>
                  <a:cubicBezTo>
                    <a:pt x="12070" y="4887"/>
                    <a:pt x="11860" y="4799"/>
                    <a:pt x="11692" y="4736"/>
                  </a:cubicBezTo>
                  <a:cubicBezTo>
                    <a:pt x="11965" y="4108"/>
                    <a:pt x="12216" y="3480"/>
                    <a:pt x="12385" y="2839"/>
                  </a:cubicBezTo>
                  <a:cubicBezTo>
                    <a:pt x="12385" y="2839"/>
                    <a:pt x="13497" y="501"/>
                    <a:pt x="11671" y="62"/>
                  </a:cubicBezTo>
                  <a:cubicBezTo>
                    <a:pt x="11502" y="19"/>
                    <a:pt x="11328" y="0"/>
                    <a:pt x="11152" y="0"/>
                  </a:cubicBezTo>
                  <a:close/>
                </a:path>
              </a:pathLst>
            </a:custGeom>
            <a:solidFill>
              <a:srgbClr val="009FDF"/>
            </a:solidFill>
            <a:ln w="12700" cap="flat">
              <a:noFill/>
              <a:miter lim="400000"/>
            </a:ln>
            <a:effectLst/>
          </p:spPr>
          <p:txBody>
            <a:bodyPr wrap="square" lIns="45719" tIns="45719" rIns="45719" bIns="45719" numCol="1" anchor="ctr">
              <a:noAutofit/>
            </a:bodyPr>
            <a:lstStyle/>
            <a:p>
              <a:pPr/>
            </a:p>
          </p:txBody>
        </p:sp>
      </p:grpSp>
      <p:sp>
        <p:nvSpPr>
          <p:cNvPr id="531" name="Shape 663"/>
          <p:cNvSpPr txBox="1"/>
          <p:nvPr/>
        </p:nvSpPr>
        <p:spPr>
          <a:xfrm>
            <a:off x="1123754" y="2247214"/>
            <a:ext cx="5808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600">
                <a:solidFill>
                  <a:srgbClr val="00253E"/>
                </a:solidFill>
                <a:latin typeface="Proxima Nova"/>
                <a:ea typeface="Proxima Nova"/>
                <a:cs typeface="Proxima Nova"/>
                <a:sym typeface="Proxima Nova"/>
              </a:defRPr>
            </a:lvl1pPr>
          </a:lstStyle>
          <a:p>
            <a:pPr/>
            <a:r>
              <a:t>Concourse</a:t>
            </a:r>
          </a:p>
        </p:txBody>
      </p:sp>
      <p:sp>
        <p:nvSpPr>
          <p:cNvPr id="532" name="Shape 664"/>
          <p:cNvSpPr/>
          <p:nvPr/>
        </p:nvSpPr>
        <p:spPr>
          <a:xfrm>
            <a:off x="5935774" y="864274"/>
            <a:ext cx="1346401" cy="2253302"/>
          </a:xfrm>
          <a:prstGeom prst="roundRect">
            <a:avLst>
              <a:gd name="adj" fmla="val 5499"/>
            </a:avLst>
          </a:prstGeom>
          <a:ln cap="rnd">
            <a:solidFill>
              <a:srgbClr val="999999"/>
            </a:solidFill>
          </a:ln>
        </p:spPr>
        <p:txBody>
          <a:bodyPr lIns="45719" rIns="45719" anchor="ctr"/>
          <a:lstStyle/>
          <a:p>
            <a:pPr>
              <a:defRPr b="1" sz="700">
                <a:solidFill>
                  <a:srgbClr val="999999"/>
                </a:solidFill>
                <a:latin typeface="Proxima Nova"/>
                <a:ea typeface="Proxima Nova"/>
                <a:cs typeface="Proxima Nova"/>
                <a:sym typeface="Proxima Nova"/>
              </a:defRPr>
            </a:pPr>
          </a:p>
        </p:txBody>
      </p:sp>
      <p:sp>
        <p:nvSpPr>
          <p:cNvPr id="533" name="Shape 665"/>
          <p:cNvSpPr txBox="1"/>
          <p:nvPr/>
        </p:nvSpPr>
        <p:spPr>
          <a:xfrm>
            <a:off x="5915002" y="2094666"/>
            <a:ext cx="1114801"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b="1" sz="900">
                <a:solidFill>
                  <a:srgbClr val="00253E"/>
                </a:solidFill>
                <a:latin typeface="Proxima Nova"/>
                <a:ea typeface="Proxima Nova"/>
                <a:cs typeface="Proxima Nova"/>
                <a:sym typeface="Proxima Nova"/>
              </a:defRPr>
            </a:pPr>
            <a:r>
              <a:t>Pivotal Services</a:t>
            </a:r>
            <a:br/>
            <a:r>
              <a:rPr sz="1100"/>
              <a:t>Marketplace</a:t>
            </a:r>
          </a:p>
        </p:txBody>
      </p:sp>
      <p:grpSp>
        <p:nvGrpSpPr>
          <p:cNvPr id="550" name="Shape 666"/>
          <p:cNvGrpSpPr/>
          <p:nvPr/>
        </p:nvGrpSpPr>
        <p:grpSpPr>
          <a:xfrm>
            <a:off x="6135148" y="1643931"/>
            <a:ext cx="692884" cy="345311"/>
            <a:chOff x="21" y="21"/>
            <a:chExt cx="692882" cy="345310"/>
          </a:xfrm>
        </p:grpSpPr>
        <p:sp>
          <p:nvSpPr>
            <p:cNvPr id="534" name="Shape 667"/>
            <p:cNvSpPr/>
            <p:nvPr/>
          </p:nvSpPr>
          <p:spPr>
            <a:xfrm>
              <a:off x="505980" y="17596"/>
              <a:ext cx="34116" cy="34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2" y="0"/>
                  </a:moveTo>
                  <a:cubicBezTo>
                    <a:pt x="4841" y="0"/>
                    <a:pt x="0" y="4841"/>
                    <a:pt x="0" y="10732"/>
                  </a:cubicBezTo>
                  <a:cubicBezTo>
                    <a:pt x="0" y="16759"/>
                    <a:pt x="4841" y="21600"/>
                    <a:pt x="10732" y="21600"/>
                  </a:cubicBezTo>
                  <a:cubicBezTo>
                    <a:pt x="16759" y="21600"/>
                    <a:pt x="21600" y="16759"/>
                    <a:pt x="21600" y="10732"/>
                  </a:cubicBezTo>
                  <a:cubicBezTo>
                    <a:pt x="21600" y="4841"/>
                    <a:pt x="16759" y="0"/>
                    <a:pt x="10732" y="0"/>
                  </a:cubicBezTo>
                  <a:close/>
                </a:path>
              </a:pathLst>
            </a:custGeom>
            <a:solidFill>
              <a:srgbClr val="00AF9E"/>
            </a:solidFill>
            <a:ln w="12700" cap="flat">
              <a:noFill/>
              <a:miter lim="400000"/>
            </a:ln>
            <a:effectLst/>
          </p:spPr>
          <p:txBody>
            <a:bodyPr wrap="square" lIns="45719" tIns="45719" rIns="45719" bIns="45719" numCol="1" anchor="ctr">
              <a:noAutofit/>
            </a:bodyPr>
            <a:lstStyle/>
            <a:p>
              <a:pPr/>
            </a:p>
          </p:txBody>
        </p:sp>
        <p:sp>
          <p:nvSpPr>
            <p:cNvPr id="535" name="Shape 668"/>
            <p:cNvSpPr/>
            <p:nvPr/>
          </p:nvSpPr>
          <p:spPr>
            <a:xfrm>
              <a:off x="364952" y="21"/>
              <a:ext cx="69287" cy="69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0" y="0"/>
                  </a:moveTo>
                  <a:cubicBezTo>
                    <a:pt x="4834" y="0"/>
                    <a:pt x="0" y="4836"/>
                    <a:pt x="0" y="10766"/>
                  </a:cubicBezTo>
                  <a:cubicBezTo>
                    <a:pt x="0" y="16764"/>
                    <a:pt x="4834" y="21600"/>
                    <a:pt x="10830" y="21600"/>
                  </a:cubicBezTo>
                  <a:cubicBezTo>
                    <a:pt x="16766" y="21600"/>
                    <a:pt x="21600" y="16764"/>
                    <a:pt x="21600" y="10766"/>
                  </a:cubicBezTo>
                  <a:cubicBezTo>
                    <a:pt x="21600" y="4836"/>
                    <a:pt x="16766" y="0"/>
                    <a:pt x="10830" y="0"/>
                  </a:cubicBezTo>
                  <a:close/>
                </a:path>
              </a:pathLst>
            </a:custGeom>
            <a:solidFill>
              <a:srgbClr val="1C97D1"/>
            </a:solidFill>
            <a:ln w="12700" cap="flat">
              <a:noFill/>
              <a:miter lim="400000"/>
            </a:ln>
            <a:effectLst/>
          </p:spPr>
          <p:txBody>
            <a:bodyPr wrap="square" lIns="45719" tIns="45719" rIns="45719" bIns="45719" numCol="1" anchor="ctr">
              <a:noAutofit/>
            </a:bodyPr>
            <a:lstStyle/>
            <a:p>
              <a:pPr/>
            </a:p>
          </p:txBody>
        </p:sp>
        <p:sp>
          <p:nvSpPr>
            <p:cNvPr id="536" name="Shape 669"/>
            <p:cNvSpPr/>
            <p:nvPr/>
          </p:nvSpPr>
          <p:spPr>
            <a:xfrm>
              <a:off x="242555" y="839"/>
              <a:ext cx="67413" cy="67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8" y="0"/>
                    <a:pt x="0" y="4822"/>
                    <a:pt x="0" y="10766"/>
                  </a:cubicBezTo>
                  <a:cubicBezTo>
                    <a:pt x="0" y="16778"/>
                    <a:pt x="4838" y="21600"/>
                    <a:pt x="10800" y="21600"/>
                  </a:cubicBezTo>
                  <a:cubicBezTo>
                    <a:pt x="16762" y="21600"/>
                    <a:pt x="21600" y="16778"/>
                    <a:pt x="21600" y="10766"/>
                  </a:cubicBezTo>
                  <a:cubicBezTo>
                    <a:pt x="21600" y="4822"/>
                    <a:pt x="16762" y="0"/>
                    <a:pt x="10800" y="0"/>
                  </a:cubicBezTo>
                  <a:close/>
                </a:path>
              </a:pathLst>
            </a:custGeom>
            <a:solidFill>
              <a:srgbClr val="1C97D1"/>
            </a:solidFill>
            <a:ln w="12700" cap="flat">
              <a:noFill/>
              <a:miter lim="400000"/>
            </a:ln>
            <a:effectLst/>
          </p:spPr>
          <p:txBody>
            <a:bodyPr wrap="square" lIns="45719" tIns="45719" rIns="45719" bIns="45719" numCol="1" anchor="ctr">
              <a:noAutofit/>
            </a:bodyPr>
            <a:lstStyle/>
            <a:p>
              <a:pPr/>
            </a:p>
          </p:txBody>
        </p:sp>
        <p:sp>
          <p:nvSpPr>
            <p:cNvPr id="537" name="Shape 670"/>
            <p:cNvSpPr/>
            <p:nvPr/>
          </p:nvSpPr>
          <p:spPr>
            <a:xfrm>
              <a:off x="135858" y="17596"/>
              <a:ext cx="34116" cy="34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68" y="0"/>
                  </a:moveTo>
                  <a:cubicBezTo>
                    <a:pt x="4841" y="0"/>
                    <a:pt x="0" y="4841"/>
                    <a:pt x="0" y="10732"/>
                  </a:cubicBezTo>
                  <a:cubicBezTo>
                    <a:pt x="0" y="16759"/>
                    <a:pt x="4841" y="21600"/>
                    <a:pt x="10868" y="21600"/>
                  </a:cubicBezTo>
                  <a:cubicBezTo>
                    <a:pt x="16759" y="21600"/>
                    <a:pt x="21600" y="16759"/>
                    <a:pt x="21600" y="10732"/>
                  </a:cubicBezTo>
                  <a:cubicBezTo>
                    <a:pt x="21600" y="4841"/>
                    <a:pt x="16759" y="0"/>
                    <a:pt x="10868" y="0"/>
                  </a:cubicBezTo>
                  <a:close/>
                </a:path>
              </a:pathLst>
            </a:custGeom>
            <a:solidFill>
              <a:srgbClr val="1C97D1"/>
            </a:solidFill>
            <a:ln w="12700" cap="flat">
              <a:noFill/>
              <a:miter lim="400000"/>
            </a:ln>
            <a:effectLst/>
          </p:spPr>
          <p:txBody>
            <a:bodyPr wrap="square" lIns="45719" tIns="45719" rIns="45719" bIns="45719" numCol="1" anchor="ctr">
              <a:noAutofit/>
            </a:bodyPr>
            <a:lstStyle/>
            <a:p>
              <a:pPr/>
            </a:p>
          </p:txBody>
        </p:sp>
        <p:sp>
          <p:nvSpPr>
            <p:cNvPr id="538" name="Shape 671"/>
            <p:cNvSpPr/>
            <p:nvPr/>
          </p:nvSpPr>
          <p:spPr>
            <a:xfrm>
              <a:off x="623424" y="135040"/>
              <a:ext cx="45897" cy="45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5" y="0"/>
                  </a:moveTo>
                  <a:cubicBezTo>
                    <a:pt x="4865" y="0"/>
                    <a:pt x="0" y="4865"/>
                    <a:pt x="0" y="10805"/>
                  </a:cubicBezTo>
                  <a:cubicBezTo>
                    <a:pt x="0" y="16735"/>
                    <a:pt x="4865" y="21600"/>
                    <a:pt x="10805" y="21600"/>
                  </a:cubicBezTo>
                  <a:cubicBezTo>
                    <a:pt x="16735" y="21600"/>
                    <a:pt x="21600" y="16735"/>
                    <a:pt x="21600" y="10805"/>
                  </a:cubicBezTo>
                  <a:cubicBezTo>
                    <a:pt x="21600" y="4865"/>
                    <a:pt x="16735" y="0"/>
                    <a:pt x="10805" y="0"/>
                  </a:cubicBezTo>
                  <a:close/>
                </a:path>
              </a:pathLst>
            </a:custGeom>
            <a:solidFill>
              <a:srgbClr val="00AF9E"/>
            </a:solidFill>
            <a:ln w="12700" cap="flat">
              <a:noFill/>
              <a:miter lim="400000"/>
            </a:ln>
            <a:effectLst/>
          </p:spPr>
          <p:txBody>
            <a:bodyPr wrap="square" lIns="45719" tIns="45719" rIns="45719" bIns="45719" numCol="1" anchor="ctr">
              <a:noAutofit/>
            </a:bodyPr>
            <a:lstStyle/>
            <a:p>
              <a:pPr/>
            </a:p>
          </p:txBody>
        </p:sp>
        <p:sp>
          <p:nvSpPr>
            <p:cNvPr id="539" name="Shape 672"/>
            <p:cNvSpPr/>
            <p:nvPr/>
          </p:nvSpPr>
          <p:spPr>
            <a:xfrm>
              <a:off x="467320" y="102173"/>
              <a:ext cx="111436" cy="111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9" y="0"/>
                  </a:moveTo>
                  <a:cubicBezTo>
                    <a:pt x="4809" y="0"/>
                    <a:pt x="0" y="4837"/>
                    <a:pt x="0" y="10800"/>
                  </a:cubicBezTo>
                  <a:cubicBezTo>
                    <a:pt x="0" y="16758"/>
                    <a:pt x="4809" y="21600"/>
                    <a:pt x="10779" y="21600"/>
                  </a:cubicBezTo>
                  <a:cubicBezTo>
                    <a:pt x="16753" y="21600"/>
                    <a:pt x="21600" y="16758"/>
                    <a:pt x="21600" y="10800"/>
                  </a:cubicBezTo>
                  <a:cubicBezTo>
                    <a:pt x="21600" y="4837"/>
                    <a:pt x="16753" y="0"/>
                    <a:pt x="10779" y="0"/>
                  </a:cubicBezTo>
                  <a:close/>
                </a:path>
              </a:pathLst>
            </a:custGeom>
            <a:solidFill>
              <a:srgbClr val="00AF9E"/>
            </a:solidFill>
            <a:ln w="12700" cap="flat">
              <a:noFill/>
              <a:miter lim="400000"/>
            </a:ln>
            <a:effectLst/>
          </p:spPr>
          <p:txBody>
            <a:bodyPr wrap="square" lIns="45719" tIns="45719" rIns="45719" bIns="45719" numCol="1" anchor="ctr">
              <a:noAutofit/>
            </a:bodyPr>
            <a:lstStyle/>
            <a:p>
              <a:pPr/>
            </a:p>
          </p:txBody>
        </p:sp>
        <p:sp>
          <p:nvSpPr>
            <p:cNvPr id="540" name="Shape 673"/>
            <p:cNvSpPr/>
            <p:nvPr/>
          </p:nvSpPr>
          <p:spPr>
            <a:xfrm>
              <a:off x="357522" y="115807"/>
              <a:ext cx="84363" cy="84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7" y="0"/>
                  </a:moveTo>
                  <a:cubicBezTo>
                    <a:pt x="4814" y="0"/>
                    <a:pt x="0" y="4820"/>
                    <a:pt x="0" y="10803"/>
                  </a:cubicBezTo>
                  <a:cubicBezTo>
                    <a:pt x="0" y="16786"/>
                    <a:pt x="4814" y="21600"/>
                    <a:pt x="10797" y="21600"/>
                  </a:cubicBezTo>
                  <a:cubicBezTo>
                    <a:pt x="16731" y="21600"/>
                    <a:pt x="21600" y="16786"/>
                    <a:pt x="21600" y="10803"/>
                  </a:cubicBezTo>
                  <a:cubicBezTo>
                    <a:pt x="21600" y="4820"/>
                    <a:pt x="16731" y="0"/>
                    <a:pt x="10797"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541" name="Shape 674"/>
            <p:cNvSpPr/>
            <p:nvPr/>
          </p:nvSpPr>
          <p:spPr>
            <a:xfrm>
              <a:off x="212984" y="94721"/>
              <a:ext cx="126555" cy="126534"/>
            </a:xfrm>
            <a:prstGeom prst="ellipse">
              <a:avLst/>
            </a:prstGeom>
            <a:solidFill>
              <a:schemeClr val="accent1"/>
            </a:solidFill>
            <a:ln w="12700" cap="flat">
              <a:noFill/>
              <a:miter lim="400000"/>
            </a:ln>
            <a:effectLst/>
          </p:spPr>
          <p:txBody>
            <a:bodyPr wrap="square" lIns="45719" tIns="45719" rIns="45719" bIns="45719" numCol="1" anchor="ctr">
              <a:noAutofit/>
            </a:bodyPr>
            <a:lstStyle/>
            <a:p>
              <a:pPr/>
            </a:p>
          </p:txBody>
        </p:sp>
        <p:sp>
          <p:nvSpPr>
            <p:cNvPr id="542" name="Shape 675"/>
            <p:cNvSpPr/>
            <p:nvPr/>
          </p:nvSpPr>
          <p:spPr>
            <a:xfrm>
              <a:off x="111671" y="116647"/>
              <a:ext cx="82490" cy="82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8" y="0"/>
                  </a:moveTo>
                  <a:cubicBezTo>
                    <a:pt x="4873" y="0"/>
                    <a:pt x="0" y="4860"/>
                    <a:pt x="0" y="10800"/>
                  </a:cubicBezTo>
                  <a:cubicBezTo>
                    <a:pt x="0" y="16740"/>
                    <a:pt x="4873" y="21600"/>
                    <a:pt x="10828" y="21600"/>
                  </a:cubicBezTo>
                  <a:cubicBezTo>
                    <a:pt x="16784" y="21600"/>
                    <a:pt x="21600" y="16740"/>
                    <a:pt x="21600" y="10800"/>
                  </a:cubicBezTo>
                  <a:cubicBezTo>
                    <a:pt x="21600" y="4860"/>
                    <a:pt x="16784" y="0"/>
                    <a:pt x="10828" y="0"/>
                  </a:cubicBezTo>
                  <a:close/>
                </a:path>
              </a:pathLst>
            </a:custGeom>
            <a:solidFill>
              <a:srgbClr val="1C97D1"/>
            </a:solidFill>
            <a:ln w="12700" cap="flat">
              <a:noFill/>
              <a:miter lim="400000"/>
            </a:ln>
            <a:effectLst/>
          </p:spPr>
          <p:txBody>
            <a:bodyPr wrap="square" lIns="45719" tIns="45719" rIns="45719" bIns="45719" numCol="1" anchor="ctr">
              <a:noAutofit/>
            </a:bodyPr>
            <a:lstStyle/>
            <a:p>
              <a:pPr/>
            </a:p>
          </p:txBody>
        </p:sp>
        <p:sp>
          <p:nvSpPr>
            <p:cNvPr id="543" name="Shape 676"/>
            <p:cNvSpPr/>
            <p:nvPr/>
          </p:nvSpPr>
          <p:spPr>
            <a:xfrm>
              <a:off x="12620" y="140833"/>
              <a:ext cx="34117" cy="34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2" y="0"/>
                  </a:moveTo>
                  <a:cubicBezTo>
                    <a:pt x="4841" y="0"/>
                    <a:pt x="0" y="4811"/>
                    <a:pt x="0" y="10800"/>
                  </a:cubicBezTo>
                  <a:cubicBezTo>
                    <a:pt x="0" y="16776"/>
                    <a:pt x="4841" y="21600"/>
                    <a:pt x="10732" y="21600"/>
                  </a:cubicBezTo>
                  <a:cubicBezTo>
                    <a:pt x="16759" y="21600"/>
                    <a:pt x="21600" y="16776"/>
                    <a:pt x="21600" y="10800"/>
                  </a:cubicBezTo>
                  <a:cubicBezTo>
                    <a:pt x="21600" y="4811"/>
                    <a:pt x="16759" y="0"/>
                    <a:pt x="10732" y="0"/>
                  </a:cubicBezTo>
                  <a:close/>
                </a:path>
              </a:pathLst>
            </a:custGeom>
            <a:solidFill>
              <a:srgbClr val="0863A2"/>
            </a:solidFill>
            <a:ln w="12700" cap="flat">
              <a:noFill/>
              <a:miter lim="400000"/>
            </a:ln>
            <a:effectLst/>
          </p:spPr>
          <p:txBody>
            <a:bodyPr wrap="square" lIns="45719" tIns="45719" rIns="45719" bIns="45719" numCol="1" anchor="ctr">
              <a:noAutofit/>
            </a:bodyPr>
            <a:lstStyle/>
            <a:p>
              <a:pPr/>
            </a:p>
          </p:txBody>
        </p:sp>
        <p:sp>
          <p:nvSpPr>
            <p:cNvPr id="544" name="Shape 677"/>
            <p:cNvSpPr/>
            <p:nvPr/>
          </p:nvSpPr>
          <p:spPr>
            <a:xfrm>
              <a:off x="599862" y="234693"/>
              <a:ext cx="93043" cy="93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00" y="0"/>
                    <a:pt x="0" y="4839"/>
                    <a:pt x="0" y="10780"/>
                  </a:cubicBezTo>
                  <a:cubicBezTo>
                    <a:pt x="0" y="16766"/>
                    <a:pt x="4800" y="21600"/>
                    <a:pt x="10800" y="21600"/>
                  </a:cubicBezTo>
                  <a:cubicBezTo>
                    <a:pt x="16750" y="21600"/>
                    <a:pt x="21600" y="16766"/>
                    <a:pt x="21600" y="10780"/>
                  </a:cubicBezTo>
                  <a:cubicBezTo>
                    <a:pt x="21600" y="4839"/>
                    <a:pt x="16750" y="0"/>
                    <a:pt x="10800" y="0"/>
                  </a:cubicBezTo>
                  <a:close/>
                </a:path>
              </a:pathLst>
            </a:custGeom>
            <a:solidFill>
              <a:srgbClr val="00AF9E"/>
            </a:solidFill>
            <a:ln w="12700" cap="flat">
              <a:noFill/>
              <a:miter lim="400000"/>
            </a:ln>
            <a:effectLst/>
          </p:spPr>
          <p:txBody>
            <a:bodyPr wrap="square" lIns="45719" tIns="45719" rIns="45719" bIns="45719" numCol="1" anchor="ctr">
              <a:noAutofit/>
            </a:bodyPr>
            <a:lstStyle/>
            <a:p>
              <a:pPr/>
            </a:p>
          </p:txBody>
        </p:sp>
        <p:sp>
          <p:nvSpPr>
            <p:cNvPr id="545" name="Shape 678"/>
            <p:cNvSpPr/>
            <p:nvPr/>
          </p:nvSpPr>
          <p:spPr>
            <a:xfrm>
              <a:off x="486337" y="244622"/>
              <a:ext cx="73401" cy="73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8" y="0"/>
                  </a:moveTo>
                  <a:cubicBezTo>
                    <a:pt x="4804" y="0"/>
                    <a:pt x="0" y="4811"/>
                    <a:pt x="0" y="10775"/>
                  </a:cubicBezTo>
                  <a:cubicBezTo>
                    <a:pt x="0" y="16732"/>
                    <a:pt x="4804" y="21600"/>
                    <a:pt x="10768" y="21600"/>
                  </a:cubicBezTo>
                  <a:cubicBezTo>
                    <a:pt x="16732" y="21600"/>
                    <a:pt x="21600" y="16732"/>
                    <a:pt x="21600" y="10775"/>
                  </a:cubicBezTo>
                  <a:cubicBezTo>
                    <a:pt x="21600" y="4811"/>
                    <a:pt x="16732" y="0"/>
                    <a:pt x="10768"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546" name="Shape 679"/>
            <p:cNvSpPr/>
            <p:nvPr/>
          </p:nvSpPr>
          <p:spPr>
            <a:xfrm>
              <a:off x="335597" y="217334"/>
              <a:ext cx="127998" cy="127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0"/>
                  </a:moveTo>
                  <a:cubicBezTo>
                    <a:pt x="4852" y="0"/>
                    <a:pt x="0" y="4816"/>
                    <a:pt x="0" y="10784"/>
                  </a:cubicBezTo>
                  <a:cubicBezTo>
                    <a:pt x="0" y="16748"/>
                    <a:pt x="4852" y="21600"/>
                    <a:pt x="10816" y="21600"/>
                  </a:cubicBezTo>
                  <a:cubicBezTo>
                    <a:pt x="16784" y="21600"/>
                    <a:pt x="21600" y="16748"/>
                    <a:pt x="21600" y="10784"/>
                  </a:cubicBezTo>
                  <a:cubicBezTo>
                    <a:pt x="21600" y="4816"/>
                    <a:pt x="16784" y="0"/>
                    <a:pt x="10816" y="0"/>
                  </a:cubicBezTo>
                  <a:close/>
                </a:path>
              </a:pathLst>
            </a:custGeom>
            <a:solidFill>
              <a:schemeClr val="accent1"/>
            </a:solidFill>
            <a:ln w="12700" cap="flat">
              <a:noFill/>
              <a:miter lim="400000"/>
            </a:ln>
            <a:effectLst/>
          </p:spPr>
          <p:txBody>
            <a:bodyPr wrap="square" lIns="45719" tIns="45719" rIns="45719" bIns="45719" numCol="1" anchor="ctr">
              <a:noAutofit/>
            </a:bodyPr>
            <a:lstStyle/>
            <a:p>
              <a:pPr/>
            </a:p>
          </p:txBody>
        </p:sp>
        <p:sp>
          <p:nvSpPr>
            <p:cNvPr id="547" name="Shape 680"/>
            <p:cNvSpPr/>
            <p:nvPr/>
          </p:nvSpPr>
          <p:spPr>
            <a:xfrm>
              <a:off x="244213" y="249188"/>
              <a:ext cx="64290" cy="642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7" y="0"/>
                  </a:moveTo>
                  <a:cubicBezTo>
                    <a:pt x="4790" y="0"/>
                    <a:pt x="0" y="4790"/>
                    <a:pt x="0" y="10767"/>
                  </a:cubicBezTo>
                  <a:cubicBezTo>
                    <a:pt x="0" y="16737"/>
                    <a:pt x="4790" y="21600"/>
                    <a:pt x="10767" y="21600"/>
                  </a:cubicBezTo>
                  <a:cubicBezTo>
                    <a:pt x="16737" y="21600"/>
                    <a:pt x="21600" y="16737"/>
                    <a:pt x="21600" y="10767"/>
                  </a:cubicBezTo>
                  <a:cubicBezTo>
                    <a:pt x="21600" y="4790"/>
                    <a:pt x="16737" y="0"/>
                    <a:pt x="10767" y="0"/>
                  </a:cubicBezTo>
                  <a:close/>
                </a:path>
              </a:pathLst>
            </a:custGeom>
            <a:solidFill>
              <a:srgbClr val="0863A2"/>
            </a:solidFill>
            <a:ln w="12700" cap="flat">
              <a:noFill/>
              <a:miter lim="400000"/>
            </a:ln>
            <a:effectLst/>
          </p:spPr>
          <p:txBody>
            <a:bodyPr wrap="square" lIns="45719" tIns="45719" rIns="45719" bIns="45719" numCol="1" anchor="ctr">
              <a:noAutofit/>
            </a:bodyPr>
            <a:lstStyle/>
            <a:p>
              <a:pPr/>
            </a:p>
          </p:txBody>
        </p:sp>
        <p:sp>
          <p:nvSpPr>
            <p:cNvPr id="548" name="Shape 681"/>
            <p:cNvSpPr/>
            <p:nvPr/>
          </p:nvSpPr>
          <p:spPr>
            <a:xfrm>
              <a:off x="95755" y="224162"/>
              <a:ext cx="114344" cy="1143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8" y="0"/>
                  </a:moveTo>
                  <a:cubicBezTo>
                    <a:pt x="4842" y="0"/>
                    <a:pt x="0" y="4842"/>
                    <a:pt x="0" y="10782"/>
                  </a:cubicBezTo>
                  <a:cubicBezTo>
                    <a:pt x="0" y="16754"/>
                    <a:pt x="4842" y="21600"/>
                    <a:pt x="10818" y="21600"/>
                  </a:cubicBezTo>
                  <a:cubicBezTo>
                    <a:pt x="16795" y="21600"/>
                    <a:pt x="21600" y="16754"/>
                    <a:pt x="21600" y="10782"/>
                  </a:cubicBezTo>
                  <a:cubicBezTo>
                    <a:pt x="21600" y="4842"/>
                    <a:pt x="16795" y="0"/>
                    <a:pt x="10818" y="0"/>
                  </a:cubicBezTo>
                  <a:close/>
                </a:path>
              </a:pathLst>
            </a:custGeom>
            <a:solidFill>
              <a:srgbClr val="0863A2"/>
            </a:solidFill>
            <a:ln w="12700" cap="flat">
              <a:noFill/>
              <a:miter lim="400000"/>
            </a:ln>
            <a:effectLst/>
          </p:spPr>
          <p:txBody>
            <a:bodyPr wrap="square" lIns="45719" tIns="45719" rIns="45719" bIns="45719" numCol="1" anchor="ctr">
              <a:noAutofit/>
            </a:bodyPr>
            <a:lstStyle/>
            <a:p>
              <a:pPr/>
            </a:p>
          </p:txBody>
        </p:sp>
        <p:sp>
          <p:nvSpPr>
            <p:cNvPr id="549" name="Shape 682"/>
            <p:cNvSpPr/>
            <p:nvPr/>
          </p:nvSpPr>
          <p:spPr>
            <a:xfrm>
              <a:off x="21" y="251665"/>
              <a:ext cx="59337" cy="59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57" y="0"/>
                  </a:moveTo>
                  <a:cubicBezTo>
                    <a:pt x="4814" y="0"/>
                    <a:pt x="0" y="4814"/>
                    <a:pt x="0" y="10765"/>
                  </a:cubicBezTo>
                  <a:cubicBezTo>
                    <a:pt x="0" y="16786"/>
                    <a:pt x="4814" y="21600"/>
                    <a:pt x="10757" y="21600"/>
                  </a:cubicBezTo>
                  <a:cubicBezTo>
                    <a:pt x="16708" y="21600"/>
                    <a:pt x="21600" y="16786"/>
                    <a:pt x="21600" y="10765"/>
                  </a:cubicBezTo>
                  <a:cubicBezTo>
                    <a:pt x="21600" y="4814"/>
                    <a:pt x="16708" y="0"/>
                    <a:pt x="10757" y="0"/>
                  </a:cubicBezTo>
                  <a:close/>
                </a:path>
              </a:pathLst>
            </a:custGeom>
            <a:solidFill>
              <a:srgbClr val="0863A2"/>
            </a:solidFill>
            <a:ln w="12700" cap="flat">
              <a:noFill/>
              <a:miter lim="400000"/>
            </a:ln>
            <a:effectLst/>
          </p:spPr>
          <p:txBody>
            <a:bodyPr wrap="square" lIns="45719" tIns="45719" rIns="45719" bIns="45719" numCol="1" anchor="ctr">
              <a:noAutofit/>
            </a:bodyPr>
            <a:lstStyle/>
            <a:p>
              <a:pPr/>
            </a:p>
          </p:txBody>
        </p:sp>
      </p:grpSp>
      <p:sp>
        <p:nvSpPr>
          <p:cNvPr id="551" name="Shape 683"/>
          <p:cNvSpPr txBox="1"/>
          <p:nvPr/>
        </p:nvSpPr>
        <p:spPr>
          <a:xfrm>
            <a:off x="6007722" y="2436333"/>
            <a:ext cx="9477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700">
                <a:solidFill>
                  <a:srgbClr val="999999"/>
                </a:solidFill>
                <a:latin typeface="Proxima Nova"/>
                <a:ea typeface="Proxima Nova"/>
                <a:cs typeface="Proxima Nova"/>
                <a:sym typeface="Proxima Nova"/>
              </a:defRPr>
            </a:pPr>
            <a:r>
              <a:t>Pivotal and </a:t>
            </a:r>
          </a:p>
          <a:p>
            <a:pPr algn="ctr">
              <a:defRPr sz="700">
                <a:solidFill>
                  <a:srgbClr val="999999"/>
                </a:solidFill>
                <a:latin typeface="Proxima Nova"/>
                <a:ea typeface="Proxima Nova"/>
                <a:cs typeface="Proxima Nova"/>
                <a:sym typeface="Proxima Nova"/>
              </a:defRPr>
            </a:pPr>
            <a:r>
              <a:t>Partner Products</a:t>
            </a:r>
          </a:p>
        </p:txBody>
      </p:sp>
      <p:sp>
        <p:nvSpPr>
          <p:cNvPr id="552" name="Shape 684"/>
          <p:cNvSpPr txBox="1"/>
          <p:nvPr/>
        </p:nvSpPr>
        <p:spPr>
          <a:xfrm>
            <a:off x="675930" y="969745"/>
            <a:ext cx="11082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sz="700">
                <a:solidFill>
                  <a:srgbClr val="999999"/>
                </a:solidFill>
                <a:latin typeface="Proxima Nova"/>
                <a:ea typeface="Proxima Nova"/>
                <a:cs typeface="Proxima Nova"/>
                <a:sym typeface="Proxima Nova"/>
              </a:defRPr>
            </a:pPr>
            <a:r>
              <a:t>Continuous</a:t>
            </a:r>
          </a:p>
          <a:p>
            <a:pPr algn="ctr">
              <a:lnSpc>
                <a:spcPct val="115000"/>
              </a:lnSpc>
              <a:defRPr sz="700">
                <a:solidFill>
                  <a:srgbClr val="999999"/>
                </a:solidFill>
                <a:latin typeface="Proxima Nova"/>
                <a:ea typeface="Proxima Nova"/>
                <a:cs typeface="Proxima Nova"/>
                <a:sym typeface="Proxima Nova"/>
              </a:defRPr>
            </a:pPr>
            <a:r>
              <a:t>delivery</a:t>
            </a:r>
          </a:p>
        </p:txBody>
      </p:sp>
      <p:sp>
        <p:nvSpPr>
          <p:cNvPr id="553" name="Shape 685"/>
          <p:cNvSpPr/>
          <p:nvPr/>
        </p:nvSpPr>
        <p:spPr>
          <a:xfrm>
            <a:off x="7226927" y="1786722"/>
            <a:ext cx="468301" cy="76501"/>
          </a:xfrm>
          <a:prstGeom prst="rightArrow">
            <a:avLst>
              <a:gd name="adj1" fmla="val 36040"/>
              <a:gd name="adj2" fmla="val 54513"/>
            </a:avLst>
          </a:prstGeom>
          <a:solidFill>
            <a:srgbClr val="0066AB"/>
          </a:solidFill>
          <a:ln w="12700">
            <a:miter lim="400000"/>
          </a:ln>
        </p:spPr>
        <p:txBody>
          <a:bodyPr lIns="45719" rIns="45719" anchor="ctr"/>
          <a:lstStyle/>
          <a:p>
            <a:pPr/>
          </a:p>
        </p:txBody>
      </p:sp>
      <p:sp>
        <p:nvSpPr>
          <p:cNvPr id="554" name="Shape 686"/>
          <p:cNvSpPr/>
          <p:nvPr/>
        </p:nvSpPr>
        <p:spPr>
          <a:xfrm>
            <a:off x="7226927" y="2232423"/>
            <a:ext cx="468301" cy="76501"/>
          </a:xfrm>
          <a:prstGeom prst="rightArrow">
            <a:avLst>
              <a:gd name="adj1" fmla="val 36040"/>
              <a:gd name="adj2" fmla="val 54513"/>
            </a:avLst>
          </a:prstGeom>
          <a:solidFill>
            <a:srgbClr val="0066AB"/>
          </a:solidFill>
          <a:ln w="12700">
            <a:miter lim="400000"/>
          </a:ln>
        </p:spPr>
        <p:txBody>
          <a:bodyPr lIns="45719" rIns="45719" anchor="ctr"/>
          <a:lstStyle/>
          <a:p>
            <a:pPr/>
          </a:p>
        </p:txBody>
      </p:sp>
      <p:sp>
        <p:nvSpPr>
          <p:cNvPr id="555" name="Shape 687"/>
          <p:cNvSpPr txBox="1"/>
          <p:nvPr/>
        </p:nvSpPr>
        <p:spPr>
          <a:xfrm>
            <a:off x="7639853" y="1631947"/>
            <a:ext cx="9477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700">
                <a:solidFill>
                  <a:srgbClr val="0066AB"/>
                </a:solidFill>
                <a:latin typeface="Proxima Nova"/>
                <a:ea typeface="Proxima Nova"/>
                <a:cs typeface="Proxima Nova"/>
                <a:sym typeface="Proxima Nova"/>
              </a:defRPr>
            </a:lvl1pPr>
          </a:lstStyle>
          <a:p>
            <a:pPr/>
            <a:r>
              <a:t>Public Cloud Services</a:t>
            </a:r>
          </a:p>
        </p:txBody>
      </p:sp>
      <p:sp>
        <p:nvSpPr>
          <p:cNvPr id="556" name="Shape 688"/>
          <p:cNvSpPr txBox="1"/>
          <p:nvPr/>
        </p:nvSpPr>
        <p:spPr>
          <a:xfrm>
            <a:off x="7639850" y="2076034"/>
            <a:ext cx="768301"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700">
                <a:solidFill>
                  <a:srgbClr val="0066AB"/>
                </a:solidFill>
                <a:latin typeface="Proxima Nova"/>
                <a:ea typeface="Proxima Nova"/>
                <a:cs typeface="Proxima Nova"/>
                <a:sym typeface="Proxima Nova"/>
              </a:defRPr>
            </a:lvl1pPr>
          </a:lstStyle>
          <a:p>
            <a:pPr/>
            <a:r>
              <a:t>Customer Managed Services</a:t>
            </a:r>
          </a:p>
        </p:txBody>
      </p:sp>
      <p:grpSp>
        <p:nvGrpSpPr>
          <p:cNvPr id="559" name="Shape 689"/>
          <p:cNvGrpSpPr/>
          <p:nvPr/>
        </p:nvGrpSpPr>
        <p:grpSpPr>
          <a:xfrm>
            <a:off x="6993500" y="929463"/>
            <a:ext cx="227701" cy="2134533"/>
            <a:chOff x="0" y="0"/>
            <a:chExt cx="227700" cy="2134531"/>
          </a:xfrm>
        </p:grpSpPr>
        <p:sp>
          <p:nvSpPr>
            <p:cNvPr id="557" name="Rounded Rectangle"/>
            <p:cNvSpPr/>
            <p:nvPr/>
          </p:nvSpPr>
          <p:spPr>
            <a:xfrm rot="16200483">
              <a:off x="-953401" y="953565"/>
              <a:ext cx="2134501"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b="1" sz="800">
                  <a:solidFill>
                    <a:srgbClr val="0066AB"/>
                  </a:solidFill>
                  <a:latin typeface="Proxima Nova"/>
                  <a:ea typeface="Proxima Nova"/>
                  <a:cs typeface="Proxima Nova"/>
                  <a:sym typeface="Proxima Nova"/>
                </a:defRPr>
              </a:pPr>
            </a:p>
          </p:txBody>
        </p:sp>
        <p:sp>
          <p:nvSpPr>
            <p:cNvPr id="558" name="Open Service Broker API"/>
            <p:cNvSpPr txBox="1"/>
            <p:nvPr/>
          </p:nvSpPr>
          <p:spPr>
            <a:xfrm rot="16200483">
              <a:off x="-920099" y="958065"/>
              <a:ext cx="2067897" cy="21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800">
                  <a:solidFill>
                    <a:srgbClr val="0066AB"/>
                  </a:solidFill>
                  <a:latin typeface="Proxima Nova"/>
                  <a:ea typeface="Proxima Nova"/>
                  <a:cs typeface="Proxima Nova"/>
                  <a:sym typeface="Proxima Nova"/>
                </a:defRPr>
              </a:lvl1pPr>
            </a:lstStyle>
            <a:p>
              <a:pPr/>
              <a:r>
                <a:t>Open Service Broker API</a:t>
              </a:r>
            </a:p>
          </p:txBody>
        </p:sp>
      </p:grpSp>
      <p:sp>
        <p:nvSpPr>
          <p:cNvPr id="560" name="Shape 690"/>
          <p:cNvSpPr txBox="1"/>
          <p:nvPr/>
        </p:nvSpPr>
        <p:spPr>
          <a:xfrm>
            <a:off x="7299749" y="3406800"/>
            <a:ext cx="519001" cy="373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Repair</a:t>
            </a:r>
            <a:r>
              <a:rPr sz="600"/>
              <a:t> </a:t>
            </a:r>
            <a:endParaRPr sz="600"/>
          </a:p>
          <a:p>
            <a:pPr>
              <a:defRPr b="1" sz="600">
                <a:latin typeface="Proxima Nova"/>
                <a:ea typeface="Proxima Nova"/>
                <a:cs typeface="Proxima Nova"/>
                <a:sym typeface="Proxima Nova"/>
              </a:defRPr>
            </a:pPr>
            <a:r>
              <a:t>— CVEs</a:t>
            </a:r>
          </a:p>
        </p:txBody>
      </p:sp>
      <p:sp>
        <p:nvSpPr>
          <p:cNvPr id="561" name="Shape 691"/>
          <p:cNvSpPr txBox="1"/>
          <p:nvPr/>
        </p:nvSpPr>
        <p:spPr>
          <a:xfrm>
            <a:off x="7818749" y="3406800"/>
            <a:ext cx="5190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Repave</a:t>
            </a:r>
            <a:r>
              <a:rPr sz="600"/>
              <a:t> </a:t>
            </a:r>
          </a:p>
        </p:txBody>
      </p:sp>
      <p:sp>
        <p:nvSpPr>
          <p:cNvPr id="562" name="Shape 692"/>
          <p:cNvSpPr txBox="1"/>
          <p:nvPr/>
        </p:nvSpPr>
        <p:spPr>
          <a:xfrm>
            <a:off x="8337749" y="3406800"/>
            <a:ext cx="692884"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Rotate</a:t>
            </a:r>
            <a:r>
              <a:rPr sz="600"/>
              <a:t> </a:t>
            </a:r>
            <a:endParaRPr sz="600"/>
          </a:p>
          <a:p>
            <a:pPr>
              <a:defRPr b="1" sz="600">
                <a:latin typeface="Proxima Nova"/>
                <a:ea typeface="Proxima Nova"/>
                <a:cs typeface="Proxima Nova"/>
                <a:sym typeface="Proxima Nova"/>
              </a:defRPr>
            </a:pPr>
            <a:r>
              <a:t>— </a:t>
            </a:r>
            <a:r>
              <a:rPr sz="700"/>
              <a:t>Credhub</a:t>
            </a:r>
          </a:p>
        </p:txBody>
      </p:sp>
      <p:sp>
        <p:nvSpPr>
          <p:cNvPr id="563" name="Shape 693"/>
          <p:cNvSpPr/>
          <p:nvPr/>
        </p:nvSpPr>
        <p:spPr>
          <a:xfrm>
            <a:off x="2933731" y="415207"/>
            <a:ext cx="1" cy="393601"/>
          </a:xfrm>
          <a:prstGeom prst="line">
            <a:avLst/>
          </a:prstGeom>
          <a:ln>
            <a:solidFill>
              <a:srgbClr val="999999"/>
            </a:solidFill>
            <a:prstDash val="dot"/>
            <a:tailEnd type="triangle"/>
          </a:ln>
        </p:spPr>
        <p:txBody>
          <a:bodyPr lIns="45719" rIns="45719"/>
          <a:lstStyle/>
          <a:p>
            <a:pPr>
              <a:defRPr>
                <a:solidFill>
                  <a:srgbClr val="00253E"/>
                </a:solidFill>
              </a:defRPr>
            </a:pPr>
          </a:p>
        </p:txBody>
      </p:sp>
      <p:sp>
        <p:nvSpPr>
          <p:cNvPr id="564" name="Shape 694"/>
          <p:cNvSpPr/>
          <p:nvPr/>
        </p:nvSpPr>
        <p:spPr>
          <a:xfrm>
            <a:off x="4926281" y="442945"/>
            <a:ext cx="1" cy="393601"/>
          </a:xfrm>
          <a:prstGeom prst="line">
            <a:avLst/>
          </a:prstGeom>
          <a:ln>
            <a:solidFill>
              <a:srgbClr val="999999"/>
            </a:solidFill>
            <a:prstDash val="dot"/>
            <a:tailEnd type="triangle"/>
          </a:ln>
        </p:spPr>
        <p:txBody>
          <a:bodyPr lIns="45719" rIns="45719"/>
          <a:lstStyle/>
          <a:p>
            <a:pPr>
              <a:defRPr>
                <a:solidFill>
                  <a:srgbClr val="00253E"/>
                </a:solidFill>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8" name="Shape 183"/>
          <p:cNvSpPr txBox="1"/>
          <p:nvPr>
            <p:ph type="sldNum" sz="quarter" idx="2"/>
          </p:nvPr>
        </p:nvSpPr>
        <p:spPr>
          <a:xfrm>
            <a:off x="48247" y="4861462"/>
            <a:ext cx="231237" cy="231101"/>
          </a:xfrm>
          <a:prstGeom prst="rect">
            <a:avLst/>
          </a:prstGeom>
          <a:extLst>
            <a:ext uri="{C572A759-6A51-4108-AA02-DFA0A04FC94B}">
              <ma14:wrappingTextBoxFlag xmlns:ma14="http://schemas.microsoft.com/office/mac/drawingml/2011/main" val="1"/>
            </a:ext>
          </a:extLst>
        </p:spPr>
        <p:txBody>
          <a:bodyPr/>
          <a:lstStyle>
            <a:lvl1pPr>
              <a:defRPr>
                <a:latin typeface="Proxima Nova Rg"/>
                <a:ea typeface="Proxima Nova Rg"/>
                <a:cs typeface="Proxima Nova Rg"/>
                <a:sym typeface="Proxima Nova Rg"/>
              </a:defRPr>
            </a:lvl1pPr>
          </a:lstStyle>
          <a:p>
            <a:pPr/>
            <a:fld id="{86CB4B4D-7CA3-9044-876B-883B54F8677D}" type="slidenum"/>
          </a:p>
        </p:txBody>
      </p:sp>
      <p:pic>
        <p:nvPicPr>
          <p:cNvPr id="569" name="Shape 184" descr="Shape 184"/>
          <p:cNvPicPr>
            <a:picLocks noChangeAspect="1"/>
          </p:cNvPicPr>
          <p:nvPr/>
        </p:nvPicPr>
        <p:blipFill>
          <a:blip r:embed="rId3">
            <a:extLst/>
          </a:blip>
          <a:stretch>
            <a:fillRect/>
          </a:stretch>
        </p:blipFill>
        <p:spPr>
          <a:xfrm>
            <a:off x="1693927" y="4372842"/>
            <a:ext cx="1122900" cy="561848"/>
          </a:xfrm>
          <a:prstGeom prst="rect">
            <a:avLst/>
          </a:prstGeom>
          <a:ln w="12700">
            <a:miter lim="400000"/>
          </a:ln>
        </p:spPr>
      </p:pic>
      <p:pic>
        <p:nvPicPr>
          <p:cNvPr id="570" name="Shape 185" descr="Shape 185"/>
          <p:cNvPicPr>
            <a:picLocks noChangeAspect="1"/>
          </p:cNvPicPr>
          <p:nvPr/>
        </p:nvPicPr>
        <p:blipFill>
          <a:blip r:embed="rId3">
            <a:extLst/>
          </a:blip>
          <a:stretch>
            <a:fillRect/>
          </a:stretch>
        </p:blipFill>
        <p:spPr>
          <a:xfrm>
            <a:off x="2840613" y="4368920"/>
            <a:ext cx="1122901" cy="561849"/>
          </a:xfrm>
          <a:prstGeom prst="rect">
            <a:avLst/>
          </a:prstGeom>
          <a:ln w="12700">
            <a:miter lim="400000"/>
          </a:ln>
        </p:spPr>
      </p:pic>
      <p:pic>
        <p:nvPicPr>
          <p:cNvPr id="571" name="Shape 186" descr="Shape 186"/>
          <p:cNvPicPr>
            <a:picLocks noChangeAspect="1"/>
          </p:cNvPicPr>
          <p:nvPr/>
        </p:nvPicPr>
        <p:blipFill>
          <a:blip r:embed="rId3">
            <a:extLst/>
          </a:blip>
          <a:stretch>
            <a:fillRect/>
          </a:stretch>
        </p:blipFill>
        <p:spPr>
          <a:xfrm>
            <a:off x="3987298" y="4368920"/>
            <a:ext cx="1122901" cy="561849"/>
          </a:xfrm>
          <a:prstGeom prst="rect">
            <a:avLst/>
          </a:prstGeom>
          <a:ln w="12700">
            <a:miter lim="400000"/>
          </a:ln>
        </p:spPr>
      </p:pic>
      <p:pic>
        <p:nvPicPr>
          <p:cNvPr id="572" name="Shape 187" descr="Shape 187"/>
          <p:cNvPicPr>
            <a:picLocks noChangeAspect="1"/>
          </p:cNvPicPr>
          <p:nvPr/>
        </p:nvPicPr>
        <p:blipFill>
          <a:blip r:embed="rId4">
            <a:extLst/>
          </a:blip>
          <a:stretch>
            <a:fillRect/>
          </a:stretch>
        </p:blipFill>
        <p:spPr>
          <a:xfrm>
            <a:off x="1902060" y="4562452"/>
            <a:ext cx="720000" cy="181801"/>
          </a:xfrm>
          <a:prstGeom prst="rect">
            <a:avLst/>
          </a:prstGeom>
          <a:ln w="12700">
            <a:miter lim="400000"/>
          </a:ln>
        </p:spPr>
      </p:pic>
      <p:pic>
        <p:nvPicPr>
          <p:cNvPr id="573" name="Shape 188" descr="Shape 188"/>
          <p:cNvPicPr>
            <a:picLocks noChangeAspect="1"/>
          </p:cNvPicPr>
          <p:nvPr/>
        </p:nvPicPr>
        <p:blipFill>
          <a:blip r:embed="rId5">
            <a:extLst/>
          </a:blip>
          <a:stretch>
            <a:fillRect/>
          </a:stretch>
        </p:blipFill>
        <p:spPr>
          <a:xfrm>
            <a:off x="4183221" y="4517931"/>
            <a:ext cx="602701" cy="243601"/>
          </a:xfrm>
          <a:prstGeom prst="rect">
            <a:avLst/>
          </a:prstGeom>
          <a:ln w="12700">
            <a:miter lim="400000"/>
          </a:ln>
        </p:spPr>
      </p:pic>
      <p:pic>
        <p:nvPicPr>
          <p:cNvPr id="574" name="Shape 189" descr="Shape 189"/>
          <p:cNvPicPr>
            <a:picLocks noChangeAspect="1"/>
          </p:cNvPicPr>
          <p:nvPr/>
        </p:nvPicPr>
        <p:blipFill>
          <a:blip r:embed="rId6">
            <a:extLst/>
          </a:blip>
          <a:srcRect l="4287" t="0" r="0" b="0"/>
          <a:stretch>
            <a:fillRect/>
          </a:stretch>
        </p:blipFill>
        <p:spPr>
          <a:xfrm>
            <a:off x="3032657" y="4527227"/>
            <a:ext cx="662100" cy="219301"/>
          </a:xfrm>
          <a:prstGeom prst="rect">
            <a:avLst/>
          </a:prstGeom>
          <a:ln w="12700">
            <a:miter lim="400000"/>
          </a:ln>
        </p:spPr>
      </p:pic>
      <p:grpSp>
        <p:nvGrpSpPr>
          <p:cNvPr id="582" name="Shape 190"/>
          <p:cNvGrpSpPr/>
          <p:nvPr/>
        </p:nvGrpSpPr>
        <p:grpSpPr>
          <a:xfrm>
            <a:off x="130235" y="1057695"/>
            <a:ext cx="1744199" cy="725946"/>
            <a:chOff x="0" y="0"/>
            <a:chExt cx="1744198" cy="725945"/>
          </a:xfrm>
        </p:grpSpPr>
        <p:sp>
          <p:nvSpPr>
            <p:cNvPr id="575" name="Shape 191"/>
            <p:cNvSpPr/>
            <p:nvPr/>
          </p:nvSpPr>
          <p:spPr>
            <a:xfrm>
              <a:off x="0" y="0"/>
              <a:ext cx="1744199" cy="725946"/>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p>
          </p:txBody>
        </p:sp>
        <p:grpSp>
          <p:nvGrpSpPr>
            <p:cNvPr id="580" name="Shape 192"/>
            <p:cNvGrpSpPr/>
            <p:nvPr/>
          </p:nvGrpSpPr>
          <p:grpSpPr>
            <a:xfrm>
              <a:off x="71718" y="77297"/>
              <a:ext cx="1613099" cy="336107"/>
              <a:chOff x="0" y="0"/>
              <a:chExt cx="1613098" cy="336106"/>
            </a:xfrm>
          </p:grpSpPr>
          <p:grpSp>
            <p:nvGrpSpPr>
              <p:cNvPr id="578" name="Shape 193"/>
              <p:cNvGrpSpPr/>
              <p:nvPr/>
            </p:nvGrpSpPr>
            <p:grpSpPr>
              <a:xfrm>
                <a:off x="0" y="0"/>
                <a:ext cx="1613099" cy="336107"/>
                <a:chOff x="0" y="0"/>
                <a:chExt cx="1613098" cy="336106"/>
              </a:xfrm>
            </p:grpSpPr>
            <p:sp>
              <p:nvSpPr>
                <p:cNvPr id="576" name="Rounded Rectangle"/>
                <p:cNvSpPr/>
                <p:nvPr/>
              </p:nvSpPr>
              <p:spPr>
                <a:xfrm>
                  <a:off x="0" y="0"/>
                  <a:ext cx="1613099" cy="336107"/>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577" name="App Manager UI"/>
                <p:cNvSpPr txBox="1"/>
                <p:nvPr/>
              </p:nvSpPr>
              <p:spPr>
                <a:xfrm>
                  <a:off x="17463" y="79153"/>
                  <a:ext cx="157817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 App Manager UI</a:t>
                  </a:r>
                </a:p>
              </p:txBody>
            </p:sp>
          </p:grpSp>
          <p:sp>
            <p:nvSpPr>
              <p:cNvPr id="579" name="Shape 194"/>
              <p:cNvSpPr/>
              <p:nvPr/>
            </p:nvSpPr>
            <p:spPr>
              <a:xfrm rot="18900000">
                <a:off x="1302566" y="106109"/>
                <a:ext cx="269832" cy="121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6" y="0"/>
                    </a:moveTo>
                    <a:cubicBezTo>
                      <a:pt x="4862" y="0"/>
                      <a:pt x="6162" y="2293"/>
                      <a:pt x="6779" y="5741"/>
                    </a:cubicBezTo>
                    <a:lnTo>
                      <a:pt x="14821" y="5741"/>
                    </a:lnTo>
                    <a:cubicBezTo>
                      <a:pt x="15438" y="2293"/>
                      <a:pt x="16738" y="0"/>
                      <a:pt x="18234" y="0"/>
                    </a:cubicBezTo>
                    <a:cubicBezTo>
                      <a:pt x="19699" y="0"/>
                      <a:pt x="20977" y="2202"/>
                      <a:pt x="21600" y="5551"/>
                    </a:cubicBezTo>
                    <a:lnTo>
                      <a:pt x="18338" y="5551"/>
                    </a:lnTo>
                    <a:lnTo>
                      <a:pt x="17383" y="10800"/>
                    </a:lnTo>
                    <a:lnTo>
                      <a:pt x="18338" y="16049"/>
                    </a:lnTo>
                    <a:lnTo>
                      <a:pt x="21600" y="16049"/>
                    </a:lnTo>
                    <a:cubicBezTo>
                      <a:pt x="20977" y="19398"/>
                      <a:pt x="19699" y="21600"/>
                      <a:pt x="18234" y="21600"/>
                    </a:cubicBezTo>
                    <a:cubicBezTo>
                      <a:pt x="16738" y="21600"/>
                      <a:pt x="15438" y="19307"/>
                      <a:pt x="14821" y="15859"/>
                    </a:cubicBezTo>
                    <a:lnTo>
                      <a:pt x="6779" y="15859"/>
                    </a:lnTo>
                    <a:cubicBezTo>
                      <a:pt x="6162" y="19307"/>
                      <a:pt x="4862" y="21600"/>
                      <a:pt x="3366" y="21600"/>
                    </a:cubicBezTo>
                    <a:cubicBezTo>
                      <a:pt x="1901" y="21600"/>
                      <a:pt x="623" y="19398"/>
                      <a:pt x="0" y="16049"/>
                    </a:cubicBezTo>
                    <a:lnTo>
                      <a:pt x="3262" y="16049"/>
                    </a:lnTo>
                    <a:lnTo>
                      <a:pt x="4217" y="10800"/>
                    </a:lnTo>
                    <a:lnTo>
                      <a:pt x="3262" y="5551"/>
                    </a:lnTo>
                    <a:lnTo>
                      <a:pt x="0" y="5551"/>
                    </a:lnTo>
                    <a:cubicBezTo>
                      <a:pt x="623" y="2202"/>
                      <a:pt x="1901" y="0"/>
                      <a:pt x="3366"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grpSp>
        <p:sp>
          <p:nvSpPr>
            <p:cNvPr id="581" name="Shape 195"/>
            <p:cNvSpPr txBox="1"/>
            <p:nvPr/>
          </p:nvSpPr>
          <p:spPr>
            <a:xfrm>
              <a:off x="95475" y="409314"/>
              <a:ext cx="15876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pPr/>
              <a:r>
                <a:t>Application Manager</a:t>
              </a:r>
            </a:p>
          </p:txBody>
        </p:sp>
      </p:grpSp>
      <p:pic>
        <p:nvPicPr>
          <p:cNvPr id="583" name="Shape 196" descr="Shape 196"/>
          <p:cNvPicPr>
            <a:picLocks noChangeAspect="1"/>
          </p:cNvPicPr>
          <p:nvPr/>
        </p:nvPicPr>
        <p:blipFill>
          <a:blip r:embed="rId3">
            <a:extLst/>
          </a:blip>
          <a:stretch>
            <a:fillRect/>
          </a:stretch>
        </p:blipFill>
        <p:spPr>
          <a:xfrm>
            <a:off x="5137605" y="4339902"/>
            <a:ext cx="1122900" cy="561849"/>
          </a:xfrm>
          <a:prstGeom prst="rect">
            <a:avLst/>
          </a:prstGeom>
          <a:ln w="12700">
            <a:miter lim="400000"/>
          </a:ln>
        </p:spPr>
      </p:pic>
      <p:pic>
        <p:nvPicPr>
          <p:cNvPr id="584" name="Shape 198" descr="Shape 198"/>
          <p:cNvPicPr>
            <a:picLocks noChangeAspect="1"/>
          </p:cNvPicPr>
          <p:nvPr/>
        </p:nvPicPr>
        <p:blipFill>
          <a:blip r:embed="rId3">
            <a:extLst/>
          </a:blip>
          <a:stretch>
            <a:fillRect/>
          </a:stretch>
        </p:blipFill>
        <p:spPr>
          <a:xfrm>
            <a:off x="6276387" y="4316067"/>
            <a:ext cx="1122901" cy="561848"/>
          </a:xfrm>
          <a:prstGeom prst="rect">
            <a:avLst/>
          </a:prstGeom>
          <a:ln w="12700">
            <a:miter lim="400000"/>
          </a:ln>
        </p:spPr>
      </p:pic>
      <p:pic>
        <p:nvPicPr>
          <p:cNvPr id="585" name="Shape 199" descr="Shape 199"/>
          <p:cNvPicPr>
            <a:picLocks noChangeAspect="1"/>
          </p:cNvPicPr>
          <p:nvPr/>
        </p:nvPicPr>
        <p:blipFill>
          <a:blip r:embed="rId7">
            <a:extLst/>
          </a:blip>
          <a:stretch>
            <a:fillRect/>
          </a:stretch>
        </p:blipFill>
        <p:spPr>
          <a:xfrm>
            <a:off x="6444932" y="4385481"/>
            <a:ext cx="758264" cy="363969"/>
          </a:xfrm>
          <a:prstGeom prst="rect">
            <a:avLst/>
          </a:prstGeom>
          <a:ln w="12700">
            <a:miter lim="400000"/>
          </a:ln>
        </p:spPr>
      </p:pic>
      <p:grpSp>
        <p:nvGrpSpPr>
          <p:cNvPr id="624" name="Shape 200"/>
          <p:cNvGrpSpPr/>
          <p:nvPr/>
        </p:nvGrpSpPr>
        <p:grpSpPr>
          <a:xfrm>
            <a:off x="7138437" y="378560"/>
            <a:ext cx="1863640" cy="3659496"/>
            <a:chOff x="0" y="0"/>
            <a:chExt cx="1863638" cy="3659494"/>
          </a:xfrm>
        </p:grpSpPr>
        <p:sp>
          <p:nvSpPr>
            <p:cNvPr id="586" name="Shape 201"/>
            <p:cNvSpPr/>
            <p:nvPr/>
          </p:nvSpPr>
          <p:spPr>
            <a:xfrm>
              <a:off x="0" y="-1"/>
              <a:ext cx="1863639" cy="3659496"/>
            </a:xfrm>
            <a:prstGeom prst="rect">
              <a:avLst/>
            </a:prstGeom>
            <a:solidFill>
              <a:srgbClr val="45A3E3"/>
            </a:solidFill>
            <a:ln w="12700" cap="flat">
              <a:noFill/>
              <a:miter lim="400000"/>
            </a:ln>
            <a:effectLst/>
          </p:spPr>
          <p:txBody>
            <a:bodyPr wrap="square" lIns="45719" tIns="45719" rIns="45719" bIns="45719" numCol="1" anchor="t">
              <a:noAutofit/>
            </a:bodyPr>
            <a:lstStyle/>
            <a:p>
              <a:pPr algn="ctr">
                <a:defRPr>
                  <a:solidFill>
                    <a:srgbClr val="F2F2F2"/>
                  </a:solidFill>
                  <a:latin typeface="Proxima Nova Rg"/>
                  <a:ea typeface="Proxima Nova Rg"/>
                  <a:cs typeface="Proxima Nova Rg"/>
                  <a:sym typeface="Proxima Nova Rg"/>
                </a:defRPr>
              </a:pPr>
            </a:p>
          </p:txBody>
        </p:sp>
        <p:grpSp>
          <p:nvGrpSpPr>
            <p:cNvPr id="598" name="Shape 202"/>
            <p:cNvGrpSpPr/>
            <p:nvPr/>
          </p:nvGrpSpPr>
          <p:grpSpPr>
            <a:xfrm>
              <a:off x="47149" y="1395673"/>
              <a:ext cx="1744199" cy="897599"/>
              <a:chOff x="0" y="0"/>
              <a:chExt cx="1744198" cy="897598"/>
            </a:xfrm>
          </p:grpSpPr>
          <p:sp>
            <p:nvSpPr>
              <p:cNvPr id="587" name="Shape 203"/>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p>
            </p:txBody>
          </p:sp>
          <p:sp>
            <p:nvSpPr>
              <p:cNvPr id="588" name="Shape 204"/>
              <p:cNvSpPr txBox="1"/>
              <p:nvPr/>
            </p:nvSpPr>
            <p:spPr>
              <a:xfrm>
                <a:off x="530833" y="626532"/>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pPr/>
                <a:r>
                  <a:t>Service</a:t>
                </a:r>
              </a:p>
            </p:txBody>
          </p:sp>
          <p:grpSp>
            <p:nvGrpSpPr>
              <p:cNvPr id="596" name="Shape 205"/>
              <p:cNvGrpSpPr/>
              <p:nvPr/>
            </p:nvGrpSpPr>
            <p:grpSpPr>
              <a:xfrm>
                <a:off x="71723" y="37180"/>
                <a:ext cx="1613099" cy="568430"/>
                <a:chOff x="0" y="0"/>
                <a:chExt cx="1613098" cy="568428"/>
              </a:xfrm>
            </p:grpSpPr>
            <p:grpSp>
              <p:nvGrpSpPr>
                <p:cNvPr id="591" name="Shape 206"/>
                <p:cNvGrpSpPr/>
                <p:nvPr/>
              </p:nvGrpSpPr>
              <p:grpSpPr>
                <a:xfrm>
                  <a:off x="0" y="0"/>
                  <a:ext cx="1613099" cy="272100"/>
                  <a:chOff x="0" y="0"/>
                  <a:chExt cx="1613098" cy="272099"/>
                </a:xfrm>
              </p:grpSpPr>
              <p:sp>
                <p:nvSpPr>
                  <p:cNvPr id="589"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590"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Service Broker</a:t>
                    </a:r>
                  </a:p>
                </p:txBody>
              </p:sp>
            </p:grpSp>
            <p:grpSp>
              <p:nvGrpSpPr>
                <p:cNvPr id="594" name="Shape 207"/>
                <p:cNvGrpSpPr/>
                <p:nvPr/>
              </p:nvGrpSpPr>
              <p:grpSpPr>
                <a:xfrm>
                  <a:off x="0" y="296328"/>
                  <a:ext cx="1613099" cy="272101"/>
                  <a:chOff x="0" y="0"/>
                  <a:chExt cx="1613098" cy="272099"/>
                </a:xfrm>
              </p:grpSpPr>
              <p:sp>
                <p:nvSpPr>
                  <p:cNvPr id="592"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593"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Service Nodes</a:t>
                    </a:r>
                  </a:p>
                </p:txBody>
              </p:sp>
            </p:grpSp>
            <p:sp>
              <p:nvSpPr>
                <p:cNvPr id="595" name="Shape 208"/>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grpSp>
          <p:sp>
            <p:nvSpPr>
              <p:cNvPr id="597" name="Shape 209"/>
              <p:cNvSpPr/>
              <p:nvPr/>
            </p:nvSpPr>
            <p:spPr>
              <a:xfrm>
                <a:off x="1448661" y="380774"/>
                <a:ext cx="159901" cy="15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p>
            </p:txBody>
          </p:sp>
        </p:grpSp>
        <p:grpSp>
          <p:nvGrpSpPr>
            <p:cNvPr id="610" name="Shape 210"/>
            <p:cNvGrpSpPr/>
            <p:nvPr/>
          </p:nvGrpSpPr>
          <p:grpSpPr>
            <a:xfrm>
              <a:off x="47150" y="337809"/>
              <a:ext cx="1744199" cy="897599"/>
              <a:chOff x="0" y="0"/>
              <a:chExt cx="1744198" cy="897598"/>
            </a:xfrm>
          </p:grpSpPr>
          <p:sp>
            <p:nvSpPr>
              <p:cNvPr id="599" name="Shape 211"/>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p>
            </p:txBody>
          </p:sp>
          <p:grpSp>
            <p:nvGrpSpPr>
              <p:cNvPr id="607" name="Shape 212"/>
              <p:cNvGrpSpPr/>
              <p:nvPr/>
            </p:nvGrpSpPr>
            <p:grpSpPr>
              <a:xfrm>
                <a:off x="71722" y="54109"/>
                <a:ext cx="1613099" cy="568430"/>
                <a:chOff x="0" y="0"/>
                <a:chExt cx="1613098" cy="568428"/>
              </a:xfrm>
            </p:grpSpPr>
            <p:grpSp>
              <p:nvGrpSpPr>
                <p:cNvPr id="602" name="Shape 213"/>
                <p:cNvGrpSpPr/>
                <p:nvPr/>
              </p:nvGrpSpPr>
              <p:grpSpPr>
                <a:xfrm>
                  <a:off x="0" y="0"/>
                  <a:ext cx="1613099" cy="272100"/>
                  <a:chOff x="0" y="0"/>
                  <a:chExt cx="1613098" cy="272099"/>
                </a:xfrm>
              </p:grpSpPr>
              <p:sp>
                <p:nvSpPr>
                  <p:cNvPr id="600"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601"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Service Broker</a:t>
                    </a:r>
                  </a:p>
                </p:txBody>
              </p:sp>
            </p:grpSp>
            <p:grpSp>
              <p:nvGrpSpPr>
                <p:cNvPr id="605" name="Shape 214"/>
                <p:cNvGrpSpPr/>
                <p:nvPr/>
              </p:nvGrpSpPr>
              <p:grpSpPr>
                <a:xfrm>
                  <a:off x="0" y="296328"/>
                  <a:ext cx="1613099" cy="272101"/>
                  <a:chOff x="0" y="0"/>
                  <a:chExt cx="1613098" cy="272099"/>
                </a:xfrm>
              </p:grpSpPr>
              <p:sp>
                <p:nvSpPr>
                  <p:cNvPr id="603"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604"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Service Nodes</a:t>
                    </a:r>
                  </a:p>
                </p:txBody>
              </p:sp>
            </p:grpSp>
            <p:sp>
              <p:nvSpPr>
                <p:cNvPr id="606" name="Shape 215"/>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grpSp>
          <p:sp>
            <p:nvSpPr>
              <p:cNvPr id="608" name="Shape 216"/>
              <p:cNvSpPr txBox="1"/>
              <p:nvPr/>
            </p:nvSpPr>
            <p:spPr>
              <a:xfrm>
                <a:off x="522367" y="626529"/>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pPr/>
                <a:r>
                  <a:t>Service</a:t>
                </a:r>
              </a:p>
            </p:txBody>
          </p:sp>
          <p:sp>
            <p:nvSpPr>
              <p:cNvPr id="609" name="Shape 217"/>
              <p:cNvSpPr/>
              <p:nvPr/>
            </p:nvSpPr>
            <p:spPr>
              <a:xfrm>
                <a:off x="1448660" y="397708"/>
                <a:ext cx="159901" cy="152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p>
            </p:txBody>
          </p:sp>
        </p:grpSp>
        <p:sp>
          <p:nvSpPr>
            <p:cNvPr id="611" name="Shape 218"/>
            <p:cNvSpPr txBox="1"/>
            <p:nvPr/>
          </p:nvSpPr>
          <p:spPr>
            <a:xfrm>
              <a:off x="175168" y="16376"/>
              <a:ext cx="1500507" cy="33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b="1" sz="1600">
                  <a:solidFill>
                    <a:srgbClr val="FFFFFF"/>
                  </a:solidFill>
                  <a:latin typeface="Proxima Nova Rg"/>
                  <a:ea typeface="Proxima Nova Rg"/>
                  <a:cs typeface="Proxima Nova Rg"/>
                  <a:sym typeface="Proxima Nova Rg"/>
                </a:defRPr>
              </a:lvl1pPr>
            </a:lstStyle>
            <a:p>
              <a:pPr/>
              <a:r>
                <a:t>Services</a:t>
              </a:r>
            </a:p>
          </p:txBody>
        </p:sp>
        <p:grpSp>
          <p:nvGrpSpPr>
            <p:cNvPr id="623" name="Shape 219"/>
            <p:cNvGrpSpPr/>
            <p:nvPr/>
          </p:nvGrpSpPr>
          <p:grpSpPr>
            <a:xfrm>
              <a:off x="56295" y="2486592"/>
              <a:ext cx="1744199" cy="897599"/>
              <a:chOff x="0" y="0"/>
              <a:chExt cx="1744198" cy="897598"/>
            </a:xfrm>
          </p:grpSpPr>
          <p:sp>
            <p:nvSpPr>
              <p:cNvPr id="612" name="Shape 220"/>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p>
            </p:txBody>
          </p:sp>
          <p:grpSp>
            <p:nvGrpSpPr>
              <p:cNvPr id="620" name="Shape 221"/>
              <p:cNvGrpSpPr/>
              <p:nvPr/>
            </p:nvGrpSpPr>
            <p:grpSpPr>
              <a:xfrm>
                <a:off x="71722" y="54109"/>
                <a:ext cx="1613099" cy="568430"/>
                <a:chOff x="0" y="0"/>
                <a:chExt cx="1613098" cy="568428"/>
              </a:xfrm>
            </p:grpSpPr>
            <p:grpSp>
              <p:nvGrpSpPr>
                <p:cNvPr id="615" name="Shape 222"/>
                <p:cNvGrpSpPr/>
                <p:nvPr/>
              </p:nvGrpSpPr>
              <p:grpSpPr>
                <a:xfrm>
                  <a:off x="0" y="0"/>
                  <a:ext cx="1613099" cy="272100"/>
                  <a:chOff x="0" y="0"/>
                  <a:chExt cx="1613098" cy="272099"/>
                </a:xfrm>
              </p:grpSpPr>
              <p:sp>
                <p:nvSpPr>
                  <p:cNvPr id="613"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614"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Service Broker</a:t>
                    </a:r>
                  </a:p>
                </p:txBody>
              </p:sp>
            </p:grpSp>
            <p:grpSp>
              <p:nvGrpSpPr>
                <p:cNvPr id="618" name="Shape 223"/>
                <p:cNvGrpSpPr/>
                <p:nvPr/>
              </p:nvGrpSpPr>
              <p:grpSpPr>
                <a:xfrm>
                  <a:off x="0" y="296328"/>
                  <a:ext cx="1613099" cy="272101"/>
                  <a:chOff x="0" y="0"/>
                  <a:chExt cx="1613098" cy="272099"/>
                </a:xfrm>
              </p:grpSpPr>
              <p:sp>
                <p:nvSpPr>
                  <p:cNvPr id="616"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617"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Service Nodes</a:t>
                    </a:r>
                  </a:p>
                </p:txBody>
              </p:sp>
            </p:grpSp>
            <p:sp>
              <p:nvSpPr>
                <p:cNvPr id="619" name="Shape 224"/>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grpSp>
          <p:sp>
            <p:nvSpPr>
              <p:cNvPr id="621" name="Shape 225"/>
              <p:cNvSpPr txBox="1"/>
              <p:nvPr/>
            </p:nvSpPr>
            <p:spPr>
              <a:xfrm>
                <a:off x="522367" y="626529"/>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pPr/>
                <a:r>
                  <a:t>Service</a:t>
                </a:r>
              </a:p>
            </p:txBody>
          </p:sp>
          <p:sp>
            <p:nvSpPr>
              <p:cNvPr id="622" name="Shape 226"/>
              <p:cNvSpPr/>
              <p:nvPr/>
            </p:nvSpPr>
            <p:spPr>
              <a:xfrm>
                <a:off x="1448660" y="397708"/>
                <a:ext cx="159901" cy="152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p>
            </p:txBody>
          </p:sp>
        </p:grpSp>
      </p:grpSp>
      <p:grpSp>
        <p:nvGrpSpPr>
          <p:cNvPr id="632" name="Shape 227"/>
          <p:cNvGrpSpPr/>
          <p:nvPr/>
        </p:nvGrpSpPr>
        <p:grpSpPr>
          <a:xfrm>
            <a:off x="130235" y="2430567"/>
            <a:ext cx="1744199" cy="725946"/>
            <a:chOff x="0" y="0"/>
            <a:chExt cx="1744198" cy="725945"/>
          </a:xfrm>
        </p:grpSpPr>
        <p:sp>
          <p:nvSpPr>
            <p:cNvPr id="625" name="Shape 228"/>
            <p:cNvSpPr/>
            <p:nvPr/>
          </p:nvSpPr>
          <p:spPr>
            <a:xfrm>
              <a:off x="0" y="0"/>
              <a:ext cx="1744199" cy="725946"/>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p>
          </p:txBody>
        </p:sp>
        <p:grpSp>
          <p:nvGrpSpPr>
            <p:cNvPr id="630" name="Shape 229"/>
            <p:cNvGrpSpPr/>
            <p:nvPr/>
          </p:nvGrpSpPr>
          <p:grpSpPr>
            <a:xfrm>
              <a:off x="71718" y="77297"/>
              <a:ext cx="1613099" cy="336107"/>
              <a:chOff x="0" y="0"/>
              <a:chExt cx="1613098" cy="336106"/>
            </a:xfrm>
          </p:grpSpPr>
          <p:grpSp>
            <p:nvGrpSpPr>
              <p:cNvPr id="628" name="Shape 230"/>
              <p:cNvGrpSpPr/>
              <p:nvPr/>
            </p:nvGrpSpPr>
            <p:grpSpPr>
              <a:xfrm>
                <a:off x="0" y="0"/>
                <a:ext cx="1613099" cy="336107"/>
                <a:chOff x="0" y="0"/>
                <a:chExt cx="1613098" cy="336106"/>
              </a:xfrm>
            </p:grpSpPr>
            <p:sp>
              <p:nvSpPr>
                <p:cNvPr id="626" name="Rounded Rectangle"/>
                <p:cNvSpPr/>
                <p:nvPr/>
              </p:nvSpPr>
              <p:spPr>
                <a:xfrm>
                  <a:off x="0" y="0"/>
                  <a:ext cx="1613099" cy="336107"/>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627" name="CLI – Cmd Line"/>
                <p:cNvSpPr txBox="1"/>
                <p:nvPr/>
              </p:nvSpPr>
              <p:spPr>
                <a:xfrm>
                  <a:off x="17463" y="79153"/>
                  <a:ext cx="157817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 CLI – Cmd Line</a:t>
                  </a:r>
                </a:p>
              </p:txBody>
            </p:sp>
          </p:grpSp>
          <p:sp>
            <p:nvSpPr>
              <p:cNvPr id="629" name="Shape 231"/>
              <p:cNvSpPr/>
              <p:nvPr/>
            </p:nvSpPr>
            <p:spPr>
              <a:xfrm rot="18900000">
                <a:off x="1302566" y="106109"/>
                <a:ext cx="269832" cy="121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6" y="0"/>
                    </a:moveTo>
                    <a:cubicBezTo>
                      <a:pt x="4862" y="0"/>
                      <a:pt x="6162" y="2293"/>
                      <a:pt x="6779" y="5741"/>
                    </a:cubicBezTo>
                    <a:lnTo>
                      <a:pt x="14821" y="5741"/>
                    </a:lnTo>
                    <a:cubicBezTo>
                      <a:pt x="15438" y="2293"/>
                      <a:pt x="16738" y="0"/>
                      <a:pt x="18234" y="0"/>
                    </a:cubicBezTo>
                    <a:cubicBezTo>
                      <a:pt x="19699" y="0"/>
                      <a:pt x="20977" y="2202"/>
                      <a:pt x="21600" y="5551"/>
                    </a:cubicBezTo>
                    <a:lnTo>
                      <a:pt x="18338" y="5551"/>
                    </a:lnTo>
                    <a:lnTo>
                      <a:pt x="17383" y="10800"/>
                    </a:lnTo>
                    <a:lnTo>
                      <a:pt x="18338" y="16049"/>
                    </a:lnTo>
                    <a:lnTo>
                      <a:pt x="21600" y="16049"/>
                    </a:lnTo>
                    <a:cubicBezTo>
                      <a:pt x="20977" y="19398"/>
                      <a:pt x="19699" y="21600"/>
                      <a:pt x="18234" y="21600"/>
                    </a:cubicBezTo>
                    <a:cubicBezTo>
                      <a:pt x="16738" y="21600"/>
                      <a:pt x="15438" y="19307"/>
                      <a:pt x="14821" y="15859"/>
                    </a:cubicBezTo>
                    <a:lnTo>
                      <a:pt x="6779" y="15859"/>
                    </a:lnTo>
                    <a:cubicBezTo>
                      <a:pt x="6162" y="19307"/>
                      <a:pt x="4862" y="21600"/>
                      <a:pt x="3366" y="21600"/>
                    </a:cubicBezTo>
                    <a:cubicBezTo>
                      <a:pt x="1901" y="21600"/>
                      <a:pt x="623" y="19398"/>
                      <a:pt x="0" y="16049"/>
                    </a:cubicBezTo>
                    <a:lnTo>
                      <a:pt x="3262" y="16049"/>
                    </a:lnTo>
                    <a:lnTo>
                      <a:pt x="4217" y="10800"/>
                    </a:lnTo>
                    <a:lnTo>
                      <a:pt x="3262" y="5551"/>
                    </a:lnTo>
                    <a:lnTo>
                      <a:pt x="0" y="5551"/>
                    </a:lnTo>
                    <a:cubicBezTo>
                      <a:pt x="623" y="2202"/>
                      <a:pt x="1901" y="0"/>
                      <a:pt x="3366"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grpSp>
        <p:sp>
          <p:nvSpPr>
            <p:cNvPr id="631" name="Shape 232"/>
            <p:cNvSpPr txBox="1"/>
            <p:nvPr/>
          </p:nvSpPr>
          <p:spPr>
            <a:xfrm>
              <a:off x="95475" y="409314"/>
              <a:ext cx="15876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pPr/>
              <a:r>
                <a:t>Terminal Window</a:t>
              </a:r>
            </a:p>
          </p:txBody>
        </p:sp>
      </p:grpSp>
      <p:grpSp>
        <p:nvGrpSpPr>
          <p:cNvPr id="713" name="Shape 233"/>
          <p:cNvGrpSpPr/>
          <p:nvPr/>
        </p:nvGrpSpPr>
        <p:grpSpPr>
          <a:xfrm>
            <a:off x="2741931" y="240662"/>
            <a:ext cx="3812752" cy="3897193"/>
            <a:chOff x="0" y="0"/>
            <a:chExt cx="3812750" cy="3897192"/>
          </a:xfrm>
        </p:grpSpPr>
        <p:sp>
          <p:nvSpPr>
            <p:cNvPr id="633" name="Shape 234"/>
            <p:cNvSpPr/>
            <p:nvPr/>
          </p:nvSpPr>
          <p:spPr>
            <a:xfrm>
              <a:off x="0" y="0"/>
              <a:ext cx="3812751" cy="3897193"/>
            </a:xfrm>
            <a:prstGeom prst="rect">
              <a:avLst/>
            </a:prstGeom>
            <a:solidFill>
              <a:srgbClr val="595959"/>
            </a:solidFill>
            <a:ln w="12700" cap="flat">
              <a:noFill/>
              <a:miter lim="400000"/>
            </a:ln>
            <a:effectLst/>
          </p:spPr>
          <p:txBody>
            <a:bodyPr wrap="square" lIns="45719" tIns="45719" rIns="45719" bIns="45719" numCol="1" anchor="t">
              <a:noAutofit/>
            </a:bodyPr>
            <a:lstStyle/>
            <a:p>
              <a:pPr algn="ctr">
                <a:defRPr>
                  <a:solidFill>
                    <a:srgbClr val="292C2F"/>
                  </a:solidFill>
                  <a:latin typeface="Proxima Nova Rg"/>
                  <a:ea typeface="Proxima Nova Rg"/>
                  <a:cs typeface="Proxima Nova Rg"/>
                  <a:sym typeface="Proxima Nova Rg"/>
                </a:defRPr>
              </a:pPr>
            </a:p>
          </p:txBody>
        </p:sp>
        <p:sp>
          <p:nvSpPr>
            <p:cNvPr id="634" name="Shape 235"/>
            <p:cNvSpPr txBox="1"/>
            <p:nvPr/>
          </p:nvSpPr>
          <p:spPr>
            <a:xfrm>
              <a:off x="17586" y="36435"/>
              <a:ext cx="3661920"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800">
                  <a:solidFill>
                    <a:srgbClr val="FFFFFF"/>
                  </a:solidFill>
                  <a:latin typeface="Proxima Nova Rg"/>
                  <a:ea typeface="Proxima Nova Rg"/>
                  <a:cs typeface="Proxima Nova Rg"/>
                  <a:sym typeface="Proxima Nova Rg"/>
                </a:defRPr>
              </a:lvl1pPr>
            </a:lstStyle>
            <a:p>
              <a:pPr/>
              <a:r>
                <a:t>Platform Runtime - PAS</a:t>
              </a:r>
            </a:p>
          </p:txBody>
        </p:sp>
        <p:grpSp>
          <p:nvGrpSpPr>
            <p:cNvPr id="712" name="Shape 236"/>
            <p:cNvGrpSpPr/>
            <p:nvPr/>
          </p:nvGrpSpPr>
          <p:grpSpPr>
            <a:xfrm>
              <a:off x="310470" y="427630"/>
              <a:ext cx="3278556" cy="3344133"/>
              <a:chOff x="0" y="0"/>
              <a:chExt cx="3278554" cy="3344131"/>
            </a:xfrm>
          </p:grpSpPr>
          <p:grpSp>
            <p:nvGrpSpPr>
              <p:cNvPr id="637" name="Shape 237"/>
              <p:cNvGrpSpPr/>
              <p:nvPr/>
            </p:nvGrpSpPr>
            <p:grpSpPr>
              <a:xfrm>
                <a:off x="1666656" y="3071432"/>
                <a:ext cx="1611900" cy="272700"/>
                <a:chOff x="0" y="0"/>
                <a:chExt cx="1611898" cy="272699"/>
              </a:xfrm>
            </p:grpSpPr>
            <p:sp>
              <p:nvSpPr>
                <p:cNvPr id="635"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636" name="App Log Aggregator"/>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App Log Aggregator</a:t>
                  </a:r>
                </a:p>
              </p:txBody>
            </p:sp>
          </p:grpSp>
          <p:grpSp>
            <p:nvGrpSpPr>
              <p:cNvPr id="640" name="Shape 238"/>
              <p:cNvGrpSpPr/>
              <p:nvPr/>
            </p:nvGrpSpPr>
            <p:grpSpPr>
              <a:xfrm>
                <a:off x="1649722" y="914400"/>
                <a:ext cx="1611900" cy="272700"/>
                <a:chOff x="0" y="0"/>
                <a:chExt cx="1611898" cy="272699"/>
              </a:xfrm>
            </p:grpSpPr>
            <p:sp>
              <p:nvSpPr>
                <p:cNvPr id="638"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639" name="Login Server"/>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Login Server</a:t>
                  </a:r>
                </a:p>
              </p:txBody>
            </p:sp>
          </p:grpSp>
          <p:grpSp>
            <p:nvGrpSpPr>
              <p:cNvPr id="643" name="Shape 239"/>
              <p:cNvGrpSpPr/>
              <p:nvPr/>
            </p:nvGrpSpPr>
            <p:grpSpPr>
              <a:xfrm>
                <a:off x="7189" y="304799"/>
                <a:ext cx="3263098" cy="272101"/>
                <a:chOff x="0" y="0"/>
                <a:chExt cx="3263096" cy="272100"/>
              </a:xfrm>
            </p:grpSpPr>
            <p:sp>
              <p:nvSpPr>
                <p:cNvPr id="641" name="Rounded Rectangle"/>
                <p:cNvSpPr/>
                <p:nvPr/>
              </p:nvSpPr>
              <p:spPr>
                <a:xfrm>
                  <a:off x="0" y="0"/>
                  <a:ext cx="3263097"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lgn="ctr"/>
                </a:p>
              </p:txBody>
            </p:sp>
            <p:sp>
              <p:nvSpPr>
                <p:cNvPr id="642" name="Dynamic Router"/>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pPr/>
                  <a:r>
                    <a:t>Dynamic Router</a:t>
                  </a:r>
                </a:p>
              </p:txBody>
            </p:sp>
          </p:grpSp>
          <p:sp>
            <p:nvSpPr>
              <p:cNvPr id="644" name="Shape 240"/>
              <p:cNvSpPr/>
              <p:nvPr/>
            </p:nvSpPr>
            <p:spPr>
              <a:xfrm>
                <a:off x="2963513" y="342415"/>
                <a:ext cx="196499" cy="196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80" y="12581"/>
                    </a:moveTo>
                    <a:lnTo>
                      <a:pt x="9480" y="16709"/>
                    </a:lnTo>
                    <a:lnTo>
                      <a:pt x="7387" y="16709"/>
                    </a:lnTo>
                    <a:lnTo>
                      <a:pt x="10800" y="21138"/>
                    </a:lnTo>
                    <a:lnTo>
                      <a:pt x="14212" y="16709"/>
                    </a:lnTo>
                    <a:lnTo>
                      <a:pt x="12119" y="16709"/>
                    </a:lnTo>
                    <a:lnTo>
                      <a:pt x="12119" y="12581"/>
                    </a:lnTo>
                    <a:close/>
                    <a:moveTo>
                      <a:pt x="16358" y="7387"/>
                    </a:moveTo>
                    <a:lnTo>
                      <a:pt x="11929" y="10800"/>
                    </a:lnTo>
                    <a:lnTo>
                      <a:pt x="16358" y="14212"/>
                    </a:lnTo>
                    <a:lnTo>
                      <a:pt x="16358" y="12119"/>
                    </a:lnTo>
                    <a:lnTo>
                      <a:pt x="20486" y="12119"/>
                    </a:lnTo>
                    <a:lnTo>
                      <a:pt x="20486" y="9480"/>
                    </a:lnTo>
                    <a:lnTo>
                      <a:pt x="16358" y="9480"/>
                    </a:lnTo>
                    <a:close/>
                    <a:moveTo>
                      <a:pt x="5242" y="7387"/>
                    </a:moveTo>
                    <a:lnTo>
                      <a:pt x="5242" y="9480"/>
                    </a:lnTo>
                    <a:lnTo>
                      <a:pt x="1114" y="9480"/>
                    </a:lnTo>
                    <a:lnTo>
                      <a:pt x="1114" y="12119"/>
                    </a:lnTo>
                    <a:lnTo>
                      <a:pt x="5242" y="12119"/>
                    </a:lnTo>
                    <a:lnTo>
                      <a:pt x="5242" y="14212"/>
                    </a:lnTo>
                    <a:lnTo>
                      <a:pt x="9670" y="10800"/>
                    </a:lnTo>
                    <a:close/>
                    <a:moveTo>
                      <a:pt x="10800" y="462"/>
                    </a:moveTo>
                    <a:lnTo>
                      <a:pt x="7387" y="4891"/>
                    </a:lnTo>
                    <a:lnTo>
                      <a:pt x="9480" y="4891"/>
                    </a:lnTo>
                    <a:lnTo>
                      <a:pt x="9480" y="9019"/>
                    </a:lnTo>
                    <a:lnTo>
                      <a:pt x="12119" y="9019"/>
                    </a:lnTo>
                    <a:lnTo>
                      <a:pt x="12119" y="4891"/>
                    </a:lnTo>
                    <a:lnTo>
                      <a:pt x="14212" y="4891"/>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grpSp>
            <p:nvGrpSpPr>
              <p:cNvPr id="647" name="Shape 241"/>
              <p:cNvGrpSpPr/>
              <p:nvPr/>
            </p:nvGrpSpPr>
            <p:grpSpPr>
              <a:xfrm>
                <a:off x="7189" y="609600"/>
                <a:ext cx="1613099" cy="272101"/>
                <a:chOff x="0" y="0"/>
                <a:chExt cx="1613098" cy="272100"/>
              </a:xfrm>
            </p:grpSpPr>
            <p:sp>
              <p:nvSpPr>
                <p:cNvPr id="645" name="Rounded Rectangle"/>
                <p:cNvSpPr/>
                <p:nvPr/>
              </p:nvSpPr>
              <p:spPr>
                <a:xfrm>
                  <a:off x="0" y="0"/>
                  <a:ext cx="1613099"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646" name="Cloud Controll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Cloud Controller</a:t>
                  </a:r>
                </a:p>
              </p:txBody>
            </p:sp>
          </p:grpSp>
          <p:grpSp>
            <p:nvGrpSpPr>
              <p:cNvPr id="650" name="Shape 242"/>
              <p:cNvGrpSpPr/>
              <p:nvPr/>
            </p:nvGrpSpPr>
            <p:grpSpPr>
              <a:xfrm>
                <a:off x="7189" y="914400"/>
                <a:ext cx="1611900" cy="272700"/>
                <a:chOff x="0" y="0"/>
                <a:chExt cx="1611898" cy="272699"/>
              </a:xfrm>
            </p:grpSpPr>
            <p:sp>
              <p:nvSpPr>
                <p:cNvPr id="648"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649" name="UAA"/>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UAA</a:t>
                  </a:r>
                </a:p>
              </p:txBody>
            </p:sp>
          </p:grpSp>
          <p:grpSp>
            <p:nvGrpSpPr>
              <p:cNvPr id="653" name="Shape 243"/>
              <p:cNvGrpSpPr/>
              <p:nvPr/>
            </p:nvGrpSpPr>
            <p:grpSpPr>
              <a:xfrm>
                <a:off x="11667" y="1217541"/>
                <a:ext cx="3264001" cy="1508701"/>
                <a:chOff x="0" y="0"/>
                <a:chExt cx="3263999" cy="1508700"/>
              </a:xfrm>
            </p:grpSpPr>
            <p:sp>
              <p:nvSpPr>
                <p:cNvPr id="651" name="Rounded Rectangle"/>
                <p:cNvSpPr/>
                <p:nvPr/>
              </p:nvSpPr>
              <p:spPr>
                <a:xfrm>
                  <a:off x="0" y="0"/>
                  <a:ext cx="3264000" cy="1508701"/>
                </a:xfrm>
                <a:prstGeom prst="roundRect">
                  <a:avLst>
                    <a:gd name="adj" fmla="val 2039"/>
                  </a:avLst>
                </a:prstGeom>
                <a:solidFill>
                  <a:srgbClr val="00685D"/>
                </a:solidFill>
                <a:ln w="12700" cap="flat">
                  <a:noFill/>
                  <a:miter lim="400000"/>
                </a:ln>
                <a:effectLst/>
              </p:spPr>
              <p:txBody>
                <a:bodyPr wrap="square" lIns="45719" tIns="45719" rIns="45719" bIns="45719" numCol="1" anchor="t">
                  <a:noAutofit/>
                </a:bodyPr>
                <a:lstStyle/>
                <a:p>
                  <a:pPr/>
                </a:p>
              </p:txBody>
            </p:sp>
            <p:sp>
              <p:nvSpPr>
                <p:cNvPr id="652" name="Diego"/>
                <p:cNvSpPr txBox="1"/>
                <p:nvPr/>
              </p:nvSpPr>
              <p:spPr>
                <a:xfrm>
                  <a:off x="9010" y="9010"/>
                  <a:ext cx="324598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rgbClr val="F2F2F2"/>
                      </a:solidFill>
                      <a:latin typeface="Proxima Nova Rg"/>
                      <a:ea typeface="Proxima Nova Rg"/>
                      <a:cs typeface="Proxima Nova Rg"/>
                      <a:sym typeface="Proxima Nova Rg"/>
                    </a:defRPr>
                  </a:lvl1pPr>
                </a:lstStyle>
                <a:p>
                  <a:pPr/>
                  <a:r>
                    <a:t>Diego</a:t>
                  </a:r>
                </a:p>
              </p:txBody>
            </p:sp>
          </p:grpSp>
          <p:grpSp>
            <p:nvGrpSpPr>
              <p:cNvPr id="656" name="Shape 244"/>
              <p:cNvGrpSpPr/>
              <p:nvPr/>
            </p:nvGrpSpPr>
            <p:grpSpPr>
              <a:xfrm>
                <a:off x="9289" y="2763561"/>
                <a:ext cx="3263098" cy="272101"/>
                <a:chOff x="0" y="0"/>
                <a:chExt cx="3263096" cy="272100"/>
              </a:xfrm>
            </p:grpSpPr>
            <p:sp>
              <p:nvSpPr>
                <p:cNvPr id="654" name="Rounded Rectangle"/>
                <p:cNvSpPr/>
                <p:nvPr/>
              </p:nvSpPr>
              <p:spPr>
                <a:xfrm>
                  <a:off x="0" y="0"/>
                  <a:ext cx="3263097"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lgn="ctr"/>
                </a:p>
              </p:txBody>
            </p:sp>
            <p:sp>
              <p:nvSpPr>
                <p:cNvPr id="655" name="Messaging (NATS)"/>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pPr/>
                  <a:r>
                    <a:t>Messaging (NATS)</a:t>
                  </a:r>
                </a:p>
              </p:txBody>
            </p:sp>
          </p:grpSp>
          <p:sp>
            <p:nvSpPr>
              <p:cNvPr id="657" name="Shape 245"/>
              <p:cNvSpPr/>
              <p:nvPr/>
            </p:nvSpPr>
            <p:spPr>
              <a:xfrm>
                <a:off x="1368277" y="623941"/>
                <a:ext cx="169801" cy="226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6618"/>
                    </a:moveTo>
                    <a:lnTo>
                      <a:pt x="6946" y="18825"/>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09"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7"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sp>
            <p:nvSpPr>
              <p:cNvPr id="658" name="Shape 246"/>
              <p:cNvSpPr/>
              <p:nvPr/>
            </p:nvSpPr>
            <p:spPr>
              <a:xfrm>
                <a:off x="2976614" y="656882"/>
                <a:ext cx="208810" cy="180437"/>
              </a:xfrm>
              <a:custGeom>
                <a:avLst/>
                <a:gdLst/>
                <a:ahLst/>
                <a:cxnLst>
                  <a:cxn ang="0">
                    <a:pos x="wd2" y="hd2"/>
                  </a:cxn>
                  <a:cxn ang="5400000">
                    <a:pos x="wd2" y="hd2"/>
                  </a:cxn>
                  <a:cxn ang="10800000">
                    <a:pos x="wd2" y="hd2"/>
                  </a:cxn>
                  <a:cxn ang="16200000">
                    <a:pos x="wd2" y="hd2"/>
                  </a:cxn>
                </a:cxnLst>
                <a:rect l="0" t="0" r="r" b="b"/>
                <a:pathLst>
                  <a:path w="10657" h="15999" fill="norm" stroke="1"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sp>
            <p:nvSpPr>
              <p:cNvPr id="659" name="Shape 247"/>
              <p:cNvSpPr/>
              <p:nvPr/>
            </p:nvSpPr>
            <p:spPr>
              <a:xfrm>
                <a:off x="1307402" y="975933"/>
                <a:ext cx="273000" cy="138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09" y="7252"/>
                    </a:moveTo>
                    <a:cubicBezTo>
                      <a:pt x="17417" y="7252"/>
                      <a:pt x="16613" y="8841"/>
                      <a:pt x="16613" y="10800"/>
                    </a:cubicBezTo>
                    <a:cubicBezTo>
                      <a:pt x="16613" y="12759"/>
                      <a:pt x="17417" y="14348"/>
                      <a:pt x="18409" y="14348"/>
                    </a:cubicBezTo>
                    <a:cubicBezTo>
                      <a:pt x="19402" y="14348"/>
                      <a:pt x="20206" y="12759"/>
                      <a:pt x="20206" y="10800"/>
                    </a:cubicBezTo>
                    <a:cubicBezTo>
                      <a:pt x="20206" y="8841"/>
                      <a:pt x="19402" y="7252"/>
                      <a:pt x="18409" y="7252"/>
                    </a:cubicBezTo>
                    <a:close/>
                    <a:moveTo>
                      <a:pt x="16131" y="0"/>
                    </a:moveTo>
                    <a:cubicBezTo>
                      <a:pt x="19151" y="0"/>
                      <a:pt x="21600" y="4835"/>
                      <a:pt x="21600" y="10800"/>
                    </a:cubicBezTo>
                    <a:cubicBezTo>
                      <a:pt x="21600" y="16765"/>
                      <a:pt x="19151" y="21600"/>
                      <a:pt x="16131" y="21600"/>
                    </a:cubicBezTo>
                    <a:cubicBezTo>
                      <a:pt x="13806" y="21600"/>
                      <a:pt x="11821" y="18737"/>
                      <a:pt x="11042" y="14689"/>
                    </a:cubicBezTo>
                    <a:lnTo>
                      <a:pt x="1969" y="14689"/>
                    </a:lnTo>
                    <a:lnTo>
                      <a:pt x="1969" y="14689"/>
                    </a:lnTo>
                    <a:lnTo>
                      <a:pt x="0" y="10800"/>
                    </a:lnTo>
                    <a:lnTo>
                      <a:pt x="1964" y="6922"/>
                    </a:lnTo>
                    <a:lnTo>
                      <a:pt x="3866" y="10677"/>
                    </a:lnTo>
                    <a:lnTo>
                      <a:pt x="5773" y="6911"/>
                    </a:lnTo>
                    <a:lnTo>
                      <a:pt x="5798" y="6911"/>
                    </a:lnTo>
                    <a:lnTo>
                      <a:pt x="7705" y="10677"/>
                    </a:lnTo>
                    <a:lnTo>
                      <a:pt x="9612" y="6911"/>
                    </a:lnTo>
                    <a:lnTo>
                      <a:pt x="11042" y="6911"/>
                    </a:lnTo>
                    <a:cubicBezTo>
                      <a:pt x="11821" y="2863"/>
                      <a:pt x="13806" y="0"/>
                      <a:pt x="16131"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sp>
            <p:nvSpPr>
              <p:cNvPr id="660" name="Shape 248"/>
              <p:cNvSpPr/>
              <p:nvPr/>
            </p:nvSpPr>
            <p:spPr>
              <a:xfrm rot="17294421">
                <a:off x="3033560" y="3170581"/>
                <a:ext cx="195525" cy="90314"/>
              </a:xfrm>
              <a:custGeom>
                <a:avLst/>
                <a:gdLst/>
                <a:ahLst/>
                <a:cxnLst>
                  <a:cxn ang="0">
                    <a:pos x="wd2" y="hd2"/>
                  </a:cxn>
                  <a:cxn ang="5400000">
                    <a:pos x="wd2" y="hd2"/>
                  </a:cxn>
                  <a:cxn ang="10800000">
                    <a:pos x="wd2" y="hd2"/>
                  </a:cxn>
                  <a:cxn ang="16200000">
                    <a:pos x="wd2" y="hd2"/>
                  </a:cxn>
                </a:cxnLst>
                <a:rect l="0" t="0" r="r" b="b"/>
                <a:pathLst>
                  <a:path w="21396" h="19425" fill="norm" stroke="1" extrusionOk="0">
                    <a:moveTo>
                      <a:pt x="15868" y="10043"/>
                    </a:moveTo>
                    <a:cubicBezTo>
                      <a:pt x="15888" y="13069"/>
                      <a:pt x="14670" y="13636"/>
                      <a:pt x="13168" y="13717"/>
                    </a:cubicBezTo>
                    <a:cubicBezTo>
                      <a:pt x="13149" y="13727"/>
                      <a:pt x="13131" y="13727"/>
                      <a:pt x="13112" y="13727"/>
                    </a:cubicBezTo>
                    <a:lnTo>
                      <a:pt x="13033" y="13727"/>
                    </a:lnTo>
                    <a:cubicBezTo>
                      <a:pt x="12725" y="13748"/>
                      <a:pt x="12406" y="13744"/>
                      <a:pt x="12084" y="13739"/>
                    </a:cubicBezTo>
                    <a:lnTo>
                      <a:pt x="12038" y="13727"/>
                    </a:lnTo>
                    <a:lnTo>
                      <a:pt x="3761" y="13727"/>
                    </a:lnTo>
                    <a:cubicBezTo>
                      <a:pt x="2356" y="13995"/>
                      <a:pt x="3308" y="16057"/>
                      <a:pt x="4995" y="18196"/>
                    </a:cubicBezTo>
                    <a:cubicBezTo>
                      <a:pt x="6820" y="20512"/>
                      <a:pt x="4238" y="19051"/>
                      <a:pt x="3063" y="17890"/>
                    </a:cubicBezTo>
                    <a:cubicBezTo>
                      <a:pt x="1888" y="16730"/>
                      <a:pt x="334" y="14708"/>
                      <a:pt x="30" y="10178"/>
                    </a:cubicBezTo>
                    <a:cubicBezTo>
                      <a:pt x="-204" y="6678"/>
                      <a:pt x="923" y="5886"/>
                      <a:pt x="2407" y="5728"/>
                    </a:cubicBezTo>
                    <a:cubicBezTo>
                      <a:pt x="2494" y="5690"/>
                      <a:pt x="2583" y="5680"/>
                      <a:pt x="2673" y="5680"/>
                    </a:cubicBezTo>
                    <a:lnTo>
                      <a:pt x="12169" y="5680"/>
                    </a:lnTo>
                    <a:cubicBezTo>
                      <a:pt x="13482" y="5366"/>
                      <a:pt x="12533" y="3335"/>
                      <a:pt x="10873" y="1228"/>
                    </a:cubicBezTo>
                    <a:cubicBezTo>
                      <a:pt x="9047" y="-1088"/>
                      <a:pt x="11629" y="373"/>
                      <a:pt x="12804" y="1533"/>
                    </a:cubicBezTo>
                    <a:cubicBezTo>
                      <a:pt x="13980" y="2694"/>
                      <a:pt x="15533" y="4716"/>
                      <a:pt x="15837" y="9246"/>
                    </a:cubicBezTo>
                    <a:cubicBezTo>
                      <a:pt x="15856" y="9529"/>
                      <a:pt x="15866" y="9794"/>
                      <a:pt x="15868" y="10043"/>
                    </a:cubicBezTo>
                    <a:close/>
                    <a:moveTo>
                      <a:pt x="21396" y="9727"/>
                    </a:moveTo>
                    <a:cubicBezTo>
                      <a:pt x="21396" y="11936"/>
                      <a:pt x="20382" y="13727"/>
                      <a:pt x="19132" y="13727"/>
                    </a:cubicBezTo>
                    <a:cubicBezTo>
                      <a:pt x="17882" y="13727"/>
                      <a:pt x="16868" y="11936"/>
                      <a:pt x="16868" y="9727"/>
                    </a:cubicBezTo>
                    <a:cubicBezTo>
                      <a:pt x="16868" y="7518"/>
                      <a:pt x="17882" y="5727"/>
                      <a:pt x="19132" y="5727"/>
                    </a:cubicBezTo>
                    <a:cubicBezTo>
                      <a:pt x="20382" y="5727"/>
                      <a:pt x="21396" y="7518"/>
                      <a:pt x="21396" y="9727"/>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sp>
            <p:nvSpPr>
              <p:cNvPr id="661" name="Shape 249"/>
              <p:cNvSpPr/>
              <p:nvPr/>
            </p:nvSpPr>
            <p:spPr>
              <a:xfrm rot="11255133">
                <a:off x="2936817" y="2798223"/>
                <a:ext cx="249985" cy="220627"/>
              </a:xfrm>
              <a:custGeom>
                <a:avLst/>
                <a:gdLst/>
                <a:ahLst/>
                <a:cxnLst>
                  <a:cxn ang="0">
                    <a:pos x="wd2" y="hd2"/>
                  </a:cxn>
                  <a:cxn ang="5400000">
                    <a:pos x="wd2" y="hd2"/>
                  </a:cxn>
                  <a:cxn ang="10800000">
                    <a:pos x="wd2" y="hd2"/>
                  </a:cxn>
                  <a:cxn ang="16200000">
                    <a:pos x="wd2" y="hd2"/>
                  </a:cxn>
                </a:cxnLst>
                <a:rect l="0" t="0" r="r" b="b"/>
                <a:pathLst>
                  <a:path w="20537" h="20870" fill="norm" stroke="1" extrusionOk="0">
                    <a:moveTo>
                      <a:pt x="5461" y="14219"/>
                    </a:moveTo>
                    <a:cubicBezTo>
                      <a:pt x="6369"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19"/>
                      <a:pt x="11971" y="12359"/>
                      <a:pt x="11851" y="11313"/>
                    </a:cubicBezTo>
                    <a:cubicBezTo>
                      <a:pt x="11730" y="10267"/>
                      <a:pt x="10896" y="9532"/>
                      <a:pt x="9987" y="9671"/>
                    </a:cubicBezTo>
                    <a:cubicBezTo>
                      <a:pt x="9079" y="9810"/>
                      <a:pt x="8440"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0"/>
                    </a:cubicBezTo>
                    <a:cubicBezTo>
                      <a:pt x="14042" y="9050"/>
                      <a:pt x="13404" y="10010"/>
                      <a:pt x="13525" y="11056"/>
                    </a:cubicBezTo>
                    <a:cubicBezTo>
                      <a:pt x="13646" y="12102"/>
                      <a:pt x="14480" y="12838"/>
                      <a:pt x="15388" y="12698"/>
                    </a:cubicBezTo>
                    <a:close/>
                    <a:moveTo>
                      <a:pt x="11333" y="20736"/>
                    </a:moveTo>
                    <a:cubicBezTo>
                      <a:pt x="5692" y="21600"/>
                      <a:pt x="644" y="18177"/>
                      <a:pt x="56" y="13091"/>
                    </a:cubicBezTo>
                    <a:cubicBezTo>
                      <a:pt x="-531" y="8006"/>
                      <a:pt x="3565" y="3182"/>
                      <a:pt x="9205" y="2318"/>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grpSp>
            <p:nvGrpSpPr>
              <p:cNvPr id="664" name="Shape 250"/>
              <p:cNvGrpSpPr/>
              <p:nvPr/>
            </p:nvGrpSpPr>
            <p:grpSpPr>
              <a:xfrm>
                <a:off x="0" y="3071432"/>
                <a:ext cx="1611900" cy="272700"/>
                <a:chOff x="0" y="0"/>
                <a:chExt cx="1611898" cy="272699"/>
              </a:xfrm>
            </p:grpSpPr>
            <p:sp>
              <p:nvSpPr>
                <p:cNvPr id="662"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663" name="Metrics Collection"/>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Metrics Collection</a:t>
                  </a:r>
                </a:p>
              </p:txBody>
            </p:sp>
          </p:grpSp>
          <p:sp>
            <p:nvSpPr>
              <p:cNvPr id="665" name="Shape 251"/>
              <p:cNvSpPr/>
              <p:nvPr/>
            </p:nvSpPr>
            <p:spPr>
              <a:xfrm>
                <a:off x="3017334" y="963180"/>
                <a:ext cx="149700" cy="183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p>
            </p:txBody>
          </p:sp>
          <p:grpSp>
            <p:nvGrpSpPr>
              <p:cNvPr id="668" name="Shape 252"/>
              <p:cNvGrpSpPr/>
              <p:nvPr/>
            </p:nvGrpSpPr>
            <p:grpSpPr>
              <a:xfrm>
                <a:off x="7190" y="3273"/>
                <a:ext cx="3263098" cy="272102"/>
                <a:chOff x="0" y="0"/>
                <a:chExt cx="3263096" cy="272100"/>
              </a:xfrm>
            </p:grpSpPr>
            <p:sp>
              <p:nvSpPr>
                <p:cNvPr id="666" name="Rounded Rectangle"/>
                <p:cNvSpPr/>
                <p:nvPr/>
              </p:nvSpPr>
              <p:spPr>
                <a:xfrm>
                  <a:off x="0" y="0"/>
                  <a:ext cx="3263097" cy="272101"/>
                </a:xfrm>
                <a:prstGeom prst="roundRect">
                  <a:avLst>
                    <a:gd name="adj" fmla="val 17740"/>
                  </a:avLst>
                </a:prstGeom>
                <a:solidFill>
                  <a:srgbClr val="33928A"/>
                </a:solidFill>
                <a:ln w="12700" cap="flat">
                  <a:solidFill>
                    <a:srgbClr val="000000"/>
                  </a:solidFill>
                  <a:prstDash val="dash"/>
                  <a:round/>
                </a:ln>
                <a:effectLst/>
              </p:spPr>
              <p:txBody>
                <a:bodyPr wrap="square" lIns="45719" tIns="45719" rIns="45719" bIns="45719" numCol="1" anchor="ctr">
                  <a:noAutofit/>
                </a:bodyPr>
                <a:lstStyle/>
                <a:p>
                  <a:pPr algn="ctr"/>
                </a:p>
              </p:txBody>
            </p:sp>
            <p:sp>
              <p:nvSpPr>
                <p:cNvPr id="667" name="HA Proxy LB"/>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pPr/>
                  <a:r>
                    <a:t>HA Proxy LB</a:t>
                  </a:r>
                </a:p>
              </p:txBody>
            </p:sp>
          </p:grpSp>
          <p:pic>
            <p:nvPicPr>
              <p:cNvPr id="669" name="Shape 253" descr="Shape 253"/>
              <p:cNvPicPr>
                <a:picLocks noChangeAspect="1"/>
              </p:cNvPicPr>
              <p:nvPr/>
            </p:nvPicPr>
            <p:blipFill>
              <a:blip r:embed="rId8">
                <a:extLst/>
              </a:blip>
              <a:stretch>
                <a:fillRect/>
              </a:stretch>
            </p:blipFill>
            <p:spPr>
              <a:xfrm>
                <a:off x="1342211" y="3092025"/>
                <a:ext cx="237001" cy="237001"/>
              </a:xfrm>
              <a:prstGeom prst="rect">
                <a:avLst/>
              </a:prstGeom>
              <a:ln w="12700" cap="flat">
                <a:noFill/>
                <a:miter lim="400000"/>
              </a:ln>
              <a:effectLst/>
            </p:spPr>
          </p:pic>
          <p:pic>
            <p:nvPicPr>
              <p:cNvPr id="670" name="Shape 254" descr="Shape 254"/>
              <p:cNvPicPr>
                <a:picLocks noChangeAspect="1"/>
              </p:cNvPicPr>
              <p:nvPr/>
            </p:nvPicPr>
            <p:blipFill>
              <a:blip r:embed="rId9">
                <a:extLst/>
              </a:blip>
              <a:stretch>
                <a:fillRect/>
              </a:stretch>
            </p:blipFill>
            <p:spPr>
              <a:xfrm>
                <a:off x="2924199" y="-1"/>
                <a:ext cx="279300" cy="279301"/>
              </a:xfrm>
              <a:prstGeom prst="rect">
                <a:avLst/>
              </a:prstGeom>
              <a:ln w="12700" cap="flat">
                <a:noFill/>
                <a:miter lim="400000"/>
              </a:ln>
              <a:effectLst/>
            </p:spPr>
          </p:pic>
          <p:grpSp>
            <p:nvGrpSpPr>
              <p:cNvPr id="673" name="Shape 255"/>
              <p:cNvGrpSpPr/>
              <p:nvPr/>
            </p:nvGrpSpPr>
            <p:grpSpPr>
              <a:xfrm>
                <a:off x="1654617" y="615851"/>
                <a:ext cx="1613100" cy="272101"/>
                <a:chOff x="0" y="0"/>
                <a:chExt cx="1613098" cy="272100"/>
              </a:xfrm>
            </p:grpSpPr>
            <p:sp>
              <p:nvSpPr>
                <p:cNvPr id="671" name="Rounded Rectangle"/>
                <p:cNvSpPr/>
                <p:nvPr/>
              </p:nvSpPr>
              <p:spPr>
                <a:xfrm>
                  <a:off x="0" y="0"/>
                  <a:ext cx="1613099"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p>
              </p:txBody>
            </p:sp>
            <p:sp>
              <p:nvSpPr>
                <p:cNvPr id="672" name="CC-Bridge"/>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pPr/>
                  <a:r>
                    <a:t>CC-Bridge</a:t>
                  </a:r>
                </a:p>
              </p:txBody>
            </p:sp>
          </p:grpSp>
          <p:sp>
            <p:nvSpPr>
              <p:cNvPr id="674" name="Shape 256"/>
              <p:cNvSpPr/>
              <p:nvPr/>
            </p:nvSpPr>
            <p:spPr>
              <a:xfrm>
                <a:off x="2977034" y="701368"/>
                <a:ext cx="218401" cy="108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6237" y="21600"/>
                    </a:lnTo>
                    <a:cubicBezTo>
                      <a:pt x="16237" y="15635"/>
                      <a:pt x="13803" y="10800"/>
                      <a:pt x="10800" y="10800"/>
                    </a:cubicBezTo>
                    <a:cubicBezTo>
                      <a:pt x="7797" y="10800"/>
                      <a:pt x="5363" y="15635"/>
                      <a:pt x="5363" y="216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800">
                    <a:solidFill>
                      <a:srgbClr val="FFFFFF"/>
                    </a:solidFill>
                    <a:latin typeface="Proxima Nova Rg"/>
                    <a:ea typeface="Proxima Nova Rg"/>
                    <a:cs typeface="Proxima Nova Rg"/>
                    <a:sym typeface="Proxima Nova Rg"/>
                  </a:defRPr>
                </a:pPr>
              </a:p>
            </p:txBody>
          </p:sp>
          <p:sp>
            <p:nvSpPr>
              <p:cNvPr id="675" name="Shape 257"/>
              <p:cNvSpPr/>
              <p:nvPr/>
            </p:nvSpPr>
            <p:spPr>
              <a:xfrm>
                <a:off x="79655" y="1599359"/>
                <a:ext cx="1532365" cy="1099201"/>
              </a:xfrm>
              <a:prstGeom prst="roundRect">
                <a:avLst>
                  <a:gd name="adj" fmla="val 4579"/>
                </a:avLst>
              </a:prstGeom>
              <a:solidFill>
                <a:srgbClr val="0070C0"/>
              </a:solidFill>
              <a:ln w="9525" cap="flat">
                <a:solidFill>
                  <a:srgbClr val="D8D8D8"/>
                </a:solidFill>
                <a:prstDash val="solid"/>
                <a:round/>
              </a:ln>
              <a:effectLst>
                <a:outerShdw sx="100000" sy="100000" kx="0" ky="0" algn="b" rotWithShape="0" blurRad="38100" dist="23000" dir="5400000">
                  <a:srgbClr val="808080">
                    <a:alpha val="34117"/>
                  </a:srgbClr>
                </a:outerShdw>
              </a:effectLst>
            </p:spPr>
            <p:txBody>
              <a:bodyPr wrap="square" lIns="45719" tIns="45719" rIns="45719" bIns="45719" numCol="1" anchor="t">
                <a:noAutofit/>
              </a:bodyPr>
              <a:lstStyle/>
              <a:p>
                <a:pPr>
                  <a:defRPr sz="1200">
                    <a:solidFill>
                      <a:srgbClr val="FFFFFF"/>
                    </a:solidFill>
                    <a:latin typeface="Proxima Nova Rg"/>
                    <a:ea typeface="Proxima Nova Rg"/>
                    <a:cs typeface="Proxima Nova Rg"/>
                    <a:sym typeface="Proxima Nova Rg"/>
                  </a:defRPr>
                </a:pPr>
              </a:p>
            </p:txBody>
          </p:sp>
          <p:sp>
            <p:nvSpPr>
              <p:cNvPr id="676" name="Shape 258"/>
              <p:cNvSpPr/>
              <p:nvPr/>
            </p:nvSpPr>
            <p:spPr>
              <a:xfrm rot="5400000">
                <a:off x="672373" y="1805556"/>
                <a:ext cx="320101" cy="1380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1"/>
                    </a:moveTo>
                    <a:lnTo>
                      <a:pt x="20220" y="11601"/>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B3B3B3">
                  <a:alpha val="40000"/>
                </a:srgbClr>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p>
            </p:txBody>
          </p:sp>
          <p:sp>
            <p:nvSpPr>
              <p:cNvPr id="677" name="Shape 259"/>
              <p:cNvSpPr/>
              <p:nvPr/>
            </p:nvSpPr>
            <p:spPr>
              <a:xfrm>
                <a:off x="1260095" y="2377571"/>
                <a:ext cx="178098" cy="226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p>
            </p:txBody>
          </p:sp>
          <p:grpSp>
            <p:nvGrpSpPr>
              <p:cNvPr id="680" name="Shape 260"/>
              <p:cNvGrpSpPr/>
              <p:nvPr/>
            </p:nvGrpSpPr>
            <p:grpSpPr>
              <a:xfrm>
                <a:off x="909233" y="1644577"/>
                <a:ext cx="665381" cy="269201"/>
                <a:chOff x="0" y="0"/>
                <a:chExt cx="665380" cy="269199"/>
              </a:xfrm>
            </p:grpSpPr>
            <p:sp>
              <p:nvSpPr>
                <p:cNvPr id="678" name="Rounded Rectangle"/>
                <p:cNvSpPr/>
                <p:nvPr/>
              </p:nvSpPr>
              <p:spPr>
                <a:xfrm>
                  <a:off x="0" y="20299"/>
                  <a:ext cx="665381"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p>
              </p:txBody>
            </p:sp>
            <p:sp>
              <p:nvSpPr>
                <p:cNvPr id="679" name="Rep"/>
                <p:cNvSpPr txBox="1"/>
                <p:nvPr/>
              </p:nvSpPr>
              <p:spPr>
                <a:xfrm>
                  <a:off x="11158" y="-1"/>
                  <a:ext cx="643064"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pPr/>
                  <a:r>
                    <a:t>Rep</a:t>
                  </a:r>
                </a:p>
              </p:txBody>
            </p:sp>
          </p:grpSp>
          <p:grpSp>
            <p:nvGrpSpPr>
              <p:cNvPr id="683" name="Shape 261"/>
              <p:cNvGrpSpPr/>
              <p:nvPr/>
            </p:nvGrpSpPr>
            <p:grpSpPr>
              <a:xfrm>
                <a:off x="393511" y="1976931"/>
                <a:ext cx="1129157" cy="269201"/>
                <a:chOff x="0" y="0"/>
                <a:chExt cx="1129155" cy="269199"/>
              </a:xfrm>
            </p:grpSpPr>
            <p:sp>
              <p:nvSpPr>
                <p:cNvPr id="681" name="Rounded Rectangle"/>
                <p:cNvSpPr/>
                <p:nvPr/>
              </p:nvSpPr>
              <p:spPr>
                <a:xfrm>
                  <a:off x="0" y="20299"/>
                  <a:ext cx="1129156"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p>
              </p:txBody>
            </p:sp>
            <p:sp>
              <p:nvSpPr>
                <p:cNvPr id="682" name="Executor"/>
                <p:cNvSpPr txBox="1"/>
                <p:nvPr/>
              </p:nvSpPr>
              <p:spPr>
                <a:xfrm>
                  <a:off x="11158" y="-1"/>
                  <a:ext cx="1106840"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pPr/>
                  <a:r>
                    <a:t>Executor</a:t>
                  </a:r>
                </a:p>
              </p:txBody>
            </p:sp>
          </p:grpSp>
          <p:sp>
            <p:nvSpPr>
              <p:cNvPr id="684" name="Shape 262"/>
              <p:cNvSpPr/>
              <p:nvPr/>
            </p:nvSpPr>
            <p:spPr>
              <a:xfrm>
                <a:off x="157059" y="1726626"/>
                <a:ext cx="192000" cy="189300"/>
              </a:xfrm>
              <a:custGeom>
                <a:avLst/>
                <a:gdLst/>
                <a:ahLst/>
                <a:cxnLst>
                  <a:cxn ang="0">
                    <a:pos x="wd2" y="hd2"/>
                  </a:cxn>
                  <a:cxn ang="5400000">
                    <a:pos x="wd2" y="hd2"/>
                  </a:cxn>
                  <a:cxn ang="10800000">
                    <a:pos x="wd2" y="hd2"/>
                  </a:cxn>
                  <a:cxn ang="16200000">
                    <a:pos x="wd2" y="hd2"/>
                  </a:cxn>
                </a:cxnLst>
                <a:rect l="0" t="0" r="r" b="b"/>
                <a:pathLst>
                  <a:path w="21511" h="21528" fill="norm" stroke="1" extrusionOk="0">
                    <a:moveTo>
                      <a:pt x="10756" y="6392"/>
                    </a:moveTo>
                    <a:cubicBezTo>
                      <a:pt x="8296" y="6392"/>
                      <a:pt x="6302" y="8415"/>
                      <a:pt x="6302" y="10911"/>
                    </a:cubicBezTo>
                    <a:cubicBezTo>
                      <a:pt x="6302" y="13407"/>
                      <a:pt x="8296" y="15431"/>
                      <a:pt x="10756" y="15431"/>
                    </a:cubicBezTo>
                    <a:cubicBezTo>
                      <a:pt x="13215" y="15431"/>
                      <a:pt x="15209" y="13407"/>
                      <a:pt x="15209" y="10911"/>
                    </a:cubicBezTo>
                    <a:cubicBezTo>
                      <a:pt x="15209" y="8415"/>
                      <a:pt x="13215" y="6392"/>
                      <a:pt x="10756" y="6392"/>
                    </a:cubicBezTo>
                    <a:close/>
                    <a:moveTo>
                      <a:pt x="9772" y="0"/>
                    </a:moveTo>
                    <a:lnTo>
                      <a:pt x="11605" y="0"/>
                    </a:lnTo>
                    <a:cubicBezTo>
                      <a:pt x="11910" y="0"/>
                      <a:pt x="12158" y="251"/>
                      <a:pt x="12158" y="561"/>
                    </a:cubicBezTo>
                    <a:cubicBezTo>
                      <a:pt x="12158" y="1224"/>
                      <a:pt x="12256" y="1796"/>
                      <a:pt x="12371" y="2442"/>
                    </a:cubicBezTo>
                    <a:cubicBezTo>
                      <a:pt x="13209" y="2609"/>
                      <a:pt x="14003" y="2900"/>
                      <a:pt x="14722" y="3319"/>
                    </a:cubicBezTo>
                    <a:cubicBezTo>
                      <a:pt x="15237" y="2885"/>
                      <a:pt x="15686" y="2505"/>
                      <a:pt x="16118" y="1982"/>
                    </a:cubicBezTo>
                    <a:cubicBezTo>
                      <a:pt x="16315" y="1745"/>
                      <a:pt x="16663" y="1714"/>
                      <a:pt x="16897" y="1913"/>
                    </a:cubicBezTo>
                    <a:lnTo>
                      <a:pt x="17549" y="2469"/>
                    </a:lnTo>
                    <a:lnTo>
                      <a:pt x="17649" y="2554"/>
                    </a:lnTo>
                    <a:lnTo>
                      <a:pt x="18301" y="3109"/>
                    </a:lnTo>
                    <a:cubicBezTo>
                      <a:pt x="18535" y="3308"/>
                      <a:pt x="18566" y="3662"/>
                      <a:pt x="18369" y="3899"/>
                    </a:cubicBezTo>
                    <a:cubicBezTo>
                      <a:pt x="17948" y="4409"/>
                      <a:pt x="17661" y="4912"/>
                      <a:pt x="17339" y="5484"/>
                    </a:cubicBezTo>
                    <a:cubicBezTo>
                      <a:pt x="17869" y="6140"/>
                      <a:pt x="18305" y="6877"/>
                      <a:pt x="18606" y="7682"/>
                    </a:cubicBezTo>
                    <a:cubicBezTo>
                      <a:pt x="19284" y="7686"/>
                      <a:pt x="19875" y="7689"/>
                      <a:pt x="20545" y="7569"/>
                    </a:cubicBezTo>
                    <a:cubicBezTo>
                      <a:pt x="20845" y="7515"/>
                      <a:pt x="21132" y="7719"/>
                      <a:pt x="21185" y="8024"/>
                    </a:cubicBezTo>
                    <a:lnTo>
                      <a:pt x="21332" y="8875"/>
                    </a:lnTo>
                    <a:lnTo>
                      <a:pt x="21355" y="9006"/>
                    </a:lnTo>
                    <a:lnTo>
                      <a:pt x="21503" y="9856"/>
                    </a:lnTo>
                    <a:cubicBezTo>
                      <a:pt x="21556" y="10161"/>
                      <a:pt x="21355" y="10452"/>
                      <a:pt x="21055" y="10506"/>
                    </a:cubicBezTo>
                    <a:cubicBezTo>
                      <a:pt x="20406" y="10622"/>
                      <a:pt x="19865" y="10821"/>
                      <a:pt x="19252" y="11051"/>
                    </a:cubicBezTo>
                    <a:cubicBezTo>
                      <a:pt x="19244" y="11954"/>
                      <a:pt x="19099" y="12824"/>
                      <a:pt x="18823" y="13636"/>
                    </a:cubicBezTo>
                    <a:cubicBezTo>
                      <a:pt x="19329" y="14071"/>
                      <a:pt x="19774" y="14452"/>
                      <a:pt x="20353" y="14791"/>
                    </a:cubicBezTo>
                    <a:cubicBezTo>
                      <a:pt x="20617" y="14945"/>
                      <a:pt x="20707" y="15288"/>
                      <a:pt x="20555" y="15557"/>
                    </a:cubicBezTo>
                    <a:lnTo>
                      <a:pt x="20129" y="16305"/>
                    </a:lnTo>
                    <a:lnTo>
                      <a:pt x="20064" y="16420"/>
                    </a:lnTo>
                    <a:lnTo>
                      <a:pt x="19638" y="17168"/>
                    </a:lnTo>
                    <a:cubicBezTo>
                      <a:pt x="19485" y="17436"/>
                      <a:pt x="19147" y="17528"/>
                      <a:pt x="18883" y="17373"/>
                    </a:cubicBezTo>
                    <a:cubicBezTo>
                      <a:pt x="18313" y="17039"/>
                      <a:pt x="17774" y="16839"/>
                      <a:pt x="17160" y="16616"/>
                    </a:cubicBezTo>
                    <a:cubicBezTo>
                      <a:pt x="16616" y="17276"/>
                      <a:pt x="15966" y="17840"/>
                      <a:pt x="15244" y="18297"/>
                    </a:cubicBezTo>
                    <a:cubicBezTo>
                      <a:pt x="15353" y="18944"/>
                      <a:pt x="15453" y="19515"/>
                      <a:pt x="15677" y="20139"/>
                    </a:cubicBezTo>
                    <a:cubicBezTo>
                      <a:pt x="15781" y="20430"/>
                      <a:pt x="15633" y="20752"/>
                      <a:pt x="15347" y="20858"/>
                    </a:cubicBezTo>
                    <a:lnTo>
                      <a:pt x="14547" y="21153"/>
                    </a:lnTo>
                    <a:lnTo>
                      <a:pt x="14424" y="21199"/>
                    </a:lnTo>
                    <a:lnTo>
                      <a:pt x="13624" y="21494"/>
                    </a:lnTo>
                    <a:cubicBezTo>
                      <a:pt x="13337" y="21600"/>
                      <a:pt x="13020" y="21450"/>
                      <a:pt x="12916" y="21159"/>
                    </a:cubicBezTo>
                    <a:cubicBezTo>
                      <a:pt x="12697" y="20549"/>
                      <a:pt x="12420" y="20054"/>
                      <a:pt x="12102" y="19502"/>
                    </a:cubicBezTo>
                    <a:cubicBezTo>
                      <a:pt x="11650" y="19588"/>
                      <a:pt x="11184" y="19627"/>
                      <a:pt x="10709" y="19627"/>
                    </a:cubicBezTo>
                    <a:cubicBezTo>
                      <a:pt x="10289" y="19627"/>
                      <a:pt x="9876" y="19596"/>
                      <a:pt x="9473" y="19526"/>
                    </a:cubicBezTo>
                    <a:cubicBezTo>
                      <a:pt x="9162" y="20066"/>
                      <a:pt x="8891" y="20554"/>
                      <a:pt x="8676" y="21153"/>
                    </a:cubicBezTo>
                    <a:cubicBezTo>
                      <a:pt x="8572" y="21444"/>
                      <a:pt x="8255" y="21594"/>
                      <a:pt x="7968" y="21488"/>
                    </a:cubicBezTo>
                    <a:lnTo>
                      <a:pt x="7168" y="21193"/>
                    </a:lnTo>
                    <a:lnTo>
                      <a:pt x="7046" y="21148"/>
                    </a:lnTo>
                    <a:lnTo>
                      <a:pt x="6245" y="20852"/>
                    </a:lnTo>
                    <a:cubicBezTo>
                      <a:pt x="5959" y="20746"/>
                      <a:pt x="5811" y="20424"/>
                      <a:pt x="5915" y="20133"/>
                    </a:cubicBezTo>
                    <a:cubicBezTo>
                      <a:pt x="6127" y="19542"/>
                      <a:pt x="6229" y="18999"/>
                      <a:pt x="6331" y="18393"/>
                    </a:cubicBezTo>
                    <a:cubicBezTo>
                      <a:pt x="5579" y="17940"/>
                      <a:pt x="4902" y="17373"/>
                      <a:pt x="4336" y="16704"/>
                    </a:cubicBezTo>
                    <a:cubicBezTo>
                      <a:pt x="3713" y="16930"/>
                      <a:pt x="3167" y="17131"/>
                      <a:pt x="2590" y="17469"/>
                    </a:cubicBezTo>
                    <a:cubicBezTo>
                      <a:pt x="2326" y="17624"/>
                      <a:pt x="1988" y="17532"/>
                      <a:pt x="1835" y="17264"/>
                    </a:cubicBezTo>
                    <a:lnTo>
                      <a:pt x="1409" y="16516"/>
                    </a:lnTo>
                    <a:lnTo>
                      <a:pt x="1344" y="16401"/>
                    </a:lnTo>
                    <a:lnTo>
                      <a:pt x="918" y="15653"/>
                    </a:lnTo>
                    <a:cubicBezTo>
                      <a:pt x="766" y="15384"/>
                      <a:pt x="856" y="15041"/>
                      <a:pt x="1121" y="14887"/>
                    </a:cubicBezTo>
                    <a:cubicBezTo>
                      <a:pt x="1692" y="14552"/>
                      <a:pt x="2134" y="14176"/>
                      <a:pt x="2633" y="13747"/>
                    </a:cubicBezTo>
                    <a:cubicBezTo>
                      <a:pt x="2341" y="12933"/>
                      <a:pt x="2182" y="12059"/>
                      <a:pt x="2176" y="11150"/>
                    </a:cubicBezTo>
                    <a:cubicBezTo>
                      <a:pt x="1598" y="10933"/>
                      <a:pt x="1077" y="10747"/>
                      <a:pt x="457" y="10636"/>
                    </a:cubicBezTo>
                    <a:cubicBezTo>
                      <a:pt x="157" y="10582"/>
                      <a:pt x="-44" y="10291"/>
                      <a:pt x="9" y="9987"/>
                    </a:cubicBezTo>
                    <a:lnTo>
                      <a:pt x="157" y="9135"/>
                    </a:lnTo>
                    <a:lnTo>
                      <a:pt x="179" y="9005"/>
                    </a:lnTo>
                    <a:lnTo>
                      <a:pt x="327" y="8154"/>
                    </a:lnTo>
                    <a:cubicBezTo>
                      <a:pt x="380" y="7849"/>
                      <a:pt x="667" y="7646"/>
                      <a:pt x="967" y="7699"/>
                    </a:cubicBezTo>
                    <a:cubicBezTo>
                      <a:pt x="1583" y="7809"/>
                      <a:pt x="2133" y="7816"/>
                      <a:pt x="2746" y="7813"/>
                    </a:cubicBezTo>
                    <a:cubicBezTo>
                      <a:pt x="3060" y="6985"/>
                      <a:pt x="3497" y="6219"/>
                      <a:pt x="4036" y="5539"/>
                    </a:cubicBezTo>
                    <a:cubicBezTo>
                      <a:pt x="3716" y="4970"/>
                      <a:pt x="3429" y="4469"/>
                      <a:pt x="3009" y="3962"/>
                    </a:cubicBezTo>
                    <a:cubicBezTo>
                      <a:pt x="2813" y="3725"/>
                      <a:pt x="2844" y="3371"/>
                      <a:pt x="3078" y="3172"/>
                    </a:cubicBezTo>
                    <a:lnTo>
                      <a:pt x="3730" y="2616"/>
                    </a:lnTo>
                    <a:lnTo>
                      <a:pt x="3830" y="2531"/>
                    </a:lnTo>
                    <a:lnTo>
                      <a:pt x="4482" y="1976"/>
                    </a:lnTo>
                    <a:cubicBezTo>
                      <a:pt x="4599" y="1876"/>
                      <a:pt x="4745" y="1834"/>
                      <a:pt x="4885" y="1847"/>
                    </a:cubicBezTo>
                    <a:cubicBezTo>
                      <a:pt x="5026" y="1859"/>
                      <a:pt x="5162" y="1926"/>
                      <a:pt x="5260" y="2045"/>
                    </a:cubicBezTo>
                    <a:cubicBezTo>
                      <a:pt x="5683" y="2555"/>
                      <a:pt x="6121" y="2930"/>
                      <a:pt x="6622" y="3351"/>
                    </a:cubicBezTo>
                    <a:cubicBezTo>
                      <a:pt x="7352" y="2932"/>
                      <a:pt x="8151" y="2627"/>
                      <a:pt x="9001" y="2467"/>
                    </a:cubicBezTo>
                    <a:cubicBezTo>
                      <a:pt x="9119" y="1811"/>
                      <a:pt x="9219" y="1233"/>
                      <a:pt x="9219" y="561"/>
                    </a:cubicBezTo>
                    <a:cubicBezTo>
                      <a:pt x="9219" y="251"/>
                      <a:pt x="9467" y="0"/>
                      <a:pt x="9772"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sp>
            <p:nvSpPr>
              <p:cNvPr id="685" name="Shape 263"/>
              <p:cNvSpPr/>
              <p:nvPr/>
            </p:nvSpPr>
            <p:spPr>
              <a:xfrm>
                <a:off x="1684963" y="1595504"/>
                <a:ext cx="1532365" cy="1099201"/>
              </a:xfrm>
              <a:prstGeom prst="roundRect">
                <a:avLst>
                  <a:gd name="adj" fmla="val 4579"/>
                </a:avLst>
              </a:prstGeom>
              <a:solidFill>
                <a:srgbClr val="33928A"/>
              </a:solidFill>
              <a:ln w="9525" cap="flat">
                <a:solidFill>
                  <a:srgbClr val="D8D8D8"/>
                </a:solidFill>
                <a:prstDash val="solid"/>
                <a:round/>
              </a:ln>
              <a:effectLst>
                <a:outerShdw sx="100000" sy="100000" kx="0" ky="0" algn="b" rotWithShape="0" blurRad="38100" dist="23000" dir="5400000">
                  <a:srgbClr val="808080">
                    <a:alpha val="34117"/>
                  </a:srgbClr>
                </a:outerShdw>
              </a:effectLst>
            </p:spPr>
            <p:txBody>
              <a:bodyPr wrap="square" lIns="45719" tIns="45719" rIns="45719" bIns="45719" numCol="1" anchor="t">
                <a:noAutofit/>
              </a:bodyPr>
              <a:lstStyle/>
              <a:p>
                <a:pPr>
                  <a:defRPr sz="1200">
                    <a:solidFill>
                      <a:srgbClr val="FFFFFF"/>
                    </a:solidFill>
                    <a:latin typeface="Proxima Nova Rg"/>
                    <a:ea typeface="Proxima Nova Rg"/>
                    <a:cs typeface="Proxima Nova Rg"/>
                    <a:sym typeface="Proxima Nova Rg"/>
                  </a:defRPr>
                </a:pPr>
              </a:p>
            </p:txBody>
          </p:sp>
          <p:sp>
            <p:nvSpPr>
              <p:cNvPr id="686" name="Shape 264"/>
              <p:cNvSpPr/>
              <p:nvPr/>
            </p:nvSpPr>
            <p:spPr>
              <a:xfrm rot="5400000">
                <a:off x="2277682" y="1801701"/>
                <a:ext cx="320101" cy="1380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1"/>
                    </a:moveTo>
                    <a:lnTo>
                      <a:pt x="20220" y="11601"/>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p>
            </p:txBody>
          </p:sp>
          <p:sp>
            <p:nvSpPr>
              <p:cNvPr id="687" name="Shape 265"/>
              <p:cNvSpPr/>
              <p:nvPr/>
            </p:nvSpPr>
            <p:spPr>
              <a:xfrm>
                <a:off x="2865404" y="2373718"/>
                <a:ext cx="178098" cy="226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p>
            </p:txBody>
          </p:sp>
          <p:grpSp>
            <p:nvGrpSpPr>
              <p:cNvPr id="690" name="Shape 266"/>
              <p:cNvGrpSpPr/>
              <p:nvPr/>
            </p:nvGrpSpPr>
            <p:grpSpPr>
              <a:xfrm>
                <a:off x="2514542" y="1640724"/>
                <a:ext cx="665381" cy="269201"/>
                <a:chOff x="0" y="0"/>
                <a:chExt cx="665380" cy="269199"/>
              </a:xfrm>
            </p:grpSpPr>
            <p:sp>
              <p:nvSpPr>
                <p:cNvPr id="688" name="Rounded Rectangle"/>
                <p:cNvSpPr/>
                <p:nvPr/>
              </p:nvSpPr>
              <p:spPr>
                <a:xfrm>
                  <a:off x="0" y="20299"/>
                  <a:ext cx="665381"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p>
              </p:txBody>
            </p:sp>
            <p:sp>
              <p:nvSpPr>
                <p:cNvPr id="689" name="Rep"/>
                <p:cNvSpPr txBox="1"/>
                <p:nvPr/>
              </p:nvSpPr>
              <p:spPr>
                <a:xfrm>
                  <a:off x="11158" y="-1"/>
                  <a:ext cx="643064"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pPr/>
                  <a:r>
                    <a:t>Rep</a:t>
                  </a:r>
                </a:p>
              </p:txBody>
            </p:sp>
          </p:grpSp>
          <p:grpSp>
            <p:nvGrpSpPr>
              <p:cNvPr id="693" name="Shape 267"/>
              <p:cNvGrpSpPr/>
              <p:nvPr/>
            </p:nvGrpSpPr>
            <p:grpSpPr>
              <a:xfrm>
                <a:off x="1998820" y="1973076"/>
                <a:ext cx="1129157" cy="269201"/>
                <a:chOff x="0" y="0"/>
                <a:chExt cx="1129155" cy="269199"/>
              </a:xfrm>
            </p:grpSpPr>
            <p:sp>
              <p:nvSpPr>
                <p:cNvPr id="691" name="Rounded Rectangle"/>
                <p:cNvSpPr/>
                <p:nvPr/>
              </p:nvSpPr>
              <p:spPr>
                <a:xfrm>
                  <a:off x="0" y="20299"/>
                  <a:ext cx="1129156"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p>
              </p:txBody>
            </p:sp>
            <p:sp>
              <p:nvSpPr>
                <p:cNvPr id="692" name="Executor"/>
                <p:cNvSpPr txBox="1"/>
                <p:nvPr/>
              </p:nvSpPr>
              <p:spPr>
                <a:xfrm>
                  <a:off x="11158" y="-1"/>
                  <a:ext cx="1106840"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pPr/>
                  <a:r>
                    <a:t>Executor</a:t>
                  </a:r>
                </a:p>
              </p:txBody>
            </p:sp>
          </p:grpSp>
          <p:grpSp>
            <p:nvGrpSpPr>
              <p:cNvPr id="697" name="Shape 268"/>
              <p:cNvGrpSpPr/>
              <p:nvPr/>
            </p:nvGrpSpPr>
            <p:grpSpPr>
              <a:xfrm>
                <a:off x="1921748" y="2362162"/>
                <a:ext cx="679890" cy="307301"/>
                <a:chOff x="0" y="0"/>
                <a:chExt cx="679889" cy="307299"/>
              </a:xfrm>
            </p:grpSpPr>
            <p:sp>
              <p:nvSpPr>
                <p:cNvPr id="694" name="Shape 269"/>
                <p:cNvSpPr/>
                <p:nvPr/>
              </p:nvSpPr>
              <p:spPr>
                <a:xfrm>
                  <a:off x="236327" y="9729"/>
                  <a:ext cx="201301" cy="245702"/>
                </a:xfrm>
                <a:custGeom>
                  <a:avLst/>
                  <a:gdLst/>
                  <a:ahLst/>
                  <a:cxnLst>
                    <a:cxn ang="0">
                      <a:pos x="wd2" y="hd2"/>
                    </a:cxn>
                    <a:cxn ang="5400000">
                      <a:pos x="wd2" y="hd2"/>
                    </a:cxn>
                    <a:cxn ang="10800000">
                      <a:pos x="wd2" y="hd2"/>
                    </a:cxn>
                    <a:cxn ang="16200000">
                      <a:pos x="wd2" y="hd2"/>
                    </a:cxn>
                  </a:cxnLst>
                  <a:rect l="0" t="0" r="r" b="b"/>
                  <a:pathLst>
                    <a:path w="21600" h="20152" fill="norm" stroke="1" extrusionOk="0">
                      <a:moveTo>
                        <a:pt x="11766" y="12452"/>
                      </a:moveTo>
                      <a:lnTo>
                        <a:pt x="19835" y="12452"/>
                      </a:lnTo>
                      <a:lnTo>
                        <a:pt x="19835" y="20152"/>
                      </a:lnTo>
                      <a:lnTo>
                        <a:pt x="11766" y="20152"/>
                      </a:lnTo>
                      <a:close/>
                      <a:moveTo>
                        <a:pt x="1597" y="12452"/>
                      </a:moveTo>
                      <a:lnTo>
                        <a:pt x="9665" y="12452"/>
                      </a:lnTo>
                      <a:lnTo>
                        <a:pt x="9665" y="20152"/>
                      </a:lnTo>
                      <a:lnTo>
                        <a:pt x="1597" y="20152"/>
                      </a:lnTo>
                      <a:close/>
                      <a:moveTo>
                        <a:pt x="6050" y="1493"/>
                      </a:moveTo>
                      <a:cubicBezTo>
                        <a:pt x="5497" y="1442"/>
                        <a:pt x="4954" y="1611"/>
                        <a:pt x="4485" y="2087"/>
                      </a:cubicBezTo>
                      <a:cubicBezTo>
                        <a:pt x="2908" y="3795"/>
                        <a:pt x="5499" y="5197"/>
                        <a:pt x="8367" y="5425"/>
                      </a:cubicBezTo>
                      <a:cubicBezTo>
                        <a:pt x="8777" y="5457"/>
                        <a:pt x="9192" y="5466"/>
                        <a:pt x="9602" y="5448"/>
                      </a:cubicBezTo>
                      <a:cubicBezTo>
                        <a:pt x="9464" y="3767"/>
                        <a:pt x="7710" y="1645"/>
                        <a:pt x="6050" y="1493"/>
                      </a:cubicBezTo>
                      <a:close/>
                      <a:moveTo>
                        <a:pt x="15550" y="1493"/>
                      </a:moveTo>
                      <a:cubicBezTo>
                        <a:pt x="13890" y="1644"/>
                        <a:pt x="12136" y="3767"/>
                        <a:pt x="11998" y="5448"/>
                      </a:cubicBezTo>
                      <a:cubicBezTo>
                        <a:pt x="12408" y="5466"/>
                        <a:pt x="12823" y="5457"/>
                        <a:pt x="13233" y="5425"/>
                      </a:cubicBezTo>
                      <a:cubicBezTo>
                        <a:pt x="16101" y="5197"/>
                        <a:pt x="18692" y="3795"/>
                        <a:pt x="17115" y="2087"/>
                      </a:cubicBezTo>
                      <a:cubicBezTo>
                        <a:pt x="16646" y="1611"/>
                        <a:pt x="16103" y="1442"/>
                        <a:pt x="15550" y="1493"/>
                      </a:cubicBezTo>
                      <a:close/>
                      <a:moveTo>
                        <a:pt x="15832" y="15"/>
                      </a:moveTo>
                      <a:cubicBezTo>
                        <a:pt x="16793" y="-72"/>
                        <a:pt x="17736" y="225"/>
                        <a:pt x="18552" y="1065"/>
                      </a:cubicBezTo>
                      <a:cubicBezTo>
                        <a:pt x="21241" y="4013"/>
                        <a:pt x="16979" y="6432"/>
                        <a:pt x="12118" y="6869"/>
                      </a:cubicBezTo>
                      <a:lnTo>
                        <a:pt x="20505" y="6869"/>
                      </a:lnTo>
                      <a:cubicBezTo>
                        <a:pt x="21110" y="6869"/>
                        <a:pt x="21600" y="7401"/>
                        <a:pt x="21600" y="8057"/>
                      </a:cubicBezTo>
                      <a:lnTo>
                        <a:pt x="21600" y="10883"/>
                      </a:lnTo>
                      <a:lnTo>
                        <a:pt x="11935" y="10883"/>
                      </a:lnTo>
                      <a:lnTo>
                        <a:pt x="11935" y="6903"/>
                      </a:lnTo>
                      <a:lnTo>
                        <a:pt x="11907" y="6908"/>
                      </a:lnTo>
                      <a:lnTo>
                        <a:pt x="11919" y="6961"/>
                      </a:lnTo>
                      <a:cubicBezTo>
                        <a:pt x="11547" y="6978"/>
                        <a:pt x="11172" y="6982"/>
                        <a:pt x="10799" y="6941"/>
                      </a:cubicBezTo>
                      <a:cubicBezTo>
                        <a:pt x="10426" y="6982"/>
                        <a:pt x="10052" y="6978"/>
                        <a:pt x="9681" y="6961"/>
                      </a:cubicBezTo>
                      <a:lnTo>
                        <a:pt x="9696" y="6909"/>
                      </a:lnTo>
                      <a:lnTo>
                        <a:pt x="9665" y="6903"/>
                      </a:lnTo>
                      <a:lnTo>
                        <a:pt x="9665" y="10883"/>
                      </a:lnTo>
                      <a:lnTo>
                        <a:pt x="0" y="10883"/>
                      </a:lnTo>
                      <a:lnTo>
                        <a:pt x="0" y="8057"/>
                      </a:lnTo>
                      <a:cubicBezTo>
                        <a:pt x="0" y="7401"/>
                        <a:pt x="490" y="6869"/>
                        <a:pt x="1095" y="6869"/>
                      </a:cubicBezTo>
                      <a:lnTo>
                        <a:pt x="9482" y="6869"/>
                      </a:lnTo>
                      <a:cubicBezTo>
                        <a:pt x="4621" y="6432"/>
                        <a:pt x="359" y="4013"/>
                        <a:pt x="3048" y="1065"/>
                      </a:cubicBezTo>
                      <a:cubicBezTo>
                        <a:pt x="5491" y="-1448"/>
                        <a:pt x="9070" y="894"/>
                        <a:pt x="10846" y="3884"/>
                      </a:cubicBezTo>
                      <a:cubicBezTo>
                        <a:pt x="11958" y="1874"/>
                        <a:pt x="13929" y="188"/>
                        <a:pt x="15832" y="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p>
              </p:txBody>
            </p:sp>
            <p:sp>
              <p:nvSpPr>
                <p:cNvPr id="695" name="Shape 270"/>
                <p:cNvSpPr txBox="1"/>
                <p:nvPr/>
              </p:nvSpPr>
              <p:spPr>
                <a:xfrm>
                  <a:off x="0" y="0"/>
                  <a:ext cx="288899" cy="307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a:solidFill>
                        <a:srgbClr val="FFFFFF"/>
                      </a:solidFill>
                      <a:latin typeface="Proxima Nova Rg"/>
                      <a:ea typeface="Proxima Nova Rg"/>
                      <a:cs typeface="Proxima Nova Rg"/>
                      <a:sym typeface="Proxima Nova Rg"/>
                    </a:defRPr>
                  </a:lvl1pPr>
                </a:lstStyle>
                <a:p>
                  <a:pPr/>
                  <a:r>
                    <a:t>+</a:t>
                  </a:r>
                </a:p>
              </p:txBody>
            </p:sp>
            <p:sp>
              <p:nvSpPr>
                <p:cNvPr id="696" name="Shape 271"/>
                <p:cNvSpPr txBox="1"/>
                <p:nvPr/>
              </p:nvSpPr>
              <p:spPr>
                <a:xfrm>
                  <a:off x="390991" y="0"/>
                  <a:ext cx="288899" cy="307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a:solidFill>
                        <a:srgbClr val="FFFFFF"/>
                      </a:solidFill>
                      <a:latin typeface="Proxima Nova Rg"/>
                      <a:ea typeface="Proxima Nova Rg"/>
                      <a:cs typeface="Proxima Nova Rg"/>
                      <a:sym typeface="Proxima Nova Rg"/>
                    </a:defRPr>
                  </a:lvl1pPr>
                </a:lstStyle>
                <a:p>
                  <a:pPr/>
                  <a:r>
                    <a:t>=</a:t>
                  </a:r>
                </a:p>
              </p:txBody>
            </p:sp>
          </p:grpSp>
          <p:sp>
            <p:nvSpPr>
              <p:cNvPr id="698" name="Shape 272"/>
              <p:cNvSpPr/>
              <p:nvPr/>
            </p:nvSpPr>
            <p:spPr>
              <a:xfrm>
                <a:off x="1797547" y="2418693"/>
                <a:ext cx="170100" cy="19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086"/>
                    </a:moveTo>
                    <a:lnTo>
                      <a:pt x="10152" y="11233"/>
                    </a:lnTo>
                    <a:lnTo>
                      <a:pt x="10204" y="21600"/>
                    </a:lnTo>
                    <a:lnTo>
                      <a:pt x="51" y="16453"/>
                    </a:lnTo>
                    <a:close/>
                    <a:moveTo>
                      <a:pt x="21600" y="5937"/>
                    </a:moveTo>
                    <a:lnTo>
                      <a:pt x="21549" y="16303"/>
                    </a:lnTo>
                    <a:lnTo>
                      <a:pt x="11396" y="21450"/>
                    </a:lnTo>
                    <a:lnTo>
                      <a:pt x="11447" y="11084"/>
                    </a:lnTo>
                    <a:close/>
                    <a:moveTo>
                      <a:pt x="10777" y="0"/>
                    </a:moveTo>
                    <a:lnTo>
                      <a:pt x="20907" y="5182"/>
                    </a:lnTo>
                    <a:lnTo>
                      <a:pt x="10777" y="10363"/>
                    </a:lnTo>
                    <a:lnTo>
                      <a:pt x="647" y="5182"/>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p>
            </p:txBody>
          </p:sp>
          <p:sp>
            <p:nvSpPr>
              <p:cNvPr id="699" name="Shape 273"/>
              <p:cNvSpPr/>
              <p:nvPr/>
            </p:nvSpPr>
            <p:spPr>
              <a:xfrm rot="18900000">
                <a:off x="2543458" y="2418483"/>
                <a:ext cx="191122" cy="1911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p>
            </p:txBody>
          </p:sp>
          <p:sp>
            <p:nvSpPr>
              <p:cNvPr id="700" name="Shape 274"/>
              <p:cNvSpPr/>
              <p:nvPr/>
            </p:nvSpPr>
            <p:spPr>
              <a:xfrm rot="18900000">
                <a:off x="214524" y="2404808"/>
                <a:ext cx="191122" cy="1911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p>
            </p:txBody>
          </p:sp>
          <p:grpSp>
            <p:nvGrpSpPr>
              <p:cNvPr id="703" name="Shape 275"/>
              <p:cNvGrpSpPr/>
              <p:nvPr/>
            </p:nvGrpSpPr>
            <p:grpSpPr>
              <a:xfrm>
                <a:off x="2530702" y="1278055"/>
                <a:ext cx="688500" cy="272700"/>
                <a:chOff x="0" y="0"/>
                <a:chExt cx="688499" cy="272699"/>
              </a:xfrm>
            </p:grpSpPr>
            <p:sp>
              <p:nvSpPr>
                <p:cNvPr id="701" name="Rounded Rectangle"/>
                <p:cNvSpPr/>
                <p:nvPr/>
              </p:nvSpPr>
              <p:spPr>
                <a:xfrm>
                  <a:off x="0" y="0"/>
                  <a:ext cx="688500"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lgn="r"/>
                </a:p>
              </p:txBody>
            </p:sp>
            <p:sp>
              <p:nvSpPr>
                <p:cNvPr id="702" name="BBS"/>
                <p:cNvSpPr txBox="1"/>
                <p:nvPr/>
              </p:nvSpPr>
              <p:spPr>
                <a:xfrm>
                  <a:off x="7219" y="47449"/>
                  <a:ext cx="67406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r">
                    <a:defRPr sz="1200">
                      <a:solidFill>
                        <a:srgbClr val="F2F2F2"/>
                      </a:solidFill>
                      <a:latin typeface="Proxima Nova Rg"/>
                      <a:ea typeface="Proxima Nova Rg"/>
                      <a:cs typeface="Proxima Nova Rg"/>
                      <a:sym typeface="Proxima Nova Rg"/>
                    </a:defRPr>
                  </a:lvl1pPr>
                </a:lstStyle>
                <a:p>
                  <a:pPr/>
                  <a:r>
                    <a:t>BBS</a:t>
                  </a:r>
                </a:p>
              </p:txBody>
            </p:sp>
          </p:grpSp>
          <p:sp>
            <p:nvSpPr>
              <p:cNvPr id="704" name="Shape 276"/>
              <p:cNvSpPr/>
              <p:nvPr/>
            </p:nvSpPr>
            <p:spPr>
              <a:xfrm>
                <a:off x="2618624" y="1339726"/>
                <a:ext cx="159901" cy="15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p>
            </p:txBody>
          </p:sp>
          <p:grpSp>
            <p:nvGrpSpPr>
              <p:cNvPr id="707" name="Shape 277"/>
              <p:cNvGrpSpPr/>
              <p:nvPr/>
            </p:nvGrpSpPr>
            <p:grpSpPr>
              <a:xfrm>
                <a:off x="1045004" y="1278055"/>
                <a:ext cx="1158001" cy="272700"/>
                <a:chOff x="0" y="0"/>
                <a:chExt cx="1158000" cy="272699"/>
              </a:xfrm>
            </p:grpSpPr>
            <p:sp>
              <p:nvSpPr>
                <p:cNvPr id="705" name="Rounded Rectangle"/>
                <p:cNvSpPr/>
                <p:nvPr/>
              </p:nvSpPr>
              <p:spPr>
                <a:xfrm>
                  <a:off x="0" y="0"/>
                  <a:ext cx="1158001"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lgn="r"/>
                </a:p>
              </p:txBody>
            </p:sp>
            <p:sp>
              <p:nvSpPr>
                <p:cNvPr id="706" name="Auctioneer"/>
                <p:cNvSpPr txBox="1"/>
                <p:nvPr/>
              </p:nvSpPr>
              <p:spPr>
                <a:xfrm>
                  <a:off x="7219" y="47449"/>
                  <a:ext cx="114356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r">
                    <a:defRPr sz="1200">
                      <a:solidFill>
                        <a:srgbClr val="F2F2F2"/>
                      </a:solidFill>
                      <a:latin typeface="Proxima Nova Rg"/>
                      <a:ea typeface="Proxima Nova Rg"/>
                      <a:cs typeface="Proxima Nova Rg"/>
                      <a:sym typeface="Proxima Nova Rg"/>
                    </a:defRPr>
                  </a:lvl1pPr>
                </a:lstStyle>
                <a:p>
                  <a:pPr/>
                  <a:r>
                    <a:t>Auctioneer</a:t>
                  </a:r>
                </a:p>
              </p:txBody>
            </p:sp>
          </p:grpSp>
          <p:sp>
            <p:nvSpPr>
              <p:cNvPr id="708" name="Shape 278"/>
              <p:cNvSpPr/>
              <p:nvPr/>
            </p:nvSpPr>
            <p:spPr>
              <a:xfrm>
                <a:off x="1075463" y="1315447"/>
                <a:ext cx="217500" cy="2138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780" y="5940"/>
                    </a:lnTo>
                    <a:lnTo>
                      <a:pt x="4780" y="8370"/>
                    </a:lnTo>
                    <a:lnTo>
                      <a:pt x="8410" y="8370"/>
                    </a:lnTo>
                    <a:lnTo>
                      <a:pt x="8410" y="4860"/>
                    </a:lnTo>
                    <a:lnTo>
                      <a:pt x="6020" y="4860"/>
                    </a:lnTo>
                    <a:lnTo>
                      <a:pt x="10800" y="0"/>
                    </a:lnTo>
                    <a:lnTo>
                      <a:pt x="15580" y="4860"/>
                    </a:lnTo>
                    <a:lnTo>
                      <a:pt x="13190" y="4860"/>
                    </a:lnTo>
                    <a:lnTo>
                      <a:pt x="13190" y="8370"/>
                    </a:lnTo>
                    <a:lnTo>
                      <a:pt x="16820" y="8370"/>
                    </a:lnTo>
                    <a:lnTo>
                      <a:pt x="16820" y="5940"/>
                    </a:lnTo>
                    <a:lnTo>
                      <a:pt x="21600" y="10800"/>
                    </a:lnTo>
                    <a:lnTo>
                      <a:pt x="16820" y="15660"/>
                    </a:lnTo>
                    <a:lnTo>
                      <a:pt x="16820" y="13230"/>
                    </a:lnTo>
                    <a:lnTo>
                      <a:pt x="13190" y="13230"/>
                    </a:lnTo>
                    <a:lnTo>
                      <a:pt x="13190" y="16740"/>
                    </a:lnTo>
                    <a:lnTo>
                      <a:pt x="15580" y="16740"/>
                    </a:lnTo>
                    <a:lnTo>
                      <a:pt x="10800" y="21600"/>
                    </a:lnTo>
                    <a:lnTo>
                      <a:pt x="6020" y="16740"/>
                    </a:lnTo>
                    <a:lnTo>
                      <a:pt x="8410" y="16740"/>
                    </a:lnTo>
                    <a:lnTo>
                      <a:pt x="8410" y="13230"/>
                    </a:lnTo>
                    <a:lnTo>
                      <a:pt x="4780" y="13230"/>
                    </a:lnTo>
                    <a:lnTo>
                      <a:pt x="4780" y="1566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p>
            </p:txBody>
          </p:sp>
          <p:sp>
            <p:nvSpPr>
              <p:cNvPr id="709" name="Shape 279"/>
              <p:cNvSpPr/>
              <p:nvPr/>
            </p:nvSpPr>
            <p:spPr>
              <a:xfrm>
                <a:off x="1775669" y="1726626"/>
                <a:ext cx="192001" cy="189300"/>
              </a:xfrm>
              <a:custGeom>
                <a:avLst/>
                <a:gdLst/>
                <a:ahLst/>
                <a:cxnLst>
                  <a:cxn ang="0">
                    <a:pos x="wd2" y="hd2"/>
                  </a:cxn>
                  <a:cxn ang="5400000">
                    <a:pos x="wd2" y="hd2"/>
                  </a:cxn>
                  <a:cxn ang="10800000">
                    <a:pos x="wd2" y="hd2"/>
                  </a:cxn>
                  <a:cxn ang="16200000">
                    <a:pos x="wd2" y="hd2"/>
                  </a:cxn>
                </a:cxnLst>
                <a:rect l="0" t="0" r="r" b="b"/>
                <a:pathLst>
                  <a:path w="21511" h="21528" fill="norm" stroke="1" extrusionOk="0">
                    <a:moveTo>
                      <a:pt x="10756" y="6392"/>
                    </a:moveTo>
                    <a:cubicBezTo>
                      <a:pt x="8296" y="6392"/>
                      <a:pt x="6302" y="8415"/>
                      <a:pt x="6302" y="10911"/>
                    </a:cubicBezTo>
                    <a:cubicBezTo>
                      <a:pt x="6302" y="13407"/>
                      <a:pt x="8296" y="15431"/>
                      <a:pt x="10756" y="15431"/>
                    </a:cubicBezTo>
                    <a:cubicBezTo>
                      <a:pt x="13215" y="15431"/>
                      <a:pt x="15209" y="13407"/>
                      <a:pt x="15209" y="10911"/>
                    </a:cubicBezTo>
                    <a:cubicBezTo>
                      <a:pt x="15209" y="8415"/>
                      <a:pt x="13215" y="6392"/>
                      <a:pt x="10756" y="6392"/>
                    </a:cubicBezTo>
                    <a:close/>
                    <a:moveTo>
                      <a:pt x="9772" y="0"/>
                    </a:moveTo>
                    <a:lnTo>
                      <a:pt x="11605" y="0"/>
                    </a:lnTo>
                    <a:cubicBezTo>
                      <a:pt x="11910" y="0"/>
                      <a:pt x="12158" y="251"/>
                      <a:pt x="12158" y="561"/>
                    </a:cubicBezTo>
                    <a:cubicBezTo>
                      <a:pt x="12158" y="1224"/>
                      <a:pt x="12256" y="1796"/>
                      <a:pt x="12371" y="2442"/>
                    </a:cubicBezTo>
                    <a:cubicBezTo>
                      <a:pt x="13209" y="2609"/>
                      <a:pt x="14003" y="2900"/>
                      <a:pt x="14722" y="3319"/>
                    </a:cubicBezTo>
                    <a:cubicBezTo>
                      <a:pt x="15237" y="2885"/>
                      <a:pt x="15686" y="2505"/>
                      <a:pt x="16118" y="1982"/>
                    </a:cubicBezTo>
                    <a:cubicBezTo>
                      <a:pt x="16315" y="1745"/>
                      <a:pt x="16663" y="1714"/>
                      <a:pt x="16897" y="1913"/>
                    </a:cubicBezTo>
                    <a:lnTo>
                      <a:pt x="17549" y="2469"/>
                    </a:lnTo>
                    <a:lnTo>
                      <a:pt x="17649" y="2554"/>
                    </a:lnTo>
                    <a:lnTo>
                      <a:pt x="18301" y="3109"/>
                    </a:lnTo>
                    <a:cubicBezTo>
                      <a:pt x="18535" y="3308"/>
                      <a:pt x="18566" y="3662"/>
                      <a:pt x="18369" y="3899"/>
                    </a:cubicBezTo>
                    <a:cubicBezTo>
                      <a:pt x="17948" y="4409"/>
                      <a:pt x="17661" y="4912"/>
                      <a:pt x="17339" y="5484"/>
                    </a:cubicBezTo>
                    <a:cubicBezTo>
                      <a:pt x="17869" y="6140"/>
                      <a:pt x="18305" y="6877"/>
                      <a:pt x="18606" y="7682"/>
                    </a:cubicBezTo>
                    <a:cubicBezTo>
                      <a:pt x="19284" y="7686"/>
                      <a:pt x="19875" y="7689"/>
                      <a:pt x="20545" y="7569"/>
                    </a:cubicBezTo>
                    <a:cubicBezTo>
                      <a:pt x="20845" y="7515"/>
                      <a:pt x="21132" y="7719"/>
                      <a:pt x="21185" y="8024"/>
                    </a:cubicBezTo>
                    <a:lnTo>
                      <a:pt x="21332" y="8875"/>
                    </a:lnTo>
                    <a:lnTo>
                      <a:pt x="21355" y="9006"/>
                    </a:lnTo>
                    <a:lnTo>
                      <a:pt x="21503" y="9856"/>
                    </a:lnTo>
                    <a:cubicBezTo>
                      <a:pt x="21556" y="10161"/>
                      <a:pt x="21355" y="10452"/>
                      <a:pt x="21055" y="10506"/>
                    </a:cubicBezTo>
                    <a:cubicBezTo>
                      <a:pt x="20406" y="10622"/>
                      <a:pt x="19865" y="10821"/>
                      <a:pt x="19252" y="11051"/>
                    </a:cubicBezTo>
                    <a:cubicBezTo>
                      <a:pt x="19244" y="11954"/>
                      <a:pt x="19099" y="12824"/>
                      <a:pt x="18823" y="13636"/>
                    </a:cubicBezTo>
                    <a:cubicBezTo>
                      <a:pt x="19329" y="14071"/>
                      <a:pt x="19774" y="14452"/>
                      <a:pt x="20353" y="14791"/>
                    </a:cubicBezTo>
                    <a:cubicBezTo>
                      <a:pt x="20617" y="14945"/>
                      <a:pt x="20707" y="15288"/>
                      <a:pt x="20555" y="15557"/>
                    </a:cubicBezTo>
                    <a:lnTo>
                      <a:pt x="20129" y="16305"/>
                    </a:lnTo>
                    <a:lnTo>
                      <a:pt x="20064" y="16420"/>
                    </a:lnTo>
                    <a:lnTo>
                      <a:pt x="19638" y="17168"/>
                    </a:lnTo>
                    <a:cubicBezTo>
                      <a:pt x="19485" y="17436"/>
                      <a:pt x="19147" y="17528"/>
                      <a:pt x="18883" y="17373"/>
                    </a:cubicBezTo>
                    <a:cubicBezTo>
                      <a:pt x="18313" y="17039"/>
                      <a:pt x="17774" y="16839"/>
                      <a:pt x="17160" y="16616"/>
                    </a:cubicBezTo>
                    <a:cubicBezTo>
                      <a:pt x="16616" y="17276"/>
                      <a:pt x="15966" y="17840"/>
                      <a:pt x="15244" y="18297"/>
                    </a:cubicBezTo>
                    <a:cubicBezTo>
                      <a:pt x="15353" y="18944"/>
                      <a:pt x="15453" y="19515"/>
                      <a:pt x="15677" y="20139"/>
                    </a:cubicBezTo>
                    <a:cubicBezTo>
                      <a:pt x="15781" y="20430"/>
                      <a:pt x="15633" y="20752"/>
                      <a:pt x="15347" y="20858"/>
                    </a:cubicBezTo>
                    <a:lnTo>
                      <a:pt x="14547" y="21153"/>
                    </a:lnTo>
                    <a:lnTo>
                      <a:pt x="14424" y="21199"/>
                    </a:lnTo>
                    <a:lnTo>
                      <a:pt x="13624" y="21494"/>
                    </a:lnTo>
                    <a:cubicBezTo>
                      <a:pt x="13337" y="21600"/>
                      <a:pt x="13020" y="21450"/>
                      <a:pt x="12916" y="21159"/>
                    </a:cubicBezTo>
                    <a:cubicBezTo>
                      <a:pt x="12697" y="20549"/>
                      <a:pt x="12420" y="20054"/>
                      <a:pt x="12102" y="19502"/>
                    </a:cubicBezTo>
                    <a:cubicBezTo>
                      <a:pt x="11650" y="19588"/>
                      <a:pt x="11184" y="19627"/>
                      <a:pt x="10709" y="19627"/>
                    </a:cubicBezTo>
                    <a:cubicBezTo>
                      <a:pt x="10289" y="19627"/>
                      <a:pt x="9876" y="19596"/>
                      <a:pt x="9473" y="19526"/>
                    </a:cubicBezTo>
                    <a:cubicBezTo>
                      <a:pt x="9162" y="20066"/>
                      <a:pt x="8891" y="20554"/>
                      <a:pt x="8676" y="21153"/>
                    </a:cubicBezTo>
                    <a:cubicBezTo>
                      <a:pt x="8572" y="21444"/>
                      <a:pt x="8255" y="21594"/>
                      <a:pt x="7968" y="21488"/>
                    </a:cubicBezTo>
                    <a:lnTo>
                      <a:pt x="7168" y="21193"/>
                    </a:lnTo>
                    <a:lnTo>
                      <a:pt x="7046" y="21148"/>
                    </a:lnTo>
                    <a:lnTo>
                      <a:pt x="6245" y="20852"/>
                    </a:lnTo>
                    <a:cubicBezTo>
                      <a:pt x="5959" y="20746"/>
                      <a:pt x="5811" y="20424"/>
                      <a:pt x="5915" y="20133"/>
                    </a:cubicBezTo>
                    <a:cubicBezTo>
                      <a:pt x="6127" y="19542"/>
                      <a:pt x="6229" y="18999"/>
                      <a:pt x="6331" y="18393"/>
                    </a:cubicBezTo>
                    <a:cubicBezTo>
                      <a:pt x="5579" y="17940"/>
                      <a:pt x="4902" y="17373"/>
                      <a:pt x="4336" y="16704"/>
                    </a:cubicBezTo>
                    <a:cubicBezTo>
                      <a:pt x="3713" y="16930"/>
                      <a:pt x="3167" y="17131"/>
                      <a:pt x="2590" y="17469"/>
                    </a:cubicBezTo>
                    <a:cubicBezTo>
                      <a:pt x="2326" y="17624"/>
                      <a:pt x="1988" y="17532"/>
                      <a:pt x="1835" y="17264"/>
                    </a:cubicBezTo>
                    <a:lnTo>
                      <a:pt x="1409" y="16516"/>
                    </a:lnTo>
                    <a:lnTo>
                      <a:pt x="1344" y="16401"/>
                    </a:lnTo>
                    <a:lnTo>
                      <a:pt x="918" y="15653"/>
                    </a:lnTo>
                    <a:cubicBezTo>
                      <a:pt x="766" y="15384"/>
                      <a:pt x="856" y="15041"/>
                      <a:pt x="1121" y="14887"/>
                    </a:cubicBezTo>
                    <a:cubicBezTo>
                      <a:pt x="1692" y="14552"/>
                      <a:pt x="2134" y="14176"/>
                      <a:pt x="2633" y="13747"/>
                    </a:cubicBezTo>
                    <a:cubicBezTo>
                      <a:pt x="2341" y="12933"/>
                      <a:pt x="2182" y="12059"/>
                      <a:pt x="2176" y="11150"/>
                    </a:cubicBezTo>
                    <a:cubicBezTo>
                      <a:pt x="1598" y="10933"/>
                      <a:pt x="1077" y="10747"/>
                      <a:pt x="457" y="10636"/>
                    </a:cubicBezTo>
                    <a:cubicBezTo>
                      <a:pt x="157" y="10582"/>
                      <a:pt x="-44" y="10291"/>
                      <a:pt x="9" y="9987"/>
                    </a:cubicBezTo>
                    <a:lnTo>
                      <a:pt x="157" y="9135"/>
                    </a:lnTo>
                    <a:lnTo>
                      <a:pt x="179" y="9005"/>
                    </a:lnTo>
                    <a:lnTo>
                      <a:pt x="327" y="8154"/>
                    </a:lnTo>
                    <a:cubicBezTo>
                      <a:pt x="380" y="7849"/>
                      <a:pt x="667" y="7646"/>
                      <a:pt x="967" y="7699"/>
                    </a:cubicBezTo>
                    <a:cubicBezTo>
                      <a:pt x="1583" y="7809"/>
                      <a:pt x="2133" y="7816"/>
                      <a:pt x="2746" y="7813"/>
                    </a:cubicBezTo>
                    <a:cubicBezTo>
                      <a:pt x="3060" y="6985"/>
                      <a:pt x="3497" y="6219"/>
                      <a:pt x="4036" y="5539"/>
                    </a:cubicBezTo>
                    <a:cubicBezTo>
                      <a:pt x="3716" y="4970"/>
                      <a:pt x="3429" y="4469"/>
                      <a:pt x="3009" y="3962"/>
                    </a:cubicBezTo>
                    <a:cubicBezTo>
                      <a:pt x="2813" y="3725"/>
                      <a:pt x="2844" y="3371"/>
                      <a:pt x="3078" y="3172"/>
                    </a:cubicBezTo>
                    <a:lnTo>
                      <a:pt x="3730" y="2616"/>
                    </a:lnTo>
                    <a:lnTo>
                      <a:pt x="3830" y="2531"/>
                    </a:lnTo>
                    <a:lnTo>
                      <a:pt x="4482" y="1976"/>
                    </a:lnTo>
                    <a:cubicBezTo>
                      <a:pt x="4599" y="1876"/>
                      <a:pt x="4745" y="1834"/>
                      <a:pt x="4885" y="1847"/>
                    </a:cubicBezTo>
                    <a:cubicBezTo>
                      <a:pt x="5026" y="1859"/>
                      <a:pt x="5162" y="1926"/>
                      <a:pt x="5260" y="2045"/>
                    </a:cubicBezTo>
                    <a:cubicBezTo>
                      <a:pt x="5683" y="2555"/>
                      <a:pt x="6121" y="2930"/>
                      <a:pt x="6622" y="3351"/>
                    </a:cubicBezTo>
                    <a:cubicBezTo>
                      <a:pt x="7352" y="2932"/>
                      <a:pt x="8151" y="2627"/>
                      <a:pt x="9001" y="2467"/>
                    </a:cubicBezTo>
                    <a:cubicBezTo>
                      <a:pt x="9119" y="1811"/>
                      <a:pt x="9219" y="1233"/>
                      <a:pt x="9219" y="561"/>
                    </a:cubicBezTo>
                    <a:cubicBezTo>
                      <a:pt x="9219" y="251"/>
                      <a:pt x="9467" y="0"/>
                      <a:pt x="9772"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p>
            </p:txBody>
          </p:sp>
          <p:sp>
            <p:nvSpPr>
              <p:cNvPr id="710" name="Shape 280"/>
              <p:cNvSpPr txBox="1"/>
              <p:nvPr/>
            </p:nvSpPr>
            <p:spPr>
              <a:xfrm>
                <a:off x="262805" y="1593073"/>
                <a:ext cx="704040" cy="39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sz="1000">
                    <a:solidFill>
                      <a:srgbClr val="FFFFFF"/>
                    </a:solidFill>
                    <a:latin typeface="Proxima Nova Rg"/>
                    <a:ea typeface="Proxima Nova Rg"/>
                    <a:cs typeface="Proxima Nova Rg"/>
                    <a:sym typeface="Proxima Nova Rg"/>
                  </a:defRPr>
                </a:pPr>
                <a:r>
                  <a:t>Windows</a:t>
                </a:r>
              </a:p>
              <a:p>
                <a:pPr>
                  <a:defRPr sz="1000">
                    <a:solidFill>
                      <a:srgbClr val="FFFFFF"/>
                    </a:solidFill>
                    <a:latin typeface="Proxima Nova Rg"/>
                    <a:ea typeface="Proxima Nova Rg"/>
                    <a:cs typeface="Proxima Nova Rg"/>
                    <a:sym typeface="Proxima Nova Rg"/>
                  </a:defRPr>
                </a:pPr>
                <a:r>
                  <a:t>Cell</a:t>
                </a:r>
              </a:p>
            </p:txBody>
          </p:sp>
          <p:sp>
            <p:nvSpPr>
              <p:cNvPr id="711" name="Shape 281"/>
              <p:cNvSpPr txBox="1"/>
              <p:nvPr/>
            </p:nvSpPr>
            <p:spPr>
              <a:xfrm>
                <a:off x="1939609" y="1594665"/>
                <a:ext cx="482824" cy="39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sz="1000">
                    <a:solidFill>
                      <a:srgbClr val="FFFFFF"/>
                    </a:solidFill>
                    <a:latin typeface="Proxima Nova Rg"/>
                    <a:ea typeface="Proxima Nova Rg"/>
                    <a:cs typeface="Proxima Nova Rg"/>
                    <a:sym typeface="Proxima Nova Rg"/>
                  </a:defRPr>
                </a:pPr>
                <a:r>
                  <a:t>Linux</a:t>
                </a:r>
              </a:p>
              <a:p>
                <a:pPr>
                  <a:defRPr sz="1000">
                    <a:solidFill>
                      <a:srgbClr val="FFFFFF"/>
                    </a:solidFill>
                    <a:latin typeface="Proxima Nova Rg"/>
                    <a:ea typeface="Proxima Nova Rg"/>
                    <a:cs typeface="Proxima Nova Rg"/>
                    <a:sym typeface="Proxima Nova Rg"/>
                  </a:defRPr>
                </a:pPr>
                <a:r>
                  <a:t>Cell</a:t>
                </a:r>
              </a:p>
            </p:txBody>
          </p:sp>
        </p:grpSp>
      </p:grpSp>
      <p:sp>
        <p:nvSpPr>
          <p:cNvPr id="714" name="Shape 282"/>
          <p:cNvSpPr/>
          <p:nvPr/>
        </p:nvSpPr>
        <p:spPr>
          <a:xfrm flipV="1">
            <a:off x="1874479" y="1440279"/>
            <a:ext cx="1174347" cy="7119"/>
          </a:xfrm>
          <a:prstGeom prst="line">
            <a:avLst/>
          </a:prstGeom>
          <a:ln w="19050">
            <a:solidFill>
              <a:srgbClr val="FFFFFF"/>
            </a:solidFill>
            <a:tailEnd type="triangle"/>
          </a:ln>
        </p:spPr>
        <p:txBody>
          <a:bodyPr lIns="45719" rIns="45719"/>
          <a:lstStyle/>
          <a:p>
            <a:pPr/>
          </a:p>
        </p:txBody>
      </p:sp>
      <p:sp>
        <p:nvSpPr>
          <p:cNvPr id="717" name="Shape 283"/>
          <p:cNvSpPr/>
          <p:nvPr/>
        </p:nvSpPr>
        <p:spPr>
          <a:xfrm>
            <a:off x="1879263" y="2505220"/>
            <a:ext cx="862669" cy="1429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9050">
            <a:solidFill>
              <a:srgbClr val="FFFFFF"/>
            </a:solidFill>
            <a:tailEnd type="triangle"/>
          </a:ln>
        </p:spPr>
        <p:txBody>
          <a:bodyPr/>
          <a:lstStyle/>
          <a:p>
            <a:pPr/>
          </a:p>
        </p:txBody>
      </p:sp>
      <p:pic>
        <p:nvPicPr>
          <p:cNvPr id="716" name="Picture 1" descr="Picture 1"/>
          <p:cNvPicPr>
            <a:picLocks noChangeAspect="1"/>
          </p:cNvPicPr>
          <p:nvPr/>
        </p:nvPicPr>
        <p:blipFill>
          <a:blip r:embed="rId10">
            <a:extLst/>
          </a:blip>
          <a:stretch>
            <a:fillRect/>
          </a:stretch>
        </p:blipFill>
        <p:spPr>
          <a:xfrm>
            <a:off x="5326308" y="4494631"/>
            <a:ext cx="633706" cy="22397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1" name="Rectangle 4"/>
          <p:cNvSpPr/>
          <p:nvPr/>
        </p:nvSpPr>
        <p:spPr>
          <a:xfrm>
            <a:off x="3859822" y="79130"/>
            <a:ext cx="5176716" cy="4958864"/>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722" name="Picture 3" descr="Picture 3"/>
          <p:cNvPicPr>
            <a:picLocks noChangeAspect="1"/>
          </p:cNvPicPr>
          <p:nvPr/>
        </p:nvPicPr>
        <p:blipFill>
          <a:blip r:embed="rId3">
            <a:extLst/>
          </a:blip>
          <a:stretch>
            <a:fillRect/>
          </a:stretch>
        </p:blipFill>
        <p:spPr>
          <a:xfrm>
            <a:off x="3889295" y="451339"/>
            <a:ext cx="5147244" cy="4214446"/>
          </a:xfrm>
          <a:prstGeom prst="rect">
            <a:avLst/>
          </a:prstGeom>
          <a:ln w="12700">
            <a:miter lim="400000"/>
          </a:ln>
        </p:spPr>
      </p:pic>
      <p:sp>
        <p:nvSpPr>
          <p:cNvPr id="723" name="TextBox 5"/>
          <p:cNvSpPr txBox="1"/>
          <p:nvPr/>
        </p:nvSpPr>
        <p:spPr>
          <a:xfrm>
            <a:off x="738553" y="1435177"/>
            <a:ext cx="2655279"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FFFFFF"/>
                </a:solidFill>
                <a:latin typeface="Proxima Nova Rg"/>
                <a:ea typeface="Proxima Nova Rg"/>
                <a:cs typeface="Proxima Nova Rg"/>
                <a:sym typeface="Proxima Nova Rg"/>
              </a:defRPr>
            </a:pPr>
            <a:r>
              <a:t>PCF 2.0</a:t>
            </a:r>
          </a:p>
          <a:p>
            <a:pPr>
              <a:defRPr sz="2800">
                <a:solidFill>
                  <a:srgbClr val="FFFFFF"/>
                </a:solidFill>
                <a:latin typeface="Proxima Nova Rg"/>
                <a:ea typeface="Proxima Nova Rg"/>
                <a:cs typeface="Proxima Nova Rg"/>
                <a:sym typeface="Proxima Nova Rg"/>
              </a:defRPr>
            </a:pPr>
          </a:p>
          <a:p>
            <a:pPr>
              <a:defRPr b="1" sz="2800">
                <a:solidFill>
                  <a:srgbClr val="FFFFFF"/>
                </a:solidFill>
                <a:latin typeface="Proxima Nova Rg"/>
                <a:ea typeface="Proxima Nova Rg"/>
                <a:cs typeface="Proxima Nova Rg"/>
                <a:sym typeface="Proxima Nova Rg"/>
              </a:defRPr>
            </a:pPr>
            <a:r>
              <a:t>Any App</a:t>
            </a:r>
          </a:p>
          <a:p>
            <a:pPr>
              <a:defRPr b="1" sz="2800">
                <a:solidFill>
                  <a:srgbClr val="FFFFFF"/>
                </a:solidFill>
                <a:latin typeface="Proxima Nova Rg"/>
                <a:ea typeface="Proxima Nova Rg"/>
                <a:cs typeface="Proxima Nova Rg"/>
                <a:sym typeface="Proxima Nova Rg"/>
              </a:defRPr>
            </a:pPr>
            <a:r>
              <a:t>Every Cloud</a:t>
            </a:r>
          </a:p>
          <a:p>
            <a:pPr>
              <a:defRPr b="1" sz="2800">
                <a:solidFill>
                  <a:srgbClr val="FFFFFF"/>
                </a:solidFill>
                <a:latin typeface="Proxima Nova Rg"/>
                <a:ea typeface="Proxima Nova Rg"/>
                <a:cs typeface="Proxima Nova Rg"/>
                <a:sym typeface="Proxima Nova Rg"/>
              </a:defRPr>
            </a:pPr>
            <a:r>
              <a:t>One Platform</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288"/>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8" name="Shape 289"/>
          <p:cNvSpPr txBox="1"/>
          <p:nvPr/>
        </p:nvSpPr>
        <p:spPr>
          <a:xfrm>
            <a:off x="202017" y="329609"/>
            <a:ext cx="8601741" cy="955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a:solidFill>
                  <a:srgbClr val="FFFFFF"/>
                </a:solidFill>
                <a:latin typeface="Proxima Nova Rg"/>
                <a:ea typeface="Proxima Nova Rg"/>
                <a:cs typeface="Proxima Nova Rg"/>
                <a:sym typeface="Proxima Nova Rg"/>
              </a:defRPr>
            </a:lvl1pPr>
          </a:lstStyle>
          <a:p>
            <a:pPr/>
            <a:r>
              <a:t>Deploying .NET applications? It doesn’t have to be terrible.</a:t>
            </a:r>
          </a:p>
        </p:txBody>
      </p:sp>
      <p:graphicFrame>
        <p:nvGraphicFramePr>
          <p:cNvPr id="729" name="Shape 290"/>
          <p:cNvGraphicFramePr/>
          <p:nvPr/>
        </p:nvGraphicFramePr>
        <p:xfrm>
          <a:off x="1041989" y="1656166"/>
          <a:ext cx="6889902" cy="7417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444950"/>
                <a:gridCol w="3444950"/>
              </a:tblGrid>
              <a:tr h="370850">
                <a:tc>
                  <a:txBody>
                    <a:bodyPr/>
                    <a:lstStyle/>
                    <a:p>
                      <a:pPr algn="ctr">
                        <a:defRPr b="0" sz="1800">
                          <a:solidFill>
                            <a:srgbClr val="000000"/>
                          </a:solidFill>
                        </a:defRPr>
                      </a:pPr>
                      <a:r>
                        <a:rPr b="1">
                          <a:solidFill>
                            <a:srgbClr val="FFFFFF"/>
                          </a:solidFill>
                          <a:latin typeface="Proxima Nova Rg"/>
                          <a:ea typeface="Proxima Nova Rg"/>
                          <a:cs typeface="Proxima Nova Rg"/>
                          <a:sym typeface="Proxima Nova Rg"/>
                        </a:rPr>
                        <a:t>Traditional .NET deployment on VMs</a:t>
                      </a:r>
                    </a:p>
                  </a:txBody>
                  <a:tcPr marL="45725" marR="45725" marT="45725" marB="45725" anchor="t" anchorCtr="0" horzOverflow="overflow">
                    <a:lnL>
                      <a:solidFill>
                        <a:srgbClr val="000000">
                          <a:alpha val="0"/>
                        </a:srgbClr>
                      </a:solidFill>
                    </a:lnL>
                    <a:lnT>
                      <a:solidFill>
                        <a:srgbClr val="000000">
                          <a:alpha val="0"/>
                        </a:srgbClr>
                      </a:solidFill>
                    </a:lnT>
                    <a:lnB w="12700">
                      <a:solidFill>
                        <a:srgbClr val="FFFFFF"/>
                      </a:solidFill>
                    </a:lnB>
                    <a:solidFill>
                      <a:srgbClr val="23323D"/>
                    </a:solidFill>
                  </a:tcPr>
                </a:tc>
                <a:tc>
                  <a:txBody>
                    <a:bodyPr/>
                    <a:lstStyle/>
                    <a:p>
                      <a:pPr algn="ctr">
                        <a:defRPr b="0" sz="1800">
                          <a:solidFill>
                            <a:srgbClr val="000000"/>
                          </a:solidFill>
                        </a:defRPr>
                      </a:pPr>
                      <a:r>
                        <a:rPr b="1">
                          <a:solidFill>
                            <a:srgbClr val="FFFFFF"/>
                          </a:solidFill>
                          <a:latin typeface="Proxima Nova Rg"/>
                          <a:ea typeface="Proxima Nova Rg"/>
                          <a:cs typeface="Proxima Nova Rg"/>
                          <a:sym typeface="Proxima Nova Rg"/>
                        </a:rPr>
                        <a:t>Pivotal Cloud Foundry</a:t>
                      </a:r>
                    </a:p>
                  </a:txBody>
                  <a:tcPr marL="45725" marR="45725" marT="45725" marB="45725" anchor="t" anchorCtr="0" horzOverflow="overflow">
                    <a:lnR>
                      <a:solidFill>
                        <a:srgbClr val="000000">
                          <a:alpha val="0"/>
                        </a:srgbClr>
                      </a:solidFill>
                    </a:lnR>
                    <a:lnT>
                      <a:solidFill>
                        <a:srgbClr val="000000">
                          <a:alpha val="0"/>
                        </a:srgbClr>
                      </a:solidFill>
                    </a:lnT>
                    <a:lnB w="12700">
                      <a:solidFill>
                        <a:srgbClr val="FFFFFF"/>
                      </a:solidFill>
                    </a:lnB>
                    <a:solidFill>
                      <a:schemeClr val="accent2"/>
                    </a:solidFill>
                  </a:tcPr>
                </a:tc>
              </a:tr>
              <a:tr h="370850">
                <a:tc>
                  <a:txBody>
                    <a:bodyPr/>
                    <a:lstStyle/>
                    <a:p>
                      <a:pPr>
                        <a:defRPr sz="1800"/>
                      </a:pPr>
                      <a:r>
                        <a:rPr>
                          <a:solidFill>
                            <a:srgbClr val="FFFFFF"/>
                          </a:solidFill>
                          <a:latin typeface="Proxima Nova Rg"/>
                          <a:ea typeface="Proxima Nova Rg"/>
                          <a:cs typeface="Proxima Nova Rg"/>
                          <a:sym typeface="Proxima Nova Rg"/>
                        </a:rPr>
                        <a:t>Provision a VM
Configure IP, DNS
Configure firewall 
Windows updates, reboot…
Install IIS
Deploy application
Configure app pool
Configure SSL
Configure load balancer</a:t>
                      </a:r>
                    </a:p>
                  </a:txBody>
                  <a:tcPr marL="45725" marR="45725" marT="45725" marB="45725" anchor="t" anchorCtr="0" horzOverflow="overflow">
                    <a:lnL>
                      <a:solidFill>
                        <a:srgbClr val="000000">
                          <a:alpha val="0"/>
                        </a:srgbClr>
                      </a:solidFill>
                    </a:lnL>
                    <a:lnT w="12700">
                      <a:solidFill>
                        <a:srgbClr val="FFFFFF"/>
                      </a:solidFill>
                    </a:lnT>
                    <a:lnB>
                      <a:solidFill>
                        <a:srgbClr val="000000">
                          <a:alpha val="0"/>
                        </a:srgbClr>
                      </a:solidFill>
                    </a:lnB>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 cf push</a:t>
                      </a:r>
                    </a:p>
                  </a:txBody>
                  <a:tcPr marL="45725" marR="45725" marT="45725" marB="45725" anchor="ctr" anchorCtr="0" horzOverflow="overflow">
                    <a:lnR>
                      <a:solidFill>
                        <a:srgbClr val="000000">
                          <a:alpha val="0"/>
                        </a:srgbClr>
                      </a:solidFill>
                    </a:lnR>
                    <a:lnT w="12700">
                      <a:solidFill>
                        <a:srgbClr val="FFFFFF"/>
                      </a:solidFill>
                    </a:lnT>
                    <a:lnB>
                      <a:solidFill>
                        <a:srgbClr val="000000">
                          <a:alpha val="0"/>
                        </a:srgbClr>
                      </a:solidFill>
                    </a:lnB>
                    <a:solidFill>
                      <a:srgbClr val="23323D"/>
                    </a:solidFill>
                  </a:tcPr>
                </a:tc>
              </a:tr>
            </a:tbl>
          </a:graphicData>
        </a:graphic>
      </p:graphicFrame>
      <p:sp>
        <p:nvSpPr>
          <p:cNvPr id="730" name="Rectangle 1"/>
          <p:cNvSpPr/>
          <p:nvPr/>
        </p:nvSpPr>
        <p:spPr>
          <a:xfrm>
            <a:off x="1041989" y="2349794"/>
            <a:ext cx="3253565" cy="2668773"/>
          </a:xfrm>
          <a:prstGeom prst="rect">
            <a:avLst/>
          </a:prstGeom>
          <a:solidFill>
            <a:srgbClr val="22313C"/>
          </a:solidFill>
          <a:ln w="12700">
            <a:miter lim="400000"/>
          </a:ln>
        </p:spPr>
        <p:txBody>
          <a:bodyPr lIns="45719" rIns="45719" anchor="ctr"/>
          <a:lstStyle/>
          <a:p>
            <a:pPr algn="ctr">
              <a:defRPr>
                <a:solidFill>
                  <a:srgbClr val="FFFFFF"/>
                </a:solidFill>
              </a:defRPr>
            </a:pPr>
          </a:p>
        </p:txBody>
      </p:sp>
      <p:sp>
        <p:nvSpPr>
          <p:cNvPr id="731" name="Rectangle 5"/>
          <p:cNvSpPr/>
          <p:nvPr/>
        </p:nvSpPr>
        <p:spPr>
          <a:xfrm>
            <a:off x="4502887" y="2349794"/>
            <a:ext cx="3253564" cy="2668773"/>
          </a:xfrm>
          <a:prstGeom prst="rect">
            <a:avLst/>
          </a:prstGeom>
          <a:solidFill>
            <a:srgbClr val="22313C"/>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73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7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1" grpId="2"/>
      <p:bldP build="whole" bldLvl="1" animBg="1" rev="0" advAuto="0" spid="730"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5" name="Shape 295"/>
          <p:cNvSpPr/>
          <p:nvPr/>
        </p:nvSpPr>
        <p:spPr>
          <a:xfrm>
            <a:off x="4840401" y="530940"/>
            <a:ext cx="3657013" cy="4011562"/>
          </a:xfrm>
          <a:prstGeom prst="rect">
            <a:avLst/>
          </a:prstGeom>
          <a:solidFill>
            <a:srgbClr val="FFFFFF"/>
          </a:solidFill>
          <a:ln>
            <a:solidFill>
              <a:srgbClr val="FFFFFF"/>
            </a:solidFill>
          </a:ln>
        </p:spPr>
        <p:txBody>
          <a:bodyPr lIns="45719" rIns="45719" anchor="ctr"/>
          <a:lstStyle/>
          <a:p>
            <a:pPr algn="ctr">
              <a:defRPr sz="1800">
                <a:solidFill>
                  <a:srgbClr val="FFFFFF"/>
                </a:solidFill>
                <a:latin typeface="Proxima Nova Rg"/>
                <a:ea typeface="Proxima Nova Rg"/>
                <a:cs typeface="Proxima Nova Rg"/>
                <a:sym typeface="Proxima Nova Rg"/>
              </a:defRPr>
            </a:pPr>
          </a:p>
        </p:txBody>
      </p:sp>
      <p:sp>
        <p:nvSpPr>
          <p:cNvPr id="736" name="Shape 296"/>
          <p:cNvSpPr txBox="1"/>
          <p:nvPr/>
        </p:nvSpPr>
        <p:spPr>
          <a:xfrm>
            <a:off x="481780" y="2150465"/>
            <a:ext cx="3942738" cy="54800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3200">
                <a:solidFill>
                  <a:srgbClr val="D8D8D8"/>
                </a:solidFill>
              </a:defRPr>
            </a:pPr>
            <a:r>
              <a:t>~$</a:t>
            </a:r>
            <a:r>
              <a:rPr>
                <a:solidFill>
                  <a:srgbClr val="FFFFFF"/>
                </a:solidFill>
              </a:rPr>
              <a:t> cf push</a:t>
            </a:r>
          </a:p>
        </p:txBody>
      </p:sp>
      <p:grpSp>
        <p:nvGrpSpPr>
          <p:cNvPr id="739" name="Shape 297"/>
          <p:cNvGrpSpPr/>
          <p:nvPr/>
        </p:nvGrpSpPr>
        <p:grpSpPr>
          <a:xfrm>
            <a:off x="4840401" y="250977"/>
            <a:ext cx="3657013" cy="412731"/>
            <a:chOff x="0" y="0"/>
            <a:chExt cx="3657012" cy="412729"/>
          </a:xfrm>
        </p:grpSpPr>
        <p:sp>
          <p:nvSpPr>
            <p:cNvPr id="737" name="Rectangle"/>
            <p:cNvSpPr/>
            <p:nvPr/>
          </p:nvSpPr>
          <p:spPr>
            <a:xfrm>
              <a:off x="-1" y="-1"/>
              <a:ext cx="3657014" cy="412731"/>
            </a:xfrm>
            <a:prstGeom prst="rect">
              <a:avLst/>
            </a:prstGeom>
            <a:solidFill>
              <a:schemeClr val="accent1"/>
            </a:solidFill>
            <a:ln w="9525" cap="flat">
              <a:solidFill>
                <a:srgbClr val="008673"/>
              </a:solidFill>
              <a:prstDash val="solid"/>
              <a:round/>
            </a:ln>
            <a:effectLst/>
          </p:spPr>
          <p:txBody>
            <a:bodyPr wrap="square" lIns="45719" tIns="45719" rIns="45719" bIns="45719" numCol="1" anchor="ctr">
              <a:noAutofit/>
            </a:bodyPr>
            <a:lstStyle/>
            <a:p>
              <a:pPr algn="ctr"/>
            </a:p>
          </p:txBody>
        </p:sp>
        <p:sp>
          <p:nvSpPr>
            <p:cNvPr id="738" name="Code Complete &amp; Tested"/>
            <p:cNvSpPr txBox="1"/>
            <p:nvPr/>
          </p:nvSpPr>
          <p:spPr>
            <a:xfrm>
              <a:off x="-1" y="20964"/>
              <a:ext cx="3657014"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solidFill>
                    <a:srgbClr val="FFFFFF"/>
                  </a:solidFill>
                  <a:latin typeface="Proxima Nova Rg"/>
                  <a:ea typeface="Proxima Nova Rg"/>
                  <a:cs typeface="Proxima Nova Rg"/>
                  <a:sym typeface="Proxima Nova Rg"/>
                </a:defRPr>
              </a:lvl1pPr>
            </a:lstStyle>
            <a:p>
              <a:pPr/>
              <a:r>
                <a:t>Code Complete &amp; Tested</a:t>
              </a:r>
            </a:p>
          </p:txBody>
        </p:sp>
      </p:grpSp>
      <p:sp>
        <p:nvSpPr>
          <p:cNvPr id="740" name="Shape 298"/>
          <p:cNvSpPr txBox="1"/>
          <p:nvPr/>
        </p:nvSpPr>
        <p:spPr>
          <a:xfrm>
            <a:off x="4867571" y="769527"/>
            <a:ext cx="3602675" cy="34162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20000"/>
              </a:lnSpc>
              <a:defRPr>
                <a:latin typeface="Proxima Nova Rg"/>
                <a:ea typeface="Proxima Nova Rg"/>
                <a:cs typeface="Proxima Nova Rg"/>
                <a:sym typeface="Proxima Nova Rg"/>
              </a:defRPr>
            </a:pPr>
            <a:r>
              <a:t>Find available hosts </a:t>
            </a:r>
          </a:p>
          <a:p>
            <a:pPr algn="ctr">
              <a:lnSpc>
                <a:spcPct val="120000"/>
              </a:lnSpc>
              <a:defRPr>
                <a:latin typeface="Proxima Nova Rg"/>
                <a:ea typeface="Proxima Nova Rg"/>
                <a:cs typeface="Proxima Nova Rg"/>
                <a:sym typeface="Proxima Nova Rg"/>
              </a:defRPr>
            </a:pPr>
            <a:r>
              <a:t>Install &amp; configure runtime</a:t>
            </a:r>
          </a:p>
          <a:p>
            <a:pPr algn="ctr">
              <a:lnSpc>
                <a:spcPct val="120000"/>
              </a:lnSpc>
              <a:defRPr>
                <a:latin typeface="Proxima Nova Rg"/>
                <a:ea typeface="Proxima Nova Rg"/>
                <a:cs typeface="Proxima Nova Rg"/>
                <a:sym typeface="Proxima Nova Rg"/>
              </a:defRPr>
            </a:pPr>
            <a:r>
              <a:t>Install &amp; configure middleware</a:t>
            </a:r>
          </a:p>
          <a:p>
            <a:pPr algn="ctr">
              <a:lnSpc>
                <a:spcPct val="120000"/>
              </a:lnSpc>
              <a:defRPr>
                <a:latin typeface="Proxima Nova Rg"/>
                <a:ea typeface="Proxima Nova Rg"/>
                <a:cs typeface="Proxima Nova Rg"/>
                <a:sym typeface="Proxima Nova Rg"/>
              </a:defRPr>
            </a:pPr>
            <a:r>
              <a:t>Pull application source code</a:t>
            </a:r>
          </a:p>
          <a:p>
            <a:pPr algn="ctr">
              <a:lnSpc>
                <a:spcPct val="120000"/>
              </a:lnSpc>
              <a:defRPr>
                <a:latin typeface="Proxima Nova Rg"/>
                <a:ea typeface="Proxima Nova Rg"/>
                <a:cs typeface="Proxima Nova Rg"/>
                <a:sym typeface="Proxima Nova Rg"/>
              </a:defRPr>
            </a:pPr>
            <a:r>
              <a:t>Retrieve dependent libraries</a:t>
            </a:r>
          </a:p>
          <a:p>
            <a:pPr algn="ctr">
              <a:lnSpc>
                <a:spcPct val="120000"/>
              </a:lnSpc>
              <a:defRPr>
                <a:latin typeface="Proxima Nova Rg"/>
                <a:ea typeface="Proxima Nova Rg"/>
                <a:cs typeface="Proxima Nova Rg"/>
                <a:sym typeface="Proxima Nova Rg"/>
              </a:defRPr>
            </a:pPr>
            <a:r>
              <a:t>Create application package</a:t>
            </a:r>
          </a:p>
          <a:p>
            <a:pPr algn="ctr">
              <a:lnSpc>
                <a:spcPct val="120000"/>
              </a:lnSpc>
              <a:defRPr>
                <a:latin typeface="Proxima Nova Rg"/>
                <a:ea typeface="Proxima Nova Rg"/>
                <a:cs typeface="Proxima Nova Rg"/>
                <a:sym typeface="Proxima Nova Rg"/>
              </a:defRPr>
            </a:pPr>
            <a:r>
              <a:t>Install, configure dependent service(s)</a:t>
            </a:r>
          </a:p>
          <a:p>
            <a:pPr algn="ctr">
              <a:lnSpc>
                <a:spcPct val="120000"/>
              </a:lnSpc>
              <a:defRPr>
                <a:latin typeface="Proxima Nova Rg"/>
                <a:ea typeface="Proxima Nova Rg"/>
                <a:cs typeface="Proxima Nova Rg"/>
                <a:sym typeface="Proxima Nova Rg"/>
              </a:defRPr>
            </a:pPr>
            <a:r>
              <a:t>Deploy container to host(s) </a:t>
            </a:r>
          </a:p>
          <a:p>
            <a:pPr algn="ctr">
              <a:lnSpc>
                <a:spcPct val="120000"/>
              </a:lnSpc>
              <a:defRPr>
                <a:latin typeface="Proxima Nova Rg"/>
                <a:ea typeface="Proxima Nova Rg"/>
                <a:cs typeface="Proxima Nova Rg"/>
                <a:sym typeface="Proxima Nova Rg"/>
              </a:defRPr>
            </a:pPr>
            <a:r>
              <a:t>Load environment variables</a:t>
            </a:r>
          </a:p>
          <a:p>
            <a:pPr algn="ctr">
              <a:lnSpc>
                <a:spcPct val="120000"/>
              </a:lnSpc>
              <a:defRPr>
                <a:latin typeface="Proxima Nova Rg"/>
                <a:ea typeface="Proxima Nova Rg"/>
                <a:cs typeface="Proxima Nova Rg"/>
                <a:sym typeface="Proxima Nova Rg"/>
              </a:defRPr>
            </a:pPr>
            <a:r>
              <a:t>Configure load balancer</a:t>
            </a:r>
          </a:p>
          <a:p>
            <a:pPr algn="ctr">
              <a:lnSpc>
                <a:spcPct val="120000"/>
              </a:lnSpc>
              <a:defRPr>
                <a:latin typeface="Proxima Nova Rg"/>
                <a:ea typeface="Proxima Nova Rg"/>
                <a:cs typeface="Proxima Nova Rg"/>
                <a:sym typeface="Proxima Nova Rg"/>
              </a:defRPr>
            </a:pPr>
            <a:r>
              <a:t>Configure firewalls</a:t>
            </a:r>
          </a:p>
          <a:p>
            <a:pPr algn="ctr">
              <a:lnSpc>
                <a:spcPct val="120000"/>
              </a:lnSpc>
              <a:defRPr>
                <a:latin typeface="Proxima Nova Rg"/>
                <a:ea typeface="Proxima Nova Rg"/>
                <a:cs typeface="Proxima Nova Rg"/>
                <a:sym typeface="Proxima Nova Rg"/>
              </a:defRPr>
            </a:pPr>
            <a:r>
              <a:t>Update service monitoring tools </a:t>
            </a:r>
          </a:p>
          <a:p>
            <a:pPr algn="ctr">
              <a:lnSpc>
                <a:spcPct val="120000"/>
              </a:lnSpc>
              <a:defRPr>
                <a:latin typeface="Proxima Nova Rg"/>
                <a:ea typeface="Proxima Nova Rg"/>
                <a:cs typeface="Proxima Nova Rg"/>
                <a:sym typeface="Proxima Nova Rg"/>
              </a:defRPr>
            </a:pPr>
            <a:r>
              <a:t>Configure log collector</a:t>
            </a:r>
          </a:p>
        </p:txBody>
      </p:sp>
      <p:grpSp>
        <p:nvGrpSpPr>
          <p:cNvPr id="743" name="Shape 299"/>
          <p:cNvGrpSpPr/>
          <p:nvPr/>
        </p:nvGrpSpPr>
        <p:grpSpPr>
          <a:xfrm>
            <a:off x="4840401" y="4415616"/>
            <a:ext cx="3658813" cy="411480"/>
            <a:chOff x="0" y="0"/>
            <a:chExt cx="3658811" cy="411479"/>
          </a:xfrm>
        </p:grpSpPr>
        <p:sp>
          <p:nvSpPr>
            <p:cNvPr id="741" name="Rectangle"/>
            <p:cNvSpPr/>
            <p:nvPr/>
          </p:nvSpPr>
          <p:spPr>
            <a:xfrm>
              <a:off x="0" y="-1"/>
              <a:ext cx="3658812" cy="411481"/>
            </a:xfrm>
            <a:prstGeom prst="rect">
              <a:avLst/>
            </a:prstGeom>
            <a:solidFill>
              <a:schemeClr val="accent1"/>
            </a:solidFill>
            <a:ln w="9525" cap="flat">
              <a:solidFill>
                <a:srgbClr val="008673"/>
              </a:solidFill>
              <a:prstDash val="solid"/>
              <a:round/>
            </a:ln>
            <a:effectLst/>
          </p:spPr>
          <p:txBody>
            <a:bodyPr wrap="square" lIns="45719" tIns="45719" rIns="45719" bIns="45719" numCol="1" anchor="ctr">
              <a:noAutofit/>
            </a:bodyPr>
            <a:lstStyle/>
            <a:p>
              <a:pPr algn="ctr"/>
            </a:p>
          </p:txBody>
        </p:sp>
        <p:sp>
          <p:nvSpPr>
            <p:cNvPr id="742" name="Application in Production"/>
            <p:cNvSpPr txBox="1"/>
            <p:nvPr/>
          </p:nvSpPr>
          <p:spPr>
            <a:xfrm>
              <a:off x="0" y="20339"/>
              <a:ext cx="3658812"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solidFill>
                    <a:srgbClr val="FFFFFF"/>
                  </a:solidFill>
                  <a:latin typeface="Proxima Nova Rg"/>
                  <a:ea typeface="Proxima Nova Rg"/>
                  <a:cs typeface="Proxima Nova Rg"/>
                  <a:sym typeface="Proxima Nova Rg"/>
                </a:defRPr>
              </a:lvl1pPr>
            </a:lstStyle>
            <a:p>
              <a:pPr/>
              <a:r>
                <a:t>Application in Production</a:t>
              </a:r>
            </a:p>
          </p:txBody>
        </p:sp>
      </p:grpSp>
      <p:pic>
        <p:nvPicPr>
          <p:cNvPr id="744" name="Shape 300" descr="Shape 300"/>
          <p:cNvPicPr>
            <a:picLocks noChangeAspect="1"/>
          </p:cNvPicPr>
          <p:nvPr/>
        </p:nvPicPr>
        <p:blipFill>
          <a:blip r:embed="rId2">
            <a:alphaModFix amt="50000"/>
            <a:extLst/>
          </a:blip>
          <a:stretch>
            <a:fillRect/>
          </a:stretch>
        </p:blipFill>
        <p:spPr>
          <a:xfrm>
            <a:off x="6553219" y="4131023"/>
            <a:ext cx="231378" cy="231378"/>
          </a:xfrm>
          <a:prstGeom prst="rect">
            <a:avLst/>
          </a:prstGeom>
          <a:ln w="12700">
            <a:miter lim="400000"/>
          </a:ln>
        </p:spPr>
      </p:pic>
      <p:sp>
        <p:nvSpPr>
          <p:cNvPr id="745" name="Shape 301"/>
          <p:cNvSpPr/>
          <p:nvPr/>
        </p:nvSpPr>
        <p:spPr>
          <a:xfrm>
            <a:off x="3226488" y="740284"/>
            <a:ext cx="648929" cy="35928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54"/>
                  <a:pt x="10800" y="21275"/>
                </a:cubicBezTo>
                <a:lnTo>
                  <a:pt x="10800" y="11125"/>
                </a:lnTo>
                <a:cubicBezTo>
                  <a:pt x="10800" y="10946"/>
                  <a:pt x="5965" y="10800"/>
                  <a:pt x="0" y="10800"/>
                </a:cubicBezTo>
                <a:cubicBezTo>
                  <a:pt x="5965" y="10800"/>
                  <a:pt x="10800" y="10654"/>
                  <a:pt x="10800" y="10475"/>
                </a:cubicBezTo>
                <a:lnTo>
                  <a:pt x="10800" y="325"/>
                </a:lnTo>
                <a:cubicBezTo>
                  <a:pt x="10800" y="146"/>
                  <a:pt x="15635" y="0"/>
                  <a:pt x="21600" y="0"/>
                </a:cubicBezTo>
              </a:path>
            </a:pathLst>
          </a:custGeom>
          <a:ln w="25400">
            <a:solidFill>
              <a:schemeClr val="accent1"/>
            </a:solidFill>
          </a:ln>
          <a:effectLst>
            <a:outerShdw sx="100000" sy="100000" kx="0" ky="0" algn="b" rotWithShape="0" blurRad="38100" dist="20000" dir="5400000">
              <a:srgbClr val="000000">
                <a:alpha val="37647"/>
              </a:srgbClr>
            </a:outerShdw>
          </a:effectLst>
        </p:spPr>
        <p:txBody>
          <a:bodyPr lIns="45719" rIns="45719" anchor="ctr"/>
          <a:lstStyle/>
          <a:p>
            <a:pPr algn="ctr">
              <a:defRPr sz="1800"/>
            </a:pPr>
          </a:p>
        </p:txBody>
      </p:sp>
      <p:sp>
        <p:nvSpPr>
          <p:cNvPr id="746" name="Shape 302"/>
          <p:cNvSpPr txBox="1"/>
          <p:nvPr/>
        </p:nvSpPr>
        <p:spPr>
          <a:xfrm>
            <a:off x="3589904" y="1965448"/>
            <a:ext cx="1248696" cy="1005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b="1" sz="2000">
                <a:solidFill>
                  <a:schemeClr val="accent1"/>
                </a:solidFill>
                <a:latin typeface="Proxima Nova Extrabold"/>
                <a:ea typeface="Proxima Nova Extrabold"/>
                <a:cs typeface="Proxima Nova Extrabold"/>
                <a:sym typeface="Proxima Nova Extrabold"/>
              </a:defRPr>
            </a:pPr>
            <a:r>
              <a:t>45 </a:t>
            </a:r>
          </a:p>
          <a:p>
            <a:pPr algn="ctr">
              <a:defRPr b="1" sz="2000">
                <a:solidFill>
                  <a:schemeClr val="accent1"/>
                </a:solidFill>
                <a:latin typeface="Proxima Nova Extrabold"/>
                <a:ea typeface="Proxima Nova Extrabold"/>
                <a:cs typeface="Proxima Nova Extrabold"/>
                <a:sym typeface="Proxima Nova Extrabold"/>
              </a:defRPr>
            </a:pPr>
            <a:r>
              <a:t>seconds</a:t>
            </a:r>
          </a:p>
          <a:p>
            <a:pPr algn="ctr">
              <a:defRPr b="1" sz="2000">
                <a:solidFill>
                  <a:schemeClr val="accent1"/>
                </a:solidFill>
                <a:latin typeface="Proxima Nova Extrabold"/>
                <a:ea typeface="Proxima Nova Extrabold"/>
                <a:cs typeface="Proxima Nova Extrabold"/>
                <a:sym typeface="Proxima Nova Extrabold"/>
              </a:defRPr>
            </a:pPr>
            <a:r>
              <a:t>later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38"/>
          <p:cNvSpPr txBox="1"/>
          <p:nvPr/>
        </p:nvSpPr>
        <p:spPr>
          <a:xfrm>
            <a:off x="637953" y="1696120"/>
            <a:ext cx="5741582" cy="637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3600">
                <a:solidFill>
                  <a:schemeClr val="accent2"/>
                </a:solidFill>
                <a:latin typeface="Proxima Nova Rg"/>
                <a:ea typeface="Proxima Nova Rg"/>
                <a:cs typeface="Proxima Nova Rg"/>
                <a:sym typeface="Proxima Nova Rg"/>
              </a:defRPr>
            </a:lvl1pPr>
          </a:lstStyle>
          <a:p>
            <a:pPr/>
            <a:r>
              <a:t>Goal of this boot camp.</a:t>
            </a:r>
          </a:p>
        </p:txBody>
      </p:sp>
      <p:sp>
        <p:nvSpPr>
          <p:cNvPr id="232" name="Shape 39"/>
          <p:cNvSpPr txBox="1"/>
          <p:nvPr/>
        </p:nvSpPr>
        <p:spPr>
          <a:xfrm>
            <a:off x="637953" y="2477385"/>
            <a:ext cx="7315201" cy="828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400">
                <a:solidFill>
                  <a:srgbClr val="FFFFFF"/>
                </a:solidFill>
                <a:latin typeface="Proxima Nova Rg"/>
                <a:ea typeface="Proxima Nova Rg"/>
                <a:cs typeface="Proxima Nova Rg"/>
                <a:sym typeface="Proxima Nova Rg"/>
              </a:defRPr>
            </a:lvl1pPr>
          </a:lstStyle>
          <a:p>
            <a:pPr/>
            <a:r>
              <a:t>Introduce you to practices, platforms and tools for building modern Java applications.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8" name="TextBox 1"/>
          <p:cNvSpPr txBox="1"/>
          <p:nvPr/>
        </p:nvSpPr>
        <p:spPr>
          <a:xfrm>
            <a:off x="393405" y="1362798"/>
            <a:ext cx="8240232" cy="2250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800">
                <a:solidFill>
                  <a:srgbClr val="FFFFFF"/>
                </a:solidFill>
                <a:latin typeface="Proxima Nova Light"/>
                <a:ea typeface="Proxima Nova Light"/>
                <a:cs typeface="Proxima Nova Light"/>
                <a:sym typeface="Proxima Nova Light"/>
              </a:defRPr>
            </a:pPr>
            <a:r>
              <a:t>$ cf push my-app -p target/myapp.jar</a:t>
            </a:r>
          </a:p>
          <a:p>
            <a:pPr>
              <a:defRPr sz="2800">
                <a:solidFill>
                  <a:srgbClr val="FFFFFF"/>
                </a:solidFill>
                <a:latin typeface="Proxima Nova Light"/>
                <a:ea typeface="Proxima Nova Light"/>
                <a:cs typeface="Proxima Nova Light"/>
                <a:sym typeface="Proxima Nova Light"/>
              </a:defRPr>
            </a:pPr>
          </a:p>
          <a:p>
            <a:pPr>
              <a:defRPr b="1" sz="2800">
                <a:solidFill>
                  <a:srgbClr val="FFFFFF"/>
                </a:solidFill>
                <a:latin typeface="Proxima Nova Extrabold"/>
                <a:ea typeface="Proxima Nova Extrabold"/>
                <a:cs typeface="Proxima Nova Extrabold"/>
                <a:sym typeface="Proxima Nova Extrabold"/>
              </a:defRPr>
            </a:pPr>
            <a:r>
              <a:t>or</a:t>
            </a:r>
            <a:endParaRPr sz="2000"/>
          </a:p>
          <a:p>
            <a:pPr>
              <a:defRPr sz="2800">
                <a:solidFill>
                  <a:srgbClr val="FFFFFF"/>
                </a:solidFill>
                <a:latin typeface="Proxima Nova Light"/>
                <a:ea typeface="Proxima Nova Light"/>
                <a:cs typeface="Proxima Nova Light"/>
                <a:sym typeface="Proxima Nova Light"/>
              </a:defRPr>
            </a:pPr>
            <a:r>
              <a:t> </a:t>
            </a:r>
          </a:p>
          <a:p>
            <a:pPr>
              <a:defRPr sz="2800">
                <a:solidFill>
                  <a:srgbClr val="FFFFFF"/>
                </a:solidFill>
                <a:latin typeface="Proxima Nova Light"/>
                <a:ea typeface="Proxima Nova Light"/>
                <a:cs typeface="Proxima Nova Light"/>
                <a:sym typeface="Proxima Nova Light"/>
              </a:defRPr>
            </a:pPr>
            <a:r>
              <a:t>$ cf push my-app --docker-image pivotal/my-image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2" name="Picture 1" descr="Picture 1"/>
          <p:cNvPicPr>
            <a:picLocks noChangeAspect="1"/>
          </p:cNvPicPr>
          <p:nvPr/>
        </p:nvPicPr>
        <p:blipFill>
          <a:blip r:embed="rId3">
            <a:extLst/>
          </a:blip>
          <a:stretch>
            <a:fillRect/>
          </a:stretch>
        </p:blipFill>
        <p:spPr>
          <a:xfrm>
            <a:off x="749594" y="1784481"/>
            <a:ext cx="7644810" cy="3201909"/>
          </a:xfrm>
          <a:prstGeom prst="rect">
            <a:avLst/>
          </a:prstGeom>
          <a:ln w="12700">
            <a:miter lim="400000"/>
          </a:ln>
        </p:spPr>
      </p:pic>
      <p:sp>
        <p:nvSpPr>
          <p:cNvPr id="753" name="TextBox 2"/>
          <p:cNvSpPr txBox="1"/>
          <p:nvPr/>
        </p:nvSpPr>
        <p:spPr>
          <a:xfrm>
            <a:off x="127590" y="567719"/>
            <a:ext cx="8888819"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2800">
                <a:solidFill>
                  <a:srgbClr val="FFFFFF"/>
                </a:solidFill>
                <a:latin typeface="Proxima Nova Rg"/>
                <a:ea typeface="Proxima Nova Rg"/>
                <a:cs typeface="Proxima Nova Rg"/>
                <a:sym typeface="Proxima Nova Rg"/>
              </a:defRPr>
            </a:lvl1pPr>
          </a:lstStyle>
          <a:p>
            <a:pPr/>
            <a:r>
              <a:t>Buildpacks are language-aware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FFFFFF"/>
                </a:solidFill>
                <a:latin typeface="Proxima Nova Light"/>
                <a:ea typeface="Proxima Nova Light"/>
                <a:cs typeface="Proxima Nova Light"/>
                <a:sym typeface="Proxima Nova Light"/>
              </a:defRPr>
            </a:pPr>
            <a:r>
              <a:t>Deploy source code that </a:t>
            </a:r>
            <a:r>
              <a:rPr i="1"/>
              <a:t>the platform </a:t>
            </a:r>
            <a:r>
              <a:t>containerizes for you</a:t>
            </a:r>
          </a:p>
          <a:p>
            <a:pPr>
              <a:defRPr sz="2400">
                <a:solidFill>
                  <a:srgbClr val="FFFFFF"/>
                </a:solidFill>
                <a:latin typeface="Proxima Nova Light"/>
                <a:ea typeface="Proxima Nova Light"/>
                <a:cs typeface="Proxima Nova Light"/>
                <a:sym typeface="Proxima Nova Light"/>
              </a:defRPr>
            </a:pPr>
          </a:p>
          <a:p>
            <a:pPr>
              <a:defRPr b="1" sz="3200">
                <a:solidFill>
                  <a:srgbClr val="FFFFFF"/>
                </a:solidFill>
                <a:latin typeface="Proxima Nova Extrabold"/>
                <a:ea typeface="Proxima Nova Extrabold"/>
                <a:cs typeface="Proxima Nova Extrabold"/>
                <a:sym typeface="Proxima Nova Extrabold"/>
              </a:defRPr>
            </a:pPr>
            <a:r>
              <a:t>or</a:t>
            </a:r>
            <a:endParaRPr sz="2400"/>
          </a:p>
          <a:p>
            <a:pPr>
              <a:defRPr sz="2400">
                <a:solidFill>
                  <a:srgbClr val="FFFFFF"/>
                </a:solidFill>
                <a:latin typeface="Proxima Nova Light"/>
                <a:ea typeface="Proxima Nova Light"/>
                <a:cs typeface="Proxima Nova Light"/>
                <a:sym typeface="Proxima Nova Light"/>
              </a:defRPr>
            </a:pPr>
          </a:p>
          <a:p>
            <a:pPr>
              <a:defRPr sz="2400">
                <a:solidFill>
                  <a:srgbClr val="FFFFFF"/>
                </a:solidFill>
                <a:latin typeface="Proxima Nova Light"/>
                <a:ea typeface="Proxima Nova Light"/>
                <a:cs typeface="Proxima Nova Light"/>
                <a:sym typeface="Proxima Nova Light"/>
              </a:defRPr>
            </a:pPr>
            <a:r>
              <a:t>Deploy container images that </a:t>
            </a:r>
            <a:r>
              <a:rPr i="1"/>
              <a:t>you</a:t>
            </a:r>
            <a:r>
              <a:t> build yourself</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1"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FFFFFF"/>
                </a:solidFill>
                <a:latin typeface="Proxima Nova Light"/>
                <a:ea typeface="Proxima Nova Light"/>
                <a:cs typeface="Proxima Nova Light"/>
                <a:sym typeface="Proxima Nova Light"/>
              </a:defRPr>
            </a:pPr>
            <a:r>
              <a:t>Deploy source code that </a:t>
            </a:r>
            <a:r>
              <a:rPr i="1"/>
              <a:t>the platform</a:t>
            </a:r>
            <a:r>
              <a:t> containerizes for you</a:t>
            </a:r>
          </a:p>
          <a:p>
            <a:pPr>
              <a:defRPr sz="2400">
                <a:solidFill>
                  <a:srgbClr val="FFFFFF"/>
                </a:solidFill>
                <a:latin typeface="Proxima Nova Light"/>
                <a:ea typeface="Proxima Nova Light"/>
                <a:cs typeface="Proxima Nova Light"/>
                <a:sym typeface="Proxima Nova Light"/>
              </a:defRPr>
            </a:pPr>
          </a:p>
          <a:p>
            <a:pPr>
              <a:defRPr b="1" sz="3200">
                <a:solidFill>
                  <a:srgbClr val="4D6F88"/>
                </a:solidFill>
                <a:latin typeface="Proxima Nova Extrabold"/>
                <a:ea typeface="Proxima Nova Extrabold"/>
                <a:cs typeface="Proxima Nova Extrabold"/>
                <a:sym typeface="Proxima Nova Extrabold"/>
              </a:defRPr>
            </a:pPr>
            <a:r>
              <a:t>or</a:t>
            </a:r>
            <a:endParaRPr sz="2400"/>
          </a:p>
          <a:p>
            <a:pPr>
              <a:defRPr sz="2400">
                <a:solidFill>
                  <a:srgbClr val="4D6F88"/>
                </a:solidFill>
                <a:latin typeface="Proxima Nova Light"/>
                <a:ea typeface="Proxima Nova Light"/>
                <a:cs typeface="Proxima Nova Light"/>
                <a:sym typeface="Proxima Nova Light"/>
              </a:defRPr>
            </a:pPr>
          </a:p>
          <a:p>
            <a:pPr>
              <a:defRPr sz="2400">
                <a:solidFill>
                  <a:srgbClr val="4D6F88"/>
                </a:solidFill>
                <a:latin typeface="Proxima Nova Light"/>
                <a:ea typeface="Proxima Nova Light"/>
                <a:cs typeface="Proxima Nova Light"/>
                <a:sym typeface="Proxima Nova Light"/>
              </a:defRPr>
            </a:pPr>
            <a:r>
              <a:t>Deploy container images that </a:t>
            </a:r>
            <a:r>
              <a:rPr i="1"/>
              <a:t>you</a:t>
            </a:r>
            <a:r>
              <a:t> build yourself</a:t>
            </a:r>
          </a:p>
        </p:txBody>
      </p:sp>
      <p:grpSp>
        <p:nvGrpSpPr>
          <p:cNvPr id="764" name="Rectangle 2"/>
          <p:cNvGrpSpPr/>
          <p:nvPr/>
        </p:nvGrpSpPr>
        <p:grpSpPr>
          <a:xfrm>
            <a:off x="4112185" y="808068"/>
            <a:ext cx="1214352" cy="659220"/>
            <a:chOff x="0" y="0"/>
            <a:chExt cx="1214350" cy="659219"/>
          </a:xfrm>
        </p:grpSpPr>
        <p:sp>
          <p:nvSpPr>
            <p:cNvPr id="762"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p>
          </p:txBody>
        </p:sp>
        <p:sp>
          <p:nvSpPr>
            <p:cNvPr id="763" name="push source cod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pPr/>
              <a:r>
                <a:t>push source code</a:t>
              </a:r>
            </a:p>
          </p:txBody>
        </p:sp>
      </p:grpSp>
      <p:sp>
        <p:nvSpPr>
          <p:cNvPr id="765" name="TextBox 3"/>
          <p:cNvSpPr txBox="1"/>
          <p:nvPr/>
        </p:nvSpPr>
        <p:spPr>
          <a:xfrm>
            <a:off x="4112186" y="77445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pPr/>
            <a:r>
              <a:t>Developer</a:t>
            </a:r>
          </a:p>
        </p:txBody>
      </p:sp>
      <p:sp>
        <p:nvSpPr>
          <p:cNvPr id="766" name="Rectangle 4"/>
          <p:cNvSpPr/>
          <p:nvPr/>
        </p:nvSpPr>
        <p:spPr>
          <a:xfrm>
            <a:off x="5713226" y="478458"/>
            <a:ext cx="2952310" cy="4146700"/>
          </a:xfrm>
          <a:prstGeom prst="rect">
            <a:avLst/>
          </a:prstGeom>
          <a:solidFill>
            <a:schemeClr val="accent2"/>
          </a:solidFill>
          <a:ln>
            <a:solidFill>
              <a:srgbClr val="FFFFFF"/>
            </a:solidFill>
          </a:ln>
        </p:spPr>
        <p:txBody>
          <a:bodyPr lIns="45719" rIns="45719" anchor="b"/>
          <a:lstStyle/>
          <a:p>
            <a:pPr algn="ctr">
              <a:defRPr sz="1200">
                <a:solidFill>
                  <a:srgbClr val="FFFFFF"/>
                </a:solidFill>
                <a:latin typeface="Calibri"/>
                <a:ea typeface="Calibri"/>
                <a:cs typeface="Calibri"/>
                <a:sym typeface="Calibri"/>
              </a:defRPr>
            </a:pPr>
          </a:p>
        </p:txBody>
      </p:sp>
      <p:sp>
        <p:nvSpPr>
          <p:cNvPr id="767" name="TextBox 5"/>
          <p:cNvSpPr txBox="1"/>
          <p:nvPr/>
        </p:nvSpPr>
        <p:spPr>
          <a:xfrm>
            <a:off x="5713226" y="44484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BCFFF9"/>
                </a:solidFill>
                <a:latin typeface="Proxima Nova Light"/>
                <a:ea typeface="Proxima Nova Light"/>
                <a:cs typeface="Proxima Nova Light"/>
                <a:sym typeface="Proxima Nova Light"/>
              </a:defRPr>
            </a:lvl1pPr>
          </a:lstStyle>
          <a:p>
            <a:pPr/>
            <a:r>
              <a:t>Cloud Foundry</a:t>
            </a:r>
          </a:p>
        </p:txBody>
      </p:sp>
      <p:grpSp>
        <p:nvGrpSpPr>
          <p:cNvPr id="770" name="Rectangle 6"/>
          <p:cNvGrpSpPr/>
          <p:nvPr/>
        </p:nvGrpSpPr>
        <p:grpSpPr>
          <a:xfrm>
            <a:off x="5850144" y="808068"/>
            <a:ext cx="1214352" cy="659220"/>
            <a:chOff x="0" y="0"/>
            <a:chExt cx="1214350" cy="659219"/>
          </a:xfrm>
        </p:grpSpPr>
        <p:sp>
          <p:nvSpPr>
            <p:cNvPr id="768"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769" name="Cloud Controller triggers staging"/>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Cloud Controller triggers staging</a:t>
              </a:r>
            </a:p>
          </p:txBody>
        </p:sp>
      </p:grpSp>
      <p:grpSp>
        <p:nvGrpSpPr>
          <p:cNvPr id="773" name="Rectangle 7"/>
          <p:cNvGrpSpPr/>
          <p:nvPr/>
        </p:nvGrpSpPr>
        <p:grpSpPr>
          <a:xfrm>
            <a:off x="7306150" y="808068"/>
            <a:ext cx="1214352" cy="659220"/>
            <a:chOff x="0" y="0"/>
            <a:chExt cx="1214350" cy="659219"/>
          </a:xfrm>
        </p:grpSpPr>
        <p:sp>
          <p:nvSpPr>
            <p:cNvPr id="771"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p>
          </p:txBody>
        </p:sp>
        <p:sp>
          <p:nvSpPr>
            <p:cNvPr id="772" name="Diego creates container"/>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Diego creates container</a:t>
              </a:r>
            </a:p>
          </p:txBody>
        </p:sp>
      </p:grpSp>
      <p:grpSp>
        <p:nvGrpSpPr>
          <p:cNvPr id="776" name="Rectangle 8"/>
          <p:cNvGrpSpPr/>
          <p:nvPr/>
        </p:nvGrpSpPr>
        <p:grpSpPr>
          <a:xfrm>
            <a:off x="7306150" y="1754364"/>
            <a:ext cx="1214352" cy="659220"/>
            <a:chOff x="0" y="0"/>
            <a:chExt cx="1214350" cy="659219"/>
          </a:xfrm>
        </p:grpSpPr>
        <p:sp>
          <p:nvSpPr>
            <p:cNvPr id="774"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p>
          </p:txBody>
        </p:sp>
        <p:sp>
          <p:nvSpPr>
            <p:cNvPr id="775" name="Diego mounts root file system"/>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Diego mounts root file system</a:t>
              </a:r>
            </a:p>
          </p:txBody>
        </p:sp>
      </p:grpSp>
      <p:grpSp>
        <p:nvGrpSpPr>
          <p:cNvPr id="779" name="Rectangle 9"/>
          <p:cNvGrpSpPr/>
          <p:nvPr/>
        </p:nvGrpSpPr>
        <p:grpSpPr>
          <a:xfrm>
            <a:off x="5850142" y="1754364"/>
            <a:ext cx="1214352" cy="659220"/>
            <a:chOff x="0" y="0"/>
            <a:chExt cx="1214350" cy="659219"/>
          </a:xfrm>
        </p:grpSpPr>
        <p:sp>
          <p:nvSpPr>
            <p:cNvPr id="777"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778" name="Diego lays down buildpack, source code"/>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Diego lays down buildpack, source code</a:t>
              </a:r>
            </a:p>
          </p:txBody>
        </p:sp>
      </p:grpSp>
      <p:grpSp>
        <p:nvGrpSpPr>
          <p:cNvPr id="782" name="Rectangle 10"/>
          <p:cNvGrpSpPr/>
          <p:nvPr/>
        </p:nvGrpSpPr>
        <p:grpSpPr>
          <a:xfrm>
            <a:off x="5850142" y="2700659"/>
            <a:ext cx="1214352" cy="659220"/>
            <a:chOff x="0" y="0"/>
            <a:chExt cx="1214350" cy="659219"/>
          </a:xfrm>
        </p:grpSpPr>
        <p:sp>
          <p:nvSpPr>
            <p:cNvPr id="780"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p>
          </p:txBody>
        </p:sp>
        <p:sp>
          <p:nvSpPr>
            <p:cNvPr id="781" name="Diego builds and uploads droplet"/>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Diego builds and uploads droplet</a:t>
              </a:r>
            </a:p>
          </p:txBody>
        </p:sp>
      </p:grpSp>
      <p:grpSp>
        <p:nvGrpSpPr>
          <p:cNvPr id="785" name="Rectangle 11"/>
          <p:cNvGrpSpPr/>
          <p:nvPr/>
        </p:nvGrpSpPr>
        <p:grpSpPr>
          <a:xfrm>
            <a:off x="7306150" y="2700659"/>
            <a:ext cx="1214352" cy="659220"/>
            <a:chOff x="0" y="0"/>
            <a:chExt cx="1214350" cy="659219"/>
          </a:xfrm>
        </p:grpSpPr>
        <p:sp>
          <p:nvSpPr>
            <p:cNvPr id="783"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784" name="Diego schedules containers onto Cells"/>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Diego schedules containers onto Cells</a:t>
              </a:r>
            </a:p>
          </p:txBody>
        </p:sp>
      </p:grpSp>
      <p:grpSp>
        <p:nvGrpSpPr>
          <p:cNvPr id="788" name="Rectangle 12"/>
          <p:cNvGrpSpPr/>
          <p:nvPr/>
        </p:nvGrpSpPr>
        <p:grpSpPr>
          <a:xfrm>
            <a:off x="7306148" y="3684173"/>
            <a:ext cx="1214352" cy="659220"/>
            <a:chOff x="0" y="0"/>
            <a:chExt cx="1214350" cy="659219"/>
          </a:xfrm>
        </p:grpSpPr>
        <p:sp>
          <p:nvSpPr>
            <p:cNvPr id="786" name="Rectangle"/>
            <p:cNvSpPr/>
            <p:nvPr/>
          </p:nvSpPr>
          <p:spPr>
            <a:xfrm>
              <a:off x="0" y="-1"/>
              <a:ext cx="1214351" cy="659221"/>
            </a:xfrm>
            <a:prstGeom prst="rect">
              <a:avLst/>
            </a:prstGeom>
            <a:solidFill>
              <a:srgbClr val="000000"/>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787" name="Running app!"/>
            <p:cNvSpPr txBox="1"/>
            <p:nvPr/>
          </p:nvSpPr>
          <p:spPr>
            <a:xfrm>
              <a:off x="0" y="194989"/>
              <a:ext cx="1214351"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Running app!</a:t>
              </a:r>
            </a:p>
          </p:txBody>
        </p:sp>
      </p:grpSp>
      <p:sp>
        <p:nvSpPr>
          <p:cNvPr id="796" name="Straight Arrow Connector 14"/>
          <p:cNvSpPr/>
          <p:nvPr/>
        </p:nvSpPr>
        <p:spPr>
          <a:xfrm>
            <a:off x="5331385" y="1137677"/>
            <a:ext cx="513997"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9050">
            <a:solidFill>
              <a:srgbClr val="FFFFFF"/>
            </a:solidFill>
            <a:tailEnd type="triangle"/>
          </a:ln>
        </p:spPr>
        <p:txBody>
          <a:bodyPr/>
          <a:lstStyle/>
          <a:p>
            <a:pPr/>
          </a:p>
        </p:txBody>
      </p:sp>
      <p:sp>
        <p:nvSpPr>
          <p:cNvPr id="797" name="Straight Arrow Connector 16"/>
          <p:cNvSpPr/>
          <p:nvPr/>
        </p:nvSpPr>
        <p:spPr>
          <a:xfrm>
            <a:off x="7069344" y="1137677"/>
            <a:ext cx="23204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21600"/>
                  <a:pt x="21600" y="0"/>
                </a:cubicBezTo>
              </a:path>
            </a:pathLst>
          </a:custGeom>
          <a:ln w="19050">
            <a:solidFill>
              <a:srgbClr val="FFFFFF"/>
            </a:solidFill>
            <a:tailEnd type="triangle"/>
          </a:ln>
        </p:spPr>
        <p:txBody>
          <a:bodyPr/>
          <a:lstStyle/>
          <a:p>
            <a:pPr/>
          </a:p>
        </p:txBody>
      </p:sp>
      <p:sp>
        <p:nvSpPr>
          <p:cNvPr id="798" name="Straight Arrow Connector 18"/>
          <p:cNvSpPr/>
          <p:nvPr/>
        </p:nvSpPr>
        <p:spPr>
          <a:xfrm>
            <a:off x="7913326" y="1472039"/>
            <a:ext cx="1" cy="277563"/>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cubicBezTo>
                  <a:pt x="0" y="7200"/>
                  <a:pt x="0" y="14400"/>
                  <a:pt x="0" y="21600"/>
                </a:cubicBezTo>
              </a:path>
            </a:pathLst>
          </a:custGeom>
          <a:ln w="19050">
            <a:solidFill>
              <a:srgbClr val="FFFFFF"/>
            </a:solidFill>
            <a:tailEnd type="triangle"/>
          </a:ln>
        </p:spPr>
        <p:txBody>
          <a:bodyPr/>
          <a:lstStyle/>
          <a:p>
            <a:pPr/>
          </a:p>
        </p:txBody>
      </p:sp>
      <p:sp>
        <p:nvSpPr>
          <p:cNvPr id="792" name="Straight Arrow Connector 20"/>
          <p:cNvSpPr/>
          <p:nvPr/>
        </p:nvSpPr>
        <p:spPr>
          <a:xfrm flipH="1">
            <a:off x="7064494" y="2083973"/>
            <a:ext cx="241656" cy="2"/>
          </a:xfrm>
          <a:prstGeom prst="line">
            <a:avLst/>
          </a:prstGeom>
          <a:ln w="19050">
            <a:solidFill>
              <a:srgbClr val="FFFFFF"/>
            </a:solidFill>
            <a:tailEnd type="triangle"/>
          </a:ln>
        </p:spPr>
        <p:txBody>
          <a:bodyPr lIns="45719" rIns="45719"/>
          <a:lstStyle/>
          <a:p>
            <a:pPr/>
          </a:p>
        </p:txBody>
      </p:sp>
      <p:sp>
        <p:nvSpPr>
          <p:cNvPr id="799" name="Straight Arrow Connector 22"/>
          <p:cNvSpPr/>
          <p:nvPr/>
        </p:nvSpPr>
        <p:spPr>
          <a:xfrm>
            <a:off x="6457317" y="2418335"/>
            <a:ext cx="2" cy="277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19050">
            <a:solidFill>
              <a:srgbClr val="FFFFFF"/>
            </a:solidFill>
            <a:tailEnd type="triangle"/>
          </a:ln>
        </p:spPr>
        <p:txBody>
          <a:bodyPr/>
          <a:lstStyle/>
          <a:p>
            <a:pPr/>
          </a:p>
        </p:txBody>
      </p:sp>
      <p:sp>
        <p:nvSpPr>
          <p:cNvPr id="800" name="Straight Arrow Connector 24"/>
          <p:cNvSpPr/>
          <p:nvPr/>
        </p:nvSpPr>
        <p:spPr>
          <a:xfrm>
            <a:off x="7069342" y="3030269"/>
            <a:ext cx="23204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19050">
            <a:solidFill>
              <a:srgbClr val="FFFFFF"/>
            </a:solidFill>
            <a:tailEnd type="triangle"/>
          </a:ln>
        </p:spPr>
        <p:txBody>
          <a:bodyPr/>
          <a:lstStyle/>
          <a:p>
            <a:pPr/>
          </a:p>
        </p:txBody>
      </p:sp>
      <p:sp>
        <p:nvSpPr>
          <p:cNvPr id="795" name="Straight Arrow Connector 26"/>
          <p:cNvSpPr/>
          <p:nvPr/>
        </p:nvSpPr>
        <p:spPr>
          <a:xfrm>
            <a:off x="7913324" y="3359878"/>
            <a:ext cx="2" cy="324296"/>
          </a:xfrm>
          <a:prstGeom prst="line">
            <a:avLst/>
          </a:prstGeom>
          <a:ln w="19050">
            <a:solidFill>
              <a:srgbClr val="FFFFFF"/>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4"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4D6F88"/>
                </a:solidFill>
                <a:latin typeface="Proxima Nova Light"/>
                <a:ea typeface="Proxima Nova Light"/>
                <a:cs typeface="Proxima Nova Light"/>
                <a:sym typeface="Proxima Nova Light"/>
              </a:defRPr>
            </a:pPr>
            <a:r>
              <a:t>Deploy source code that </a:t>
            </a:r>
            <a:r>
              <a:rPr i="1"/>
              <a:t>the platform </a:t>
            </a:r>
            <a:r>
              <a:t>containerizes for you</a:t>
            </a:r>
          </a:p>
          <a:p>
            <a:pPr>
              <a:defRPr sz="2400">
                <a:solidFill>
                  <a:srgbClr val="4D6F88"/>
                </a:solidFill>
                <a:latin typeface="Proxima Nova Light"/>
                <a:ea typeface="Proxima Nova Light"/>
                <a:cs typeface="Proxima Nova Light"/>
                <a:sym typeface="Proxima Nova Light"/>
              </a:defRPr>
            </a:pPr>
          </a:p>
          <a:p>
            <a:pPr>
              <a:defRPr b="1" sz="3200">
                <a:solidFill>
                  <a:srgbClr val="4D6F88"/>
                </a:solidFill>
                <a:latin typeface="Proxima Nova Extrabold"/>
                <a:ea typeface="Proxima Nova Extrabold"/>
                <a:cs typeface="Proxima Nova Extrabold"/>
                <a:sym typeface="Proxima Nova Extrabold"/>
              </a:defRPr>
            </a:pPr>
            <a:r>
              <a:t>or</a:t>
            </a:r>
            <a:endParaRPr sz="2400"/>
          </a:p>
          <a:p>
            <a:pPr>
              <a:defRPr sz="2400">
                <a:solidFill>
                  <a:srgbClr val="4D6F88"/>
                </a:solidFill>
                <a:latin typeface="Proxima Nova Light"/>
                <a:ea typeface="Proxima Nova Light"/>
                <a:cs typeface="Proxima Nova Light"/>
                <a:sym typeface="Proxima Nova Light"/>
              </a:defRPr>
            </a:pPr>
          </a:p>
          <a:p>
            <a:pPr>
              <a:defRPr sz="2400">
                <a:solidFill>
                  <a:srgbClr val="FFFFFF"/>
                </a:solidFill>
                <a:latin typeface="Proxima Nova Light"/>
                <a:ea typeface="Proxima Nova Light"/>
                <a:cs typeface="Proxima Nova Light"/>
                <a:sym typeface="Proxima Nova Light"/>
              </a:defRPr>
            </a:pPr>
            <a:r>
              <a:t>Deploy container images that </a:t>
            </a:r>
            <a:r>
              <a:rPr i="1"/>
              <a:t>you</a:t>
            </a:r>
            <a:r>
              <a:t> build yourself</a:t>
            </a:r>
          </a:p>
        </p:txBody>
      </p:sp>
      <p:grpSp>
        <p:nvGrpSpPr>
          <p:cNvPr id="807" name="Rectangle 2"/>
          <p:cNvGrpSpPr/>
          <p:nvPr/>
        </p:nvGrpSpPr>
        <p:grpSpPr>
          <a:xfrm>
            <a:off x="4112185" y="808068"/>
            <a:ext cx="1214352" cy="659220"/>
            <a:chOff x="0" y="0"/>
            <a:chExt cx="1214350" cy="659219"/>
          </a:xfrm>
        </p:grpSpPr>
        <p:sp>
          <p:nvSpPr>
            <p:cNvPr id="805"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p>
          </p:txBody>
        </p:sp>
        <p:sp>
          <p:nvSpPr>
            <p:cNvPr id="806" name="Push Docker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pPr/>
              <a:r>
                <a:t>Push Docker image</a:t>
              </a:r>
            </a:p>
          </p:txBody>
        </p:sp>
      </p:grpSp>
      <p:sp>
        <p:nvSpPr>
          <p:cNvPr id="808" name="TextBox 3"/>
          <p:cNvSpPr txBox="1"/>
          <p:nvPr/>
        </p:nvSpPr>
        <p:spPr>
          <a:xfrm>
            <a:off x="4112186" y="77445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pPr/>
            <a:r>
              <a:t>Developer</a:t>
            </a:r>
          </a:p>
        </p:txBody>
      </p:sp>
      <p:sp>
        <p:nvSpPr>
          <p:cNvPr id="809" name="Rectangle 4"/>
          <p:cNvSpPr/>
          <p:nvPr/>
        </p:nvSpPr>
        <p:spPr>
          <a:xfrm>
            <a:off x="5713226" y="478458"/>
            <a:ext cx="2952310" cy="4146700"/>
          </a:xfrm>
          <a:prstGeom prst="rect">
            <a:avLst/>
          </a:prstGeom>
          <a:solidFill>
            <a:schemeClr val="accent2"/>
          </a:solidFill>
          <a:ln>
            <a:solidFill>
              <a:srgbClr val="FFFFFF"/>
            </a:solidFill>
          </a:ln>
        </p:spPr>
        <p:txBody>
          <a:bodyPr lIns="45719" rIns="45719" anchor="b"/>
          <a:lstStyle/>
          <a:p>
            <a:pPr algn="ctr">
              <a:defRPr sz="1200">
                <a:solidFill>
                  <a:srgbClr val="FFFFFF"/>
                </a:solidFill>
                <a:latin typeface="Calibri"/>
                <a:ea typeface="Calibri"/>
                <a:cs typeface="Calibri"/>
                <a:sym typeface="Calibri"/>
              </a:defRPr>
            </a:pPr>
          </a:p>
        </p:txBody>
      </p:sp>
      <p:sp>
        <p:nvSpPr>
          <p:cNvPr id="810" name="TextBox 5"/>
          <p:cNvSpPr txBox="1"/>
          <p:nvPr/>
        </p:nvSpPr>
        <p:spPr>
          <a:xfrm>
            <a:off x="5713226" y="44484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BCFFF9"/>
                </a:solidFill>
                <a:latin typeface="Proxima Nova Light"/>
                <a:ea typeface="Proxima Nova Light"/>
                <a:cs typeface="Proxima Nova Light"/>
                <a:sym typeface="Proxima Nova Light"/>
              </a:defRPr>
            </a:lvl1pPr>
          </a:lstStyle>
          <a:p>
            <a:pPr/>
            <a:r>
              <a:t>Cloud Foundry</a:t>
            </a:r>
          </a:p>
        </p:txBody>
      </p:sp>
      <p:grpSp>
        <p:nvGrpSpPr>
          <p:cNvPr id="813" name="Rectangle 6"/>
          <p:cNvGrpSpPr/>
          <p:nvPr/>
        </p:nvGrpSpPr>
        <p:grpSpPr>
          <a:xfrm>
            <a:off x="5850144" y="808068"/>
            <a:ext cx="1214352" cy="659220"/>
            <a:chOff x="0" y="0"/>
            <a:chExt cx="1214350" cy="659219"/>
          </a:xfrm>
        </p:grpSpPr>
        <p:sp>
          <p:nvSpPr>
            <p:cNvPr id="811"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812" name="Cloud Controller triggers staging"/>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Cloud Controller triggers staging</a:t>
              </a:r>
            </a:p>
          </p:txBody>
        </p:sp>
      </p:grpSp>
      <p:grpSp>
        <p:nvGrpSpPr>
          <p:cNvPr id="816" name="Rectangle 7"/>
          <p:cNvGrpSpPr/>
          <p:nvPr/>
        </p:nvGrpSpPr>
        <p:grpSpPr>
          <a:xfrm>
            <a:off x="7306150" y="808068"/>
            <a:ext cx="1214352" cy="659220"/>
            <a:chOff x="0" y="0"/>
            <a:chExt cx="1214350" cy="659219"/>
          </a:xfrm>
        </p:grpSpPr>
        <p:sp>
          <p:nvSpPr>
            <p:cNvPr id="814"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815" name="Diego spins up container to get metadata"/>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Diego spins up container to get metadata</a:t>
              </a:r>
            </a:p>
          </p:txBody>
        </p:sp>
      </p:grpSp>
      <p:grpSp>
        <p:nvGrpSpPr>
          <p:cNvPr id="819" name="Rectangle 8"/>
          <p:cNvGrpSpPr/>
          <p:nvPr/>
        </p:nvGrpSpPr>
        <p:grpSpPr>
          <a:xfrm>
            <a:off x="7306150" y="1754364"/>
            <a:ext cx="1214352" cy="659220"/>
            <a:chOff x="0" y="0"/>
            <a:chExt cx="1214350" cy="659219"/>
          </a:xfrm>
        </p:grpSpPr>
        <p:sp>
          <p:nvSpPr>
            <p:cNvPr id="817"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818" name="Cloud Controller stores metadata"/>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Cloud Controller stores metadata</a:t>
              </a:r>
            </a:p>
          </p:txBody>
        </p:sp>
      </p:grpSp>
      <p:grpSp>
        <p:nvGrpSpPr>
          <p:cNvPr id="822" name="Rectangle 9"/>
          <p:cNvGrpSpPr/>
          <p:nvPr/>
        </p:nvGrpSpPr>
        <p:grpSpPr>
          <a:xfrm>
            <a:off x="5850142" y="1754364"/>
            <a:ext cx="1214352" cy="659220"/>
            <a:chOff x="0" y="0"/>
            <a:chExt cx="1214350" cy="659219"/>
          </a:xfrm>
        </p:grpSpPr>
        <p:sp>
          <p:nvSpPr>
            <p:cNvPr id="820"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821" name="Diego schedules container onto Cells"/>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Diego schedules container onto Cells</a:t>
              </a:r>
            </a:p>
          </p:txBody>
        </p:sp>
      </p:grpSp>
      <p:grpSp>
        <p:nvGrpSpPr>
          <p:cNvPr id="825" name="Rectangle 10"/>
          <p:cNvGrpSpPr/>
          <p:nvPr/>
        </p:nvGrpSpPr>
        <p:grpSpPr>
          <a:xfrm>
            <a:off x="5850142" y="2700659"/>
            <a:ext cx="1214352" cy="659220"/>
            <a:chOff x="0" y="0"/>
            <a:chExt cx="1214350" cy="659219"/>
          </a:xfrm>
        </p:grpSpPr>
        <p:sp>
          <p:nvSpPr>
            <p:cNvPr id="823" name="Rectangle"/>
            <p:cNvSpPr/>
            <p:nvPr/>
          </p:nvSpPr>
          <p:spPr>
            <a:xfrm>
              <a:off x="0" y="-1"/>
              <a:ext cx="1214351" cy="659221"/>
            </a:xfrm>
            <a:prstGeom prst="rect">
              <a:avLst/>
            </a:prstGeom>
            <a:solidFill>
              <a:srgbClr val="000000"/>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824" name="Running app!"/>
            <p:cNvSpPr txBox="1"/>
            <p:nvPr/>
          </p:nvSpPr>
          <p:spPr>
            <a:xfrm>
              <a:off x="0" y="194989"/>
              <a:ext cx="1214351"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pPr/>
              <a:r>
                <a:t>Running app!</a:t>
              </a:r>
            </a:p>
          </p:txBody>
        </p:sp>
      </p:grpSp>
      <p:sp>
        <p:nvSpPr>
          <p:cNvPr id="851" name="Straight Arrow Connector 13"/>
          <p:cNvSpPr/>
          <p:nvPr/>
        </p:nvSpPr>
        <p:spPr>
          <a:xfrm>
            <a:off x="5326536" y="952534"/>
            <a:ext cx="1974853" cy="1413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19050">
            <a:solidFill>
              <a:srgbClr val="FFFFFF"/>
            </a:solidFill>
            <a:tailEnd type="triangle"/>
          </a:ln>
        </p:spPr>
        <p:txBody>
          <a:bodyPr/>
          <a:lstStyle/>
          <a:p>
            <a:pPr/>
          </a:p>
        </p:txBody>
      </p:sp>
      <p:sp>
        <p:nvSpPr>
          <p:cNvPr id="852" name="Straight Arrow Connector 14"/>
          <p:cNvSpPr/>
          <p:nvPr/>
        </p:nvSpPr>
        <p:spPr>
          <a:xfrm>
            <a:off x="7913326" y="1472039"/>
            <a:ext cx="1" cy="277563"/>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cubicBezTo>
                  <a:pt x="0" y="7200"/>
                  <a:pt x="0" y="14400"/>
                  <a:pt x="0" y="21600"/>
                </a:cubicBezTo>
              </a:path>
            </a:pathLst>
          </a:custGeom>
          <a:ln w="19050">
            <a:solidFill>
              <a:srgbClr val="FFFFFF"/>
            </a:solidFill>
            <a:tailEnd type="triangle"/>
          </a:ln>
        </p:spPr>
        <p:txBody>
          <a:bodyPr/>
          <a:lstStyle/>
          <a:p>
            <a:pPr/>
          </a:p>
        </p:txBody>
      </p:sp>
      <p:sp>
        <p:nvSpPr>
          <p:cNvPr id="853" name="Straight Arrow Connector 15"/>
          <p:cNvSpPr/>
          <p:nvPr/>
        </p:nvSpPr>
        <p:spPr>
          <a:xfrm>
            <a:off x="7069342" y="2083973"/>
            <a:ext cx="23204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21600" y="0"/>
                </a:moveTo>
                <a:cubicBezTo>
                  <a:pt x="14400" y="0"/>
                  <a:pt x="7200" y="0"/>
                  <a:pt x="0" y="0"/>
                </a:cubicBezTo>
              </a:path>
            </a:pathLst>
          </a:custGeom>
          <a:ln w="19050">
            <a:solidFill>
              <a:srgbClr val="FFFFFF"/>
            </a:solidFill>
            <a:tailEnd type="triangle"/>
          </a:ln>
        </p:spPr>
        <p:txBody>
          <a:bodyPr/>
          <a:lstStyle/>
          <a:p>
            <a:pPr/>
          </a:p>
        </p:txBody>
      </p:sp>
      <p:sp>
        <p:nvSpPr>
          <p:cNvPr id="829" name="Straight Arrow Connector 16"/>
          <p:cNvSpPr/>
          <p:nvPr/>
        </p:nvSpPr>
        <p:spPr>
          <a:xfrm flipH="1">
            <a:off x="7064494" y="2083973"/>
            <a:ext cx="241656" cy="2"/>
          </a:xfrm>
          <a:prstGeom prst="line">
            <a:avLst/>
          </a:prstGeom>
          <a:ln w="19050">
            <a:solidFill>
              <a:srgbClr val="FFFFFF"/>
            </a:solidFill>
            <a:tailEnd type="triangle"/>
          </a:ln>
        </p:spPr>
        <p:txBody>
          <a:bodyPr lIns="45719" rIns="45719"/>
          <a:lstStyle/>
          <a:p>
            <a:pPr/>
          </a:p>
        </p:txBody>
      </p:sp>
      <p:sp>
        <p:nvSpPr>
          <p:cNvPr id="830" name="Straight Arrow Connector 17"/>
          <p:cNvSpPr/>
          <p:nvPr/>
        </p:nvSpPr>
        <p:spPr>
          <a:xfrm flipH="1">
            <a:off x="6457317" y="2413582"/>
            <a:ext cx="2" cy="287078"/>
          </a:xfrm>
          <a:prstGeom prst="line">
            <a:avLst/>
          </a:prstGeom>
          <a:ln w="19050">
            <a:solidFill>
              <a:srgbClr val="FFFFFF"/>
            </a:solidFill>
            <a:tailEnd type="triangle"/>
          </a:ln>
        </p:spPr>
        <p:txBody>
          <a:bodyPr lIns="45719" rIns="45719"/>
          <a:lstStyle/>
          <a:p>
            <a:pPr/>
          </a:p>
        </p:txBody>
      </p:sp>
      <p:grpSp>
        <p:nvGrpSpPr>
          <p:cNvPr id="833" name="Rectangle 20"/>
          <p:cNvGrpSpPr/>
          <p:nvPr/>
        </p:nvGrpSpPr>
        <p:grpSpPr>
          <a:xfrm>
            <a:off x="4112185" y="1653353"/>
            <a:ext cx="1214352" cy="659220"/>
            <a:chOff x="0" y="0"/>
            <a:chExt cx="1214350" cy="659219"/>
          </a:xfrm>
        </p:grpSpPr>
        <p:sp>
          <p:nvSpPr>
            <p:cNvPr id="831"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p>
          </p:txBody>
        </p:sp>
        <p:sp>
          <p:nvSpPr>
            <p:cNvPr id="832" name="Generate and upload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pPr/>
              <a:r>
                <a:t>Generate and upload image</a:t>
              </a:r>
            </a:p>
          </p:txBody>
        </p:sp>
      </p:grpSp>
      <p:sp>
        <p:nvSpPr>
          <p:cNvPr id="834" name="TextBox 21"/>
          <p:cNvSpPr txBox="1"/>
          <p:nvPr/>
        </p:nvSpPr>
        <p:spPr>
          <a:xfrm>
            <a:off x="4112186" y="1619744"/>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pPr/>
            <a:r>
              <a:t>Developer</a:t>
            </a:r>
          </a:p>
        </p:txBody>
      </p:sp>
      <p:grpSp>
        <p:nvGrpSpPr>
          <p:cNvPr id="837" name="Rectangle 22"/>
          <p:cNvGrpSpPr/>
          <p:nvPr/>
        </p:nvGrpSpPr>
        <p:grpSpPr>
          <a:xfrm>
            <a:off x="4112185" y="2498639"/>
            <a:ext cx="1214352" cy="659220"/>
            <a:chOff x="0" y="0"/>
            <a:chExt cx="1214350" cy="659219"/>
          </a:xfrm>
        </p:grpSpPr>
        <p:sp>
          <p:nvSpPr>
            <p:cNvPr id="835"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sz="1200">
                  <a:solidFill>
                    <a:srgbClr val="FFFFFF"/>
                  </a:solidFill>
                  <a:latin typeface="Calibri"/>
                  <a:ea typeface="Calibri"/>
                  <a:cs typeface="Calibri"/>
                  <a:sym typeface="Calibri"/>
                </a:defRPr>
              </a:pPr>
            </a:p>
          </p:txBody>
        </p:sp>
        <p:sp>
          <p:nvSpPr>
            <p:cNvPr id="836" name="Create Dockerfil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pPr/>
              <a:r>
                <a:t>Create Dockerfile</a:t>
              </a:r>
            </a:p>
          </p:txBody>
        </p:sp>
      </p:grpSp>
      <p:sp>
        <p:nvSpPr>
          <p:cNvPr id="838" name="TextBox 23"/>
          <p:cNvSpPr txBox="1"/>
          <p:nvPr/>
        </p:nvSpPr>
        <p:spPr>
          <a:xfrm>
            <a:off x="4112186" y="2465030"/>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pPr/>
            <a:r>
              <a:t>Developer</a:t>
            </a:r>
          </a:p>
        </p:txBody>
      </p:sp>
      <p:grpSp>
        <p:nvGrpSpPr>
          <p:cNvPr id="841" name="Rectangle 24"/>
          <p:cNvGrpSpPr/>
          <p:nvPr/>
        </p:nvGrpSpPr>
        <p:grpSpPr>
          <a:xfrm>
            <a:off x="4112185" y="3343926"/>
            <a:ext cx="1214352" cy="659220"/>
            <a:chOff x="0" y="0"/>
            <a:chExt cx="1214350" cy="659219"/>
          </a:xfrm>
        </p:grpSpPr>
        <p:sp>
          <p:nvSpPr>
            <p:cNvPr id="839"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p>
          </p:txBody>
        </p:sp>
        <p:sp>
          <p:nvSpPr>
            <p:cNvPr id="840" name="Identify base Docker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pPr/>
              <a:r>
                <a:t>Identify base Docker image</a:t>
              </a:r>
            </a:p>
          </p:txBody>
        </p:sp>
      </p:grpSp>
      <p:sp>
        <p:nvSpPr>
          <p:cNvPr id="842" name="TextBox 25"/>
          <p:cNvSpPr txBox="1"/>
          <p:nvPr/>
        </p:nvSpPr>
        <p:spPr>
          <a:xfrm>
            <a:off x="4112186" y="3310315"/>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pPr/>
            <a:r>
              <a:t>Developer</a:t>
            </a:r>
          </a:p>
        </p:txBody>
      </p:sp>
      <p:grpSp>
        <p:nvGrpSpPr>
          <p:cNvPr id="845" name="Rectangle 26"/>
          <p:cNvGrpSpPr/>
          <p:nvPr/>
        </p:nvGrpSpPr>
        <p:grpSpPr>
          <a:xfrm>
            <a:off x="4112185" y="4189212"/>
            <a:ext cx="1214352" cy="659220"/>
            <a:chOff x="0" y="0"/>
            <a:chExt cx="1214350" cy="659219"/>
          </a:xfrm>
        </p:grpSpPr>
        <p:sp>
          <p:nvSpPr>
            <p:cNvPr id="843"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sz="1200">
                  <a:solidFill>
                    <a:srgbClr val="FFFFFF"/>
                  </a:solidFill>
                  <a:latin typeface="Calibri"/>
                  <a:ea typeface="Calibri"/>
                  <a:cs typeface="Calibri"/>
                  <a:sym typeface="Calibri"/>
                </a:defRPr>
              </a:pPr>
            </a:p>
          </p:txBody>
        </p:sp>
        <p:sp>
          <p:nvSpPr>
            <p:cNvPr id="844" name="Package source cod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pPr/>
              <a:r>
                <a:t>Package source code</a:t>
              </a:r>
            </a:p>
          </p:txBody>
        </p:sp>
      </p:grpSp>
      <p:sp>
        <p:nvSpPr>
          <p:cNvPr id="846" name="TextBox 27"/>
          <p:cNvSpPr txBox="1"/>
          <p:nvPr/>
        </p:nvSpPr>
        <p:spPr>
          <a:xfrm>
            <a:off x="4112186" y="4155601"/>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pPr/>
            <a:r>
              <a:t>Developer</a:t>
            </a:r>
          </a:p>
        </p:txBody>
      </p:sp>
      <p:sp>
        <p:nvSpPr>
          <p:cNvPr id="854" name="Straight Arrow Connector 29"/>
          <p:cNvSpPr/>
          <p:nvPr/>
        </p:nvSpPr>
        <p:spPr>
          <a:xfrm>
            <a:off x="4719361" y="4007897"/>
            <a:ext cx="1" cy="176553"/>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21600"/>
                </a:moveTo>
                <a:cubicBezTo>
                  <a:pt x="0" y="14400"/>
                  <a:pt x="0" y="7200"/>
                  <a:pt x="0" y="0"/>
                </a:cubicBezTo>
              </a:path>
            </a:pathLst>
          </a:custGeom>
          <a:ln w="19050">
            <a:solidFill>
              <a:srgbClr val="FFFFFF"/>
            </a:solidFill>
            <a:tailEnd type="triangle"/>
          </a:ln>
        </p:spPr>
        <p:txBody>
          <a:bodyPr/>
          <a:lstStyle/>
          <a:p>
            <a:pPr/>
          </a:p>
        </p:txBody>
      </p:sp>
      <p:sp>
        <p:nvSpPr>
          <p:cNvPr id="855" name="Straight Arrow Connector 31"/>
          <p:cNvSpPr/>
          <p:nvPr/>
        </p:nvSpPr>
        <p:spPr>
          <a:xfrm>
            <a:off x="4719361" y="3162611"/>
            <a:ext cx="1" cy="1477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19050">
            <a:solidFill>
              <a:srgbClr val="FFFFFF"/>
            </a:solidFill>
            <a:tailEnd type="triangle"/>
          </a:ln>
        </p:spPr>
        <p:txBody>
          <a:bodyPr/>
          <a:lstStyle/>
          <a:p>
            <a:pPr/>
          </a:p>
        </p:txBody>
      </p:sp>
      <p:sp>
        <p:nvSpPr>
          <p:cNvPr id="856" name="Straight Arrow Connector 33"/>
          <p:cNvSpPr/>
          <p:nvPr/>
        </p:nvSpPr>
        <p:spPr>
          <a:xfrm>
            <a:off x="4719361" y="2317325"/>
            <a:ext cx="1" cy="176553"/>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21600"/>
                </a:moveTo>
                <a:cubicBezTo>
                  <a:pt x="0" y="14400"/>
                  <a:pt x="0" y="7200"/>
                  <a:pt x="0" y="0"/>
                </a:cubicBezTo>
              </a:path>
            </a:pathLst>
          </a:custGeom>
          <a:ln w="19050">
            <a:solidFill>
              <a:srgbClr val="FFFFFF"/>
            </a:solidFill>
            <a:tailEnd type="triangle"/>
          </a:ln>
        </p:spPr>
        <p:txBody>
          <a:bodyPr/>
          <a:lstStyle/>
          <a:p>
            <a:pPr/>
          </a:p>
        </p:txBody>
      </p:sp>
      <p:sp>
        <p:nvSpPr>
          <p:cNvPr id="857" name="Straight Arrow Connector 35"/>
          <p:cNvSpPr/>
          <p:nvPr/>
        </p:nvSpPr>
        <p:spPr>
          <a:xfrm>
            <a:off x="4719361" y="1472039"/>
            <a:ext cx="1" cy="176553"/>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21600"/>
                </a:moveTo>
                <a:cubicBezTo>
                  <a:pt x="0" y="14400"/>
                  <a:pt x="0" y="7200"/>
                  <a:pt x="0" y="0"/>
                </a:cubicBezTo>
              </a:path>
            </a:pathLst>
          </a:custGeom>
          <a:ln w="19050">
            <a:solidFill>
              <a:srgbClr val="FFFFFF"/>
            </a:solidFill>
            <a:tailEnd type="triangle"/>
          </a:ln>
        </p:spPr>
        <p:txBody>
          <a:bodyPr/>
          <a:lstStyle/>
          <a:p>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61" name="TextBox 1"/>
          <p:cNvSpPr txBox="1"/>
          <p:nvPr/>
        </p:nvSpPr>
        <p:spPr>
          <a:xfrm>
            <a:off x="510362" y="1606608"/>
            <a:ext cx="2721937" cy="1932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2400">
                <a:solidFill>
                  <a:srgbClr val="FFFFFF"/>
                </a:solidFill>
                <a:latin typeface="Proxima Nova Semibold"/>
                <a:ea typeface="Proxima Nova Semibold"/>
                <a:cs typeface="Proxima Nova Semibold"/>
                <a:sym typeface="Proxima Nova Semibold"/>
              </a:defRPr>
            </a:lvl1pPr>
          </a:lstStyle>
          <a:p>
            <a:pPr/>
            <a:r>
              <a:t>Cloud Foundry offers exceptional support for containers at runtime.</a:t>
            </a:r>
          </a:p>
        </p:txBody>
      </p:sp>
      <p:sp>
        <p:nvSpPr>
          <p:cNvPr id="862" name="TextBox 2"/>
          <p:cNvSpPr txBox="1"/>
          <p:nvPr/>
        </p:nvSpPr>
        <p:spPr>
          <a:xfrm>
            <a:off x="3774557" y="454158"/>
            <a:ext cx="4976038" cy="4269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spcBef>
                <a:spcPts val="1200"/>
              </a:spcBef>
              <a:defRPr sz="1600">
                <a:solidFill>
                  <a:srgbClr val="FFFFFF"/>
                </a:solidFill>
                <a:latin typeface="Proxima Nova"/>
                <a:ea typeface="Proxima Nova"/>
                <a:cs typeface="Proxima Nova"/>
                <a:sym typeface="Proxima Nova"/>
              </a:defRPr>
            </a:pPr>
            <a:r>
              <a:t>Builds </a:t>
            </a:r>
            <a:r>
              <a:rPr>
                <a:solidFill>
                  <a:schemeClr val="accent2"/>
                </a:solidFill>
              </a:rPr>
              <a:t>OCI-compatible</a:t>
            </a:r>
            <a:r>
              <a:t> containers</a:t>
            </a:r>
          </a:p>
          <a:p>
            <a:pPr>
              <a:spcBef>
                <a:spcPts val="1200"/>
              </a:spcBef>
              <a:defRPr sz="1600">
                <a:solidFill>
                  <a:srgbClr val="FFFFFF"/>
                </a:solidFill>
                <a:latin typeface="Proxima Nova"/>
                <a:ea typeface="Proxima Nova"/>
                <a:cs typeface="Proxima Nova"/>
                <a:sym typeface="Proxima Nova"/>
              </a:defRPr>
            </a:pPr>
            <a:r>
              <a:t>Generates both </a:t>
            </a:r>
            <a:r>
              <a:rPr>
                <a:solidFill>
                  <a:schemeClr val="accent2"/>
                </a:solidFill>
              </a:rPr>
              <a:t>Linux</a:t>
            </a:r>
            <a:r>
              <a:t> and </a:t>
            </a:r>
            <a:r>
              <a:rPr>
                <a:solidFill>
                  <a:schemeClr val="accent2"/>
                </a:solidFill>
              </a:rPr>
              <a:t>Windows</a:t>
            </a:r>
            <a:r>
              <a:t> containers</a:t>
            </a:r>
          </a:p>
          <a:p>
            <a:pPr>
              <a:spcBef>
                <a:spcPts val="1200"/>
              </a:spcBef>
              <a:defRPr sz="1600">
                <a:solidFill>
                  <a:srgbClr val="FFFFFF"/>
                </a:solidFill>
                <a:latin typeface="Proxima Nova"/>
                <a:ea typeface="Proxima Nova"/>
                <a:cs typeface="Proxima Nova"/>
                <a:sym typeface="Proxima Nova"/>
              </a:defRPr>
            </a:pPr>
            <a:r>
              <a:t>Option to </a:t>
            </a:r>
            <a:r>
              <a:rPr>
                <a:solidFill>
                  <a:schemeClr val="accent2"/>
                </a:solidFill>
              </a:rPr>
              <a:t>SSH</a:t>
            </a:r>
            <a:r>
              <a:t> into running containers</a:t>
            </a:r>
          </a:p>
          <a:p>
            <a:pPr>
              <a:spcBef>
                <a:spcPts val="1200"/>
              </a:spcBef>
              <a:defRPr sz="1600">
                <a:solidFill>
                  <a:srgbClr val="FFFFFF"/>
                </a:solidFill>
                <a:latin typeface="Proxima Nova"/>
                <a:ea typeface="Proxima Nova"/>
                <a:cs typeface="Proxima Nova"/>
                <a:sym typeface="Proxima Nova"/>
              </a:defRPr>
            </a:pPr>
            <a:r>
              <a:t>Can rebuild containers to </a:t>
            </a:r>
            <a:r>
              <a:rPr>
                <a:solidFill>
                  <a:schemeClr val="accent2"/>
                </a:solidFill>
              </a:rPr>
              <a:t>patch</a:t>
            </a:r>
            <a:r>
              <a:t> root file system</a:t>
            </a:r>
          </a:p>
          <a:p>
            <a:pPr>
              <a:spcBef>
                <a:spcPts val="1200"/>
              </a:spcBef>
              <a:defRPr sz="1600">
                <a:solidFill>
                  <a:srgbClr val="FFFFFF"/>
                </a:solidFill>
                <a:latin typeface="Proxima Nova"/>
                <a:ea typeface="Proxima Nova"/>
                <a:cs typeface="Proxima Nova"/>
                <a:sym typeface="Proxima Nova"/>
              </a:defRPr>
            </a:pPr>
            <a:r>
              <a:t>Performs log </a:t>
            </a:r>
            <a:r>
              <a:rPr>
                <a:solidFill>
                  <a:schemeClr val="accent2"/>
                </a:solidFill>
              </a:rPr>
              <a:t>aggregation</a:t>
            </a:r>
            <a:r>
              <a:t> and correlation</a:t>
            </a:r>
          </a:p>
          <a:p>
            <a:pPr>
              <a:spcBef>
                <a:spcPts val="1200"/>
              </a:spcBef>
              <a:defRPr sz="1600">
                <a:solidFill>
                  <a:srgbClr val="FFFFFF"/>
                </a:solidFill>
                <a:latin typeface="Proxima Nova"/>
                <a:ea typeface="Proxima Nova"/>
                <a:cs typeface="Proxima Nova"/>
                <a:sym typeface="Proxima Nova"/>
              </a:defRPr>
            </a:pPr>
            <a:r>
              <a:t>Offers </a:t>
            </a:r>
            <a:r>
              <a:rPr>
                <a:solidFill>
                  <a:schemeClr val="accent2"/>
                </a:solidFill>
              </a:rPr>
              <a:t>monitoring</a:t>
            </a:r>
            <a:r>
              <a:t> and auto scaling of containers</a:t>
            </a:r>
          </a:p>
          <a:p>
            <a:pPr>
              <a:spcBef>
                <a:spcPts val="1200"/>
              </a:spcBef>
              <a:defRPr sz="1600">
                <a:solidFill>
                  <a:srgbClr val="FFFFFF"/>
                </a:solidFill>
                <a:latin typeface="Proxima Nova"/>
                <a:ea typeface="Proxima Nova"/>
                <a:cs typeface="Proxima Nova"/>
                <a:sym typeface="Proxima Nova"/>
              </a:defRPr>
            </a:pPr>
            <a:r>
              <a:t>Introduces policy-driven container </a:t>
            </a:r>
            <a:r>
              <a:rPr>
                <a:solidFill>
                  <a:schemeClr val="accent2"/>
                </a:solidFill>
              </a:rPr>
              <a:t>networking</a:t>
            </a:r>
            <a:endParaRPr>
              <a:solidFill>
                <a:schemeClr val="accent2"/>
              </a:solidFill>
            </a:endParaRPr>
          </a:p>
          <a:p>
            <a:pPr>
              <a:spcBef>
                <a:spcPts val="1200"/>
              </a:spcBef>
              <a:defRPr sz="1600">
                <a:solidFill>
                  <a:srgbClr val="FFFFFF"/>
                </a:solidFill>
                <a:latin typeface="Proxima Nova"/>
                <a:ea typeface="Proxima Nova"/>
                <a:cs typeface="Proxima Nova"/>
                <a:sym typeface="Proxima Nova"/>
              </a:defRPr>
            </a:pPr>
            <a:r>
              <a:t>Can attach </a:t>
            </a:r>
            <a:r>
              <a:rPr>
                <a:solidFill>
                  <a:schemeClr val="accent2"/>
                </a:solidFill>
              </a:rPr>
              <a:t>persistent storage </a:t>
            </a:r>
            <a:r>
              <a:t>volumes</a:t>
            </a:r>
          </a:p>
          <a:p>
            <a:pPr>
              <a:spcBef>
                <a:spcPts val="1200"/>
              </a:spcBef>
              <a:defRPr sz="1600">
                <a:solidFill>
                  <a:schemeClr val="accent2"/>
                </a:solidFill>
                <a:latin typeface="Proxima Nova"/>
                <a:ea typeface="Proxima Nova"/>
                <a:cs typeface="Proxima Nova"/>
                <a:sym typeface="Proxima Nova"/>
              </a:defRPr>
            </a:pPr>
            <a:r>
              <a:t>Intercept</a:t>
            </a:r>
            <a:r>
              <a:rPr>
                <a:solidFill>
                  <a:srgbClr val="FFFFFF"/>
                </a:solidFill>
              </a:rPr>
              <a:t> traffic via Route Services</a:t>
            </a:r>
            <a:endParaRPr>
              <a:solidFill>
                <a:srgbClr val="FFFFFF"/>
              </a:solidFill>
            </a:endParaRPr>
          </a:p>
          <a:p>
            <a:pPr>
              <a:spcBef>
                <a:spcPts val="1200"/>
              </a:spcBef>
              <a:defRPr sz="1600">
                <a:solidFill>
                  <a:srgbClr val="FFFFFF"/>
                </a:solidFill>
                <a:latin typeface="Proxima Nova"/>
                <a:ea typeface="Proxima Nova"/>
                <a:cs typeface="Proxima Nova"/>
                <a:sym typeface="Proxima Nova"/>
              </a:defRPr>
            </a:pPr>
            <a:r>
              <a:t>Securely </a:t>
            </a:r>
            <a:r>
              <a:rPr>
                <a:solidFill>
                  <a:schemeClr val="accent2"/>
                </a:solidFill>
              </a:rPr>
              <a:t>connect</a:t>
            </a:r>
            <a:r>
              <a:t> to outside services via Broker</a:t>
            </a:r>
          </a:p>
          <a:p>
            <a:pPr>
              <a:spcBef>
                <a:spcPts val="1200"/>
              </a:spcBef>
              <a:defRPr sz="1600">
                <a:solidFill>
                  <a:schemeClr val="accent2"/>
                </a:solidFill>
                <a:latin typeface="Proxima Nova"/>
                <a:ea typeface="Proxima Nova"/>
                <a:cs typeface="Proxima Nova"/>
                <a:sym typeface="Proxima Nova"/>
              </a:defRPr>
            </a:pPr>
            <a:r>
              <a:t>Secure-by-default</a:t>
            </a:r>
            <a:r>
              <a:rPr>
                <a:solidFill>
                  <a:srgbClr val="FFFFFF"/>
                </a:solidFill>
              </a:rPr>
              <a:t> approach to containers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6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6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6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86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86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86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86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86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86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86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86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62"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6" name="Content Placeholder 2"/>
          <p:cNvSpPr txBox="1"/>
          <p:nvPr/>
        </p:nvSpPr>
        <p:spPr>
          <a:xfrm>
            <a:off x="497958" y="1283717"/>
            <a:ext cx="4148472" cy="344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1800">
                <a:solidFill>
                  <a:srgbClr val="FFFFFF"/>
                </a:solidFill>
                <a:latin typeface="Proxima Nova Rg"/>
                <a:ea typeface="Proxima Nova Rg"/>
                <a:cs typeface="Proxima Nova Rg"/>
                <a:sym typeface="Proxima Nova Rg"/>
              </a:defRPr>
            </a:pPr>
            <a:r>
              <a:t>Application manifests tells cf push what to do with applications</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What OS stack to run on: Windows or Linux</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How many instances to create and how much memory to use.</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Helps automate deployment, specially of multiple apps at once</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Can list services to be bound to the application</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YAML format – http://yaml.org</a:t>
            </a:r>
          </a:p>
        </p:txBody>
      </p:sp>
      <p:pic>
        <p:nvPicPr>
          <p:cNvPr id="867" name="Picture 6" descr="Picture 6"/>
          <p:cNvPicPr>
            <a:picLocks noChangeAspect="1"/>
          </p:cNvPicPr>
          <p:nvPr/>
        </p:nvPicPr>
        <p:blipFill>
          <a:blip r:embed="rId3">
            <a:extLst/>
          </a:blip>
          <a:stretch>
            <a:fillRect/>
          </a:stretch>
        </p:blipFill>
        <p:spPr>
          <a:xfrm>
            <a:off x="4948185" y="1931056"/>
            <a:ext cx="3855573" cy="2094615"/>
          </a:xfrm>
          <a:prstGeom prst="rect">
            <a:avLst/>
          </a:prstGeom>
          <a:ln w="12700">
            <a:miter lim="400000"/>
          </a:ln>
        </p:spPr>
      </p:pic>
      <p:sp>
        <p:nvSpPr>
          <p:cNvPr id="868" name="Shape 289"/>
          <p:cNvSpPr txBox="1"/>
          <p:nvPr/>
        </p:nvSpPr>
        <p:spPr>
          <a:xfrm>
            <a:off x="202017" y="329609"/>
            <a:ext cx="8601741"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a:solidFill>
                  <a:srgbClr val="FFFFFF"/>
                </a:solidFill>
                <a:latin typeface="Proxima Nova Rg"/>
                <a:ea typeface="Proxima Nova Rg"/>
                <a:cs typeface="Proxima Nova Rg"/>
                <a:sym typeface="Proxima Nova Rg"/>
              </a:defRPr>
            </a:lvl1pPr>
          </a:lstStyle>
          <a:p>
            <a:pPr/>
            <a:r>
              <a:t>Define application metadata in a manifest file.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6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8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86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866">
                                            <p:txEl>
                                              <p:pRg st="5" end="5"/>
                                            </p:txEl>
                                          </p:spTgt>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2" fill="hold">
                                  <p:stCondLst>
                                    <p:cond delay="0"/>
                                  </p:stCondLst>
                                  <p:iterate type="el" backwards="0">
                                    <p:tmAbs val="0"/>
                                  </p:iterate>
                                  <p:childTnLst>
                                    <p:set>
                                      <p:cBhvr>
                                        <p:cTn id="31" fill="hold"/>
                                        <p:tgtEl>
                                          <p:spTgt spid="86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 fill="hold">
                                  <p:stCondLst>
                                    <p:cond delay="0"/>
                                  </p:stCondLst>
                                  <p:iterate type="el" backwards="0">
                                    <p:tmAbs val="0"/>
                                  </p:iterate>
                                  <p:childTnLst>
                                    <p:set>
                                      <p:cBhvr>
                                        <p:cTn id="35" fill="hold"/>
                                        <p:tgtEl>
                                          <p:spTgt spid="86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66" grpId="1"/>
      <p:bldP build="whole" bldLvl="1" animBg="1" rev="0" advAuto="0" spid="867" grpId="2"/>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Shape 307"/>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3" name="Shape 308"/>
          <p:cNvSpPr txBox="1"/>
          <p:nvPr/>
        </p:nvSpPr>
        <p:spPr>
          <a:xfrm>
            <a:off x="627319" y="1498382"/>
            <a:ext cx="2775098"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b="1" sz="3200">
                <a:solidFill>
                  <a:srgbClr val="FFFFFF"/>
                </a:solidFill>
                <a:latin typeface="Proxima Nova Rg"/>
                <a:ea typeface="Proxima Nova Rg"/>
                <a:cs typeface="Proxima Nova Rg"/>
                <a:sym typeface="Proxima Nova Rg"/>
              </a:defRPr>
            </a:pPr>
            <a:r>
              <a:t>Things about </a:t>
            </a:r>
            <a:r>
              <a:rPr>
                <a:solidFill>
                  <a:schemeClr val="accent2"/>
                </a:solidFill>
              </a:rPr>
              <a:t>Pivotal Cloud Foundry </a:t>
            </a:r>
            <a:r>
              <a:t>you should know.</a:t>
            </a:r>
          </a:p>
        </p:txBody>
      </p:sp>
      <p:sp>
        <p:nvSpPr>
          <p:cNvPr id="874" name="Shape 309"/>
          <p:cNvSpPr txBox="1"/>
          <p:nvPr/>
        </p:nvSpPr>
        <p:spPr>
          <a:xfrm>
            <a:off x="3955308" y="227407"/>
            <a:ext cx="4699593" cy="461977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Built for multi-tenancy</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Push code or containers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Application manifests written in YAML</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Injects environment variables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Aggregates app logs, correlates with metrics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Monitors app health, reacts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Scale manually or automatically</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Built in data services, marketplace</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Manages apps </a:t>
            </a:r>
            <a:r>
              <a:rPr b="1"/>
              <a:t>and</a:t>
            </a:r>
            <a:r>
              <a:t> underlying VMs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Natively runs on multiple IaaS platforms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Four layers of high availability built in</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Access via GUI, REST API, CLI</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Dev GUI = Applications Manager</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Ops GUI = Operations Manager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8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8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87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87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87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87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874">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874">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 fill="hold">
                                  <p:stCondLst>
                                    <p:cond delay="0"/>
                                  </p:stCondLst>
                                  <p:iterate type="el" backwards="0">
                                    <p:tmAbs val="0"/>
                                  </p:iterate>
                                  <p:childTnLst>
                                    <p:set>
                                      <p:cBhvr>
                                        <p:cTn id="52" fill="hold"/>
                                        <p:tgtEl>
                                          <p:spTgt spid="874">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 fill="hold">
                                  <p:stCondLst>
                                    <p:cond delay="0"/>
                                  </p:stCondLst>
                                  <p:iterate type="el" backwards="0">
                                    <p:tmAbs val="0"/>
                                  </p:iterate>
                                  <p:childTnLst>
                                    <p:set>
                                      <p:cBhvr>
                                        <p:cTn id="56" fill="hold"/>
                                        <p:tgtEl>
                                          <p:spTgt spid="874">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 fill="hold">
                                  <p:stCondLst>
                                    <p:cond delay="0"/>
                                  </p:stCondLst>
                                  <p:iterate type="el" backwards="0">
                                    <p:tmAbs val="0"/>
                                  </p:iterate>
                                  <p:childTnLst>
                                    <p:set>
                                      <p:cBhvr>
                                        <p:cTn id="60" fill="hold"/>
                                        <p:tgtEl>
                                          <p:spTgt spid="874">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74"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8" name="Shape 315"/>
          <p:cNvSpPr txBox="1"/>
          <p:nvPr/>
        </p:nvSpPr>
        <p:spPr>
          <a:xfrm>
            <a:off x="127590" y="1924492"/>
            <a:ext cx="8888819" cy="15519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9600">
                <a:solidFill>
                  <a:schemeClr val="accent4"/>
                </a:solidFill>
                <a:latin typeface="Proxima Nova Extrabold"/>
                <a:ea typeface="Proxima Nova Extrabold"/>
                <a:cs typeface="Proxima Nova Extrabold"/>
                <a:sym typeface="Proxima Nova Extrabold"/>
              </a:defRPr>
            </a:lvl1pPr>
          </a:lstStyle>
          <a:p>
            <a:pPr/>
            <a:r>
              <a:t>demo</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0" name="Shape 315"/>
          <p:cNvSpPr txBox="1"/>
          <p:nvPr/>
        </p:nvSpPr>
        <p:spPr>
          <a:xfrm>
            <a:off x="127590" y="1924492"/>
            <a:ext cx="8888819" cy="15519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9600">
                <a:solidFill>
                  <a:srgbClr val="FFFFFF"/>
                </a:solidFill>
                <a:latin typeface="Proxima Nova Extrabold"/>
                <a:ea typeface="Proxima Nova Extrabold"/>
                <a:cs typeface="Proxima Nova Extrabold"/>
                <a:sym typeface="Proxima Nova Extrabold"/>
              </a:defRPr>
            </a:lvl1pPr>
          </a:lstStyle>
          <a:p>
            <a:pPr/>
            <a:r>
              <a:t>break time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4" name="Shape 32" descr="Shape 32"/>
          <p:cNvPicPr>
            <a:picLocks noChangeAspect="0"/>
          </p:cNvPicPr>
          <p:nvPr/>
        </p:nvPicPr>
        <p:blipFill>
          <a:blip r:embed="rId3">
            <a:extLst/>
          </a:blip>
          <a:stretch>
            <a:fillRect/>
          </a:stretch>
        </p:blipFill>
        <p:spPr>
          <a:xfrm>
            <a:off x="669455" y="1052622"/>
            <a:ext cx="3973428" cy="2980071"/>
          </a:xfrm>
          <a:prstGeom prst="rect">
            <a:avLst/>
          </a:prstGeom>
          <a:ln>
            <a:solidFill>
              <a:srgbClr val="FFFFFF"/>
            </a:solidFill>
          </a:ln>
        </p:spPr>
      </p:pic>
      <p:sp>
        <p:nvSpPr>
          <p:cNvPr id="235" name="Shape 33"/>
          <p:cNvSpPr txBox="1"/>
          <p:nvPr/>
        </p:nvSpPr>
        <p:spPr>
          <a:xfrm>
            <a:off x="5039831" y="1646057"/>
            <a:ext cx="3381154" cy="179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b="1" sz="4800">
                <a:solidFill>
                  <a:srgbClr val="FFFFFF"/>
                </a:solidFill>
                <a:latin typeface="Proxima Nova Rg"/>
                <a:ea typeface="Proxima Nova Rg"/>
                <a:cs typeface="Proxima Nova Rg"/>
                <a:sym typeface="Proxima Nova Rg"/>
              </a:defRPr>
            </a:pPr>
            <a:r>
              <a:t>Hi there.</a:t>
            </a:r>
          </a:p>
          <a:p>
            <a:pPr>
              <a:defRPr b="1" sz="3200">
                <a:solidFill>
                  <a:srgbClr val="FFFFFF"/>
                </a:solidFill>
                <a:latin typeface="Proxima Nova Rg"/>
                <a:ea typeface="Proxima Nova Rg"/>
                <a:cs typeface="Proxima Nova Rg"/>
                <a:sym typeface="Proxima Nova Rg"/>
              </a:defRPr>
            </a:pPr>
          </a:p>
          <a:p>
            <a:pPr>
              <a:defRPr b="1" sz="3200">
                <a:solidFill>
                  <a:srgbClr val="FFFFFF"/>
                </a:solidFill>
                <a:latin typeface="Proxima Nova Rg"/>
                <a:ea typeface="Proxima Nova Rg"/>
                <a:cs typeface="Proxima Nova Rg"/>
                <a:sym typeface="Proxima Nova Rg"/>
              </a:defRPr>
            </a:pPr>
            <a:r>
              <a:t>Who are we?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2" name="Shape 170"/>
          <p:cNvSpPr txBox="1"/>
          <p:nvPr>
            <p:ph type="title"/>
          </p:nvPr>
        </p:nvSpPr>
        <p:spPr>
          <a:xfrm>
            <a:off x="668799" y="2365150"/>
            <a:ext cx="7796702" cy="1702500"/>
          </a:xfrm>
          <a:prstGeom prst="rect">
            <a:avLst/>
          </a:prstGeom>
        </p:spPr>
        <p:txBody>
          <a:bodyPr/>
          <a:lstStyle/>
          <a:p>
            <a:pPr/>
            <a:r>
              <a:t>Service Brokers</a:t>
            </a:r>
          </a:p>
        </p:txBody>
      </p:sp>
      <p:sp>
        <p:nvSpPr>
          <p:cNvPr id="883" name="Shape 171"/>
          <p:cNvSpPr txBox="1"/>
          <p:nvPr>
            <p:ph type="body" sz="quarter" idx="1"/>
          </p:nvPr>
        </p:nvSpPr>
        <p:spPr>
          <a:prstGeom prst="rect">
            <a:avLst/>
          </a:prstGeom>
        </p:spPr>
        <p:txBody>
          <a:bodyPr/>
          <a:lstStyle/>
          <a:p>
            <a:pPr/>
            <a:r>
              <a:t>SESSION FIVE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7" name="Shape 176"/>
          <p:cNvSpPr txBox="1"/>
          <p:nvPr>
            <p:ph type="title"/>
          </p:nvPr>
        </p:nvSpPr>
        <p:spPr>
          <a:xfrm>
            <a:off x="192475" y="151274"/>
            <a:ext cx="8663100" cy="393902"/>
          </a:xfrm>
          <a:prstGeom prst="rect">
            <a:avLst/>
          </a:prstGeom>
        </p:spPr>
        <p:txBody>
          <a:bodyPr/>
          <a:lstStyle>
            <a:lvl1pPr defTabSz="493776">
              <a:defRPr sz="1350"/>
            </a:lvl1pPr>
          </a:lstStyle>
          <a:p>
            <a:pPr/>
            <a:r>
              <a:t>Pivotal Cloud Foundry Service Designs</a:t>
            </a:r>
          </a:p>
        </p:txBody>
      </p:sp>
      <p:sp>
        <p:nvSpPr>
          <p:cNvPr id="888" name="Shape 177"/>
          <p:cNvSpPr txBox="1"/>
          <p:nvPr>
            <p:ph type="body" sz="half" idx="1"/>
          </p:nvPr>
        </p:nvSpPr>
        <p:spPr>
          <a:xfrm>
            <a:off x="192474" y="900399"/>
            <a:ext cx="4112102" cy="3769502"/>
          </a:xfrm>
          <a:prstGeom prst="rect">
            <a:avLst/>
          </a:prstGeom>
        </p:spPr>
        <p:txBody>
          <a:bodyPr/>
          <a:lstStyle/>
          <a:p>
            <a:pPr marL="0" indent="0">
              <a:buSzTx/>
              <a:buNone/>
              <a:defRPr b="1" sz="1600">
                <a:solidFill>
                  <a:srgbClr val="B3B3B3"/>
                </a:solidFill>
              </a:defRPr>
            </a:pPr>
            <a:r>
              <a:t>Principles</a:t>
            </a:r>
          </a:p>
          <a:p>
            <a:pPr indent="-342900">
              <a:spcBef>
                <a:spcPts val="1000"/>
              </a:spcBef>
              <a:buClr>
                <a:srgbClr val="6C3F75"/>
              </a:buClr>
              <a:buSzPts val="1800"/>
              <a:buFont typeface="Arial"/>
              <a:defRPr sz="1800"/>
            </a:pPr>
            <a:r>
              <a:t>Store Configs in the Environment</a:t>
            </a:r>
          </a:p>
          <a:p>
            <a:pPr indent="-342900">
              <a:spcBef>
                <a:spcPts val="1000"/>
              </a:spcBef>
              <a:buClr>
                <a:srgbClr val="6C3F75"/>
              </a:buClr>
              <a:buSzPts val="1800"/>
              <a:buFont typeface="Arial"/>
              <a:defRPr sz="1800"/>
            </a:pPr>
            <a:r>
              <a:t>Backing Services are Attached Resources</a:t>
            </a:r>
          </a:p>
          <a:p>
            <a:pPr indent="-342900">
              <a:spcBef>
                <a:spcPts val="1000"/>
              </a:spcBef>
              <a:buClr>
                <a:srgbClr val="6C3F75"/>
              </a:buClr>
              <a:buSzPts val="1800"/>
              <a:buFont typeface="Arial"/>
              <a:defRPr sz="1800"/>
            </a:pPr>
            <a:r>
              <a:t>User-Provided Services</a:t>
            </a:r>
          </a:p>
          <a:p>
            <a:pPr lvl="1" indent="-342900">
              <a:spcBef>
                <a:spcPts val="1000"/>
              </a:spcBef>
              <a:buClr>
                <a:srgbClr val="6C3F75"/>
              </a:buClr>
              <a:buSzPts val="1800"/>
              <a:buFont typeface="Arial"/>
              <a:defRPr sz="1800"/>
            </a:pPr>
            <a:r>
              <a:t>App2App Binding</a:t>
            </a:r>
          </a:p>
          <a:p>
            <a:pPr lvl="1" indent="-342900">
              <a:spcBef>
                <a:spcPts val="1000"/>
              </a:spcBef>
              <a:buClr>
                <a:srgbClr val="6C3F75"/>
              </a:buClr>
              <a:buSzPts val="1800"/>
              <a:buFont typeface="Arial"/>
              <a:defRPr sz="1800"/>
            </a:pPr>
            <a:r>
              <a:t>Developer Enablement</a:t>
            </a:r>
          </a:p>
        </p:txBody>
      </p:sp>
      <p:sp>
        <p:nvSpPr>
          <p:cNvPr id="889" name="Shape 178"/>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nSpc>
                <a:spcPct val="110000"/>
              </a:lnSpc>
              <a:buClr>
                <a:srgbClr val="000000"/>
              </a:buClr>
              <a:buFont typeface="Helvetica"/>
              <a:defRPr b="1" sz="1600">
                <a:solidFill>
                  <a:srgbClr val="B3B3B3"/>
                </a:solidFill>
                <a:latin typeface="Proxima Nova"/>
                <a:ea typeface="Proxima Nova"/>
                <a:cs typeface="Proxima Nova"/>
                <a:sym typeface="Proxima Nova"/>
              </a:defRPr>
            </a:pPr>
            <a:r>
              <a:t>Marketplace</a:t>
            </a:r>
          </a:p>
          <a:p>
            <a:pPr marL="457200" indent="-342900">
              <a:lnSpc>
                <a:spcPct val="110000"/>
              </a:lnSpc>
              <a:spcBef>
                <a:spcPts val="1000"/>
              </a:spcBef>
              <a:buClr>
                <a:srgbClr val="6C3F75"/>
              </a:buClr>
              <a:buSzPts val="1800"/>
              <a:buFont typeface="Arial"/>
              <a:buChar char="●"/>
              <a:defRPr sz="1800">
                <a:latin typeface="Proxima Nova"/>
                <a:ea typeface="Proxima Nova"/>
                <a:cs typeface="Proxima Nova"/>
                <a:sym typeface="Proxima Nova"/>
              </a:defRPr>
            </a:pPr>
            <a:r>
              <a:t>Managed</a:t>
            </a:r>
          </a:p>
          <a:p>
            <a:pPr lvl="1" marL="914400" indent="-342900">
              <a:lnSpc>
                <a:spcPct val="110000"/>
              </a:lnSpc>
              <a:spcBef>
                <a:spcPts val="1000"/>
              </a:spcBef>
              <a:buClr>
                <a:srgbClr val="6C3F75"/>
              </a:buClr>
              <a:buSzPts val="1800"/>
              <a:buFont typeface="Arial"/>
              <a:buChar char="○"/>
              <a:defRPr sz="1800">
                <a:latin typeface="Proxima Nova"/>
                <a:ea typeface="Proxima Nova"/>
                <a:cs typeface="Proxima Nova"/>
                <a:sym typeface="Proxima Nova"/>
              </a:defRPr>
            </a:pPr>
            <a:r>
              <a:t>Service Instance Lifecycle</a:t>
            </a:r>
          </a:p>
          <a:p>
            <a:pPr lvl="1" marL="914400" indent="-342900">
              <a:lnSpc>
                <a:spcPct val="110000"/>
              </a:lnSpc>
              <a:spcBef>
                <a:spcPts val="1000"/>
              </a:spcBef>
              <a:buClr>
                <a:srgbClr val="6C3F75"/>
              </a:buClr>
              <a:buSzPts val="1800"/>
              <a:buFont typeface="Arial"/>
              <a:buChar char="○"/>
              <a:defRPr sz="1800">
                <a:latin typeface="Proxima Nova"/>
                <a:ea typeface="Proxima Nova"/>
                <a:cs typeface="Proxima Nova"/>
                <a:sym typeface="Proxima Nova"/>
              </a:defRPr>
            </a:pPr>
            <a:r>
              <a:t>Service Catalogue</a:t>
            </a:r>
          </a:p>
          <a:p>
            <a:pPr marL="457200" indent="-342900">
              <a:lnSpc>
                <a:spcPct val="110000"/>
              </a:lnSpc>
              <a:spcBef>
                <a:spcPts val="1000"/>
              </a:spcBef>
              <a:buClr>
                <a:srgbClr val="6C3F75"/>
              </a:buClr>
              <a:buSzPts val="1800"/>
              <a:buFont typeface="Arial"/>
              <a:buChar char="●"/>
              <a:defRPr sz="1800">
                <a:latin typeface="Proxima Nova"/>
                <a:ea typeface="Proxima Nova"/>
                <a:cs typeface="Proxima Nova"/>
                <a:sym typeface="Proxima Nova"/>
              </a:defRPr>
            </a:pPr>
            <a:r>
              <a:t>Instancing</a:t>
            </a:r>
          </a:p>
          <a:p>
            <a:pPr lvl="1" marL="914400" indent="-342900">
              <a:lnSpc>
                <a:spcPct val="110000"/>
              </a:lnSpc>
              <a:spcBef>
                <a:spcPts val="1000"/>
              </a:spcBef>
              <a:buClr>
                <a:srgbClr val="6C3F75"/>
              </a:buClr>
              <a:buSzPts val="1800"/>
              <a:buFont typeface="Arial"/>
              <a:buChar char="○"/>
              <a:defRPr sz="1800">
                <a:latin typeface="Proxima Nova"/>
                <a:ea typeface="Proxima Nova"/>
                <a:cs typeface="Proxima Nova"/>
                <a:sym typeface="Proxima Nova"/>
              </a:defRPr>
            </a:pPr>
            <a:r>
              <a:t>Reserved</a:t>
            </a:r>
          </a:p>
          <a:p>
            <a:pPr lvl="1" marL="914400" indent="-342900">
              <a:lnSpc>
                <a:spcPct val="110000"/>
              </a:lnSpc>
              <a:spcBef>
                <a:spcPts val="1000"/>
              </a:spcBef>
              <a:buClr>
                <a:srgbClr val="6C3F75"/>
              </a:buClr>
              <a:buSzPts val="1800"/>
              <a:buFont typeface="Arial"/>
              <a:buChar char="○"/>
              <a:defRPr sz="1800">
                <a:latin typeface="Proxima Nova"/>
                <a:ea typeface="Proxima Nova"/>
                <a:cs typeface="Proxima Nova"/>
                <a:sym typeface="Proxima Nova"/>
              </a:defRPr>
            </a:pPr>
            <a:r>
              <a:t>Shared</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1" name="Shape 183"/>
          <p:cNvSpPr txBox="1"/>
          <p:nvPr>
            <p:ph type="title"/>
          </p:nvPr>
        </p:nvSpPr>
        <p:spPr>
          <a:xfrm>
            <a:off x="192475" y="151274"/>
            <a:ext cx="8663100" cy="393902"/>
          </a:xfrm>
          <a:prstGeom prst="rect">
            <a:avLst/>
          </a:prstGeom>
        </p:spPr>
        <p:txBody>
          <a:bodyPr/>
          <a:lstStyle>
            <a:lvl1pPr defTabSz="493776">
              <a:defRPr sz="1350"/>
            </a:lvl1pPr>
          </a:lstStyle>
          <a:p>
            <a:pPr/>
            <a:r>
              <a:t>Open Service Broker API</a:t>
            </a:r>
          </a:p>
        </p:txBody>
      </p:sp>
      <p:sp>
        <p:nvSpPr>
          <p:cNvPr id="892" name="Shape 184"/>
          <p:cNvSpPr txBox="1"/>
          <p:nvPr>
            <p:ph type="body" idx="1"/>
          </p:nvPr>
        </p:nvSpPr>
        <p:spPr>
          <a:xfrm>
            <a:off x="915400" y="900399"/>
            <a:ext cx="7333200" cy="3769502"/>
          </a:xfrm>
          <a:prstGeom prst="rect">
            <a:avLst/>
          </a:prstGeom>
        </p:spPr>
        <p:txBody>
          <a:bodyPr/>
          <a:lstStyle/>
          <a:p>
            <a:pPr marL="0" indent="0">
              <a:buSzTx/>
              <a:buNone/>
              <a:defRPr b="1" sz="1800">
                <a:solidFill>
                  <a:srgbClr val="B3B3B3"/>
                </a:solidFill>
              </a:defRPr>
            </a:pPr>
            <a:r>
              <a:t>The Open Service Broker API project allows for a single, simple, and elegant way to deliver services to applications.  </a:t>
            </a:r>
          </a:p>
          <a:p>
            <a:pPr indent="-342900">
              <a:spcBef>
                <a:spcPts val="1000"/>
              </a:spcBef>
              <a:buSzPts val="1800"/>
              <a:defRPr sz="1800"/>
            </a:pPr>
            <a:r>
              <a:t>Define and evolve the Open Service Broker API as a specification</a:t>
            </a:r>
          </a:p>
          <a:p>
            <a:pPr indent="-342900">
              <a:spcBef>
                <a:spcPts val="1000"/>
              </a:spcBef>
              <a:buClr>
                <a:srgbClr val="6C3F75"/>
              </a:buClr>
              <a:buSzPts val="1800"/>
              <a:buFont typeface="Arial"/>
              <a:defRPr sz="1800"/>
            </a:pPr>
            <a:r>
              <a:t>Conformance test suite to verify both consumer and producer behaviors</a:t>
            </a:r>
          </a:p>
          <a:p>
            <a:pPr indent="-342900">
              <a:spcBef>
                <a:spcPts val="1000"/>
              </a:spcBef>
              <a:buClr>
                <a:srgbClr val="6C3F75"/>
              </a:buClr>
              <a:buSzPts val="1800"/>
              <a:buFont typeface="Arial"/>
              <a:defRPr sz="1800"/>
            </a:pPr>
            <a:r>
              <a:t>Broad industry adoption in support of the end user community</a:t>
            </a:r>
          </a:p>
          <a:p>
            <a:pPr indent="-342900">
              <a:spcBef>
                <a:spcPts val="1000"/>
              </a:spcBef>
              <a:buClr>
                <a:srgbClr val="6C3F75"/>
              </a:buClr>
              <a:buSzPts val="1800"/>
              <a:buFont typeface="Arial"/>
              <a:defRPr sz="1800"/>
            </a:pPr>
            <a:r>
              <a:t>Fujitsu, Google, IBM, Pivotal, RedHat and SAP</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4" name="Shape 189"/>
          <p:cNvSpPr txBox="1"/>
          <p:nvPr>
            <p:ph type="title"/>
          </p:nvPr>
        </p:nvSpPr>
        <p:spPr>
          <a:xfrm>
            <a:off x="192475" y="151274"/>
            <a:ext cx="8663100" cy="393902"/>
          </a:xfrm>
          <a:prstGeom prst="rect">
            <a:avLst/>
          </a:prstGeom>
        </p:spPr>
        <p:txBody>
          <a:bodyPr/>
          <a:lstStyle>
            <a:lvl1pPr defTabSz="493776">
              <a:defRPr sz="1350"/>
            </a:lvl1pPr>
          </a:lstStyle>
          <a:p>
            <a:pPr/>
            <a:r>
              <a:t>Azure Service Broker</a:t>
            </a:r>
          </a:p>
        </p:txBody>
      </p:sp>
      <p:sp>
        <p:nvSpPr>
          <p:cNvPr id="895" name="Shape 190"/>
          <p:cNvSpPr txBox="1"/>
          <p:nvPr>
            <p:ph type="body" sz="half" idx="1"/>
          </p:nvPr>
        </p:nvSpPr>
        <p:spPr>
          <a:xfrm>
            <a:off x="192474" y="900399"/>
            <a:ext cx="4112102" cy="3769502"/>
          </a:xfrm>
          <a:prstGeom prst="rect">
            <a:avLst/>
          </a:prstGeom>
        </p:spPr>
        <p:txBody>
          <a:bodyPr/>
          <a:lstStyle/>
          <a:p>
            <a:pPr marL="0" indent="0" defTabSz="886968">
              <a:buSzTx/>
              <a:buNone/>
              <a:defRPr b="1" sz="1552">
                <a:solidFill>
                  <a:srgbClr val="B3B3B3"/>
                </a:solidFill>
              </a:defRPr>
            </a:pPr>
            <a:r>
              <a:t>Meta Service Broker</a:t>
            </a:r>
          </a:p>
          <a:p>
            <a:pPr marL="443484" indent="-332613" defTabSz="886968">
              <a:spcBef>
                <a:spcPts val="900"/>
              </a:spcBef>
              <a:buClr>
                <a:srgbClr val="6C3F75"/>
              </a:buClr>
              <a:buSzPts val="1700"/>
              <a:buFont typeface="Arial"/>
              <a:defRPr sz="1746"/>
            </a:pPr>
            <a:r>
              <a:t>Node.JS</a:t>
            </a:r>
          </a:p>
          <a:p>
            <a:pPr marL="443484" indent="-332613" defTabSz="886968">
              <a:spcBef>
                <a:spcPts val="900"/>
              </a:spcBef>
              <a:buClr>
                <a:srgbClr val="6C3F75"/>
              </a:buClr>
              <a:buSzPts val="1700"/>
              <a:buFont typeface="Arial"/>
              <a:defRPr sz="1746"/>
            </a:pPr>
            <a:r>
              <a:t>Deployable to Cloud Foundry</a:t>
            </a:r>
          </a:p>
          <a:p>
            <a:pPr marL="443484" indent="-332613" defTabSz="886968">
              <a:spcBef>
                <a:spcPts val="900"/>
              </a:spcBef>
              <a:buClr>
                <a:srgbClr val="6C3F75"/>
              </a:buClr>
              <a:buSzPts val="1700"/>
              <a:buFont typeface="Arial"/>
              <a:defRPr sz="1746"/>
            </a:pPr>
            <a:r>
              <a:t>Production Ready</a:t>
            </a:r>
          </a:p>
          <a:p>
            <a:pPr marL="443484" indent="-332613" defTabSz="886968">
              <a:spcBef>
                <a:spcPts val="900"/>
              </a:spcBef>
              <a:buClr>
                <a:srgbClr val="6C3F75"/>
              </a:buClr>
              <a:buSzPts val="1700"/>
              <a:buFont typeface="Arial"/>
              <a:defRPr sz="1746"/>
            </a:pPr>
            <a:r>
              <a:t>First Party</a:t>
            </a:r>
          </a:p>
          <a:p>
            <a:pPr lvl="1" marL="886968" indent="-332613" defTabSz="886968">
              <a:spcBef>
                <a:spcPts val="900"/>
              </a:spcBef>
              <a:buClr>
                <a:srgbClr val="6C3F75"/>
              </a:buClr>
              <a:buSzPts val="1700"/>
              <a:buFont typeface="Arial"/>
              <a:defRPr sz="1746"/>
            </a:pPr>
            <a:r>
              <a:t>Azure MySQL</a:t>
            </a:r>
          </a:p>
          <a:p>
            <a:pPr lvl="1" marL="886968" indent="-332613" defTabSz="886968">
              <a:spcBef>
                <a:spcPts val="900"/>
              </a:spcBef>
              <a:buClr>
                <a:srgbClr val="6C3F75"/>
              </a:buClr>
              <a:buSzPts val="1700"/>
              <a:buFont typeface="Arial"/>
              <a:defRPr sz="1746"/>
            </a:pPr>
            <a:r>
              <a:t>Azure CosmosDB</a:t>
            </a:r>
          </a:p>
          <a:p>
            <a:pPr lvl="1" marL="886968" indent="-332613" defTabSz="886968">
              <a:spcBef>
                <a:spcPts val="900"/>
              </a:spcBef>
              <a:buClr>
                <a:srgbClr val="6C3F75"/>
              </a:buClr>
              <a:buSzPts val="1700"/>
              <a:buFont typeface="Arial"/>
              <a:defRPr sz="1746"/>
            </a:pPr>
            <a:r>
              <a:t>Azure Redis Cache</a:t>
            </a:r>
          </a:p>
          <a:p>
            <a:pPr lvl="1" marL="886968" indent="-332613" defTabSz="886968">
              <a:spcBef>
                <a:spcPts val="900"/>
              </a:spcBef>
              <a:buClr>
                <a:srgbClr val="6C3F75"/>
              </a:buClr>
              <a:buSzPts val="1700"/>
              <a:buFont typeface="Arial"/>
              <a:defRPr sz="1746"/>
            </a:pPr>
            <a:r>
              <a:t>Et al</a:t>
            </a:r>
          </a:p>
        </p:txBody>
      </p:sp>
      <p:sp>
        <p:nvSpPr>
          <p:cNvPr id="896" name="Shape 191"/>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defTabSz="886968">
              <a:lnSpc>
                <a:spcPct val="110000"/>
              </a:lnSpc>
              <a:buClr>
                <a:srgbClr val="000000"/>
              </a:buClr>
              <a:buFont typeface="Helvetica"/>
              <a:defRPr b="1" sz="1552">
                <a:solidFill>
                  <a:srgbClr val="B3B3B3"/>
                </a:solidFill>
                <a:latin typeface="Proxima Nova"/>
                <a:ea typeface="Proxima Nova"/>
                <a:cs typeface="Proxima Nova"/>
                <a:sym typeface="Proxima Nova"/>
              </a:defRPr>
            </a:pPr>
            <a:r>
              <a:t>Open Service Broker</a:t>
            </a:r>
          </a:p>
          <a:p>
            <a:pPr marL="443484" indent="-332613" defTabSz="886968">
              <a:lnSpc>
                <a:spcPct val="110000"/>
              </a:lnSpc>
              <a:spcBef>
                <a:spcPts val="900"/>
              </a:spcBef>
              <a:buClr>
                <a:srgbClr val="6C3F75"/>
              </a:buClr>
              <a:buSzPts val="1700"/>
              <a:buFont typeface="Arial"/>
              <a:buChar char="●"/>
              <a:defRPr sz="1746">
                <a:latin typeface="Proxima Nova"/>
                <a:ea typeface="Proxima Nova"/>
                <a:cs typeface="Proxima Nova"/>
                <a:sym typeface="Proxima Nova"/>
              </a:defRPr>
            </a:pPr>
            <a:r>
              <a:t>Golang</a:t>
            </a:r>
          </a:p>
          <a:p>
            <a:pPr marL="443484" indent="-332613" defTabSz="886968">
              <a:lnSpc>
                <a:spcPct val="110000"/>
              </a:lnSpc>
              <a:spcBef>
                <a:spcPts val="900"/>
              </a:spcBef>
              <a:buClr>
                <a:srgbClr val="6C3F75"/>
              </a:buClr>
              <a:buSzPts val="1700"/>
              <a:buFont typeface="Arial"/>
              <a:buChar char="●"/>
              <a:defRPr sz="1746">
                <a:latin typeface="Proxima Nova"/>
                <a:ea typeface="Proxima Nova"/>
                <a:cs typeface="Proxima Nova"/>
                <a:sym typeface="Proxima Nova"/>
              </a:defRPr>
            </a:pPr>
            <a:r>
              <a:t>Targets</a:t>
            </a:r>
          </a:p>
          <a:p>
            <a:pPr lvl="1" marL="886968" indent="-332613" defTabSz="886968">
              <a:lnSpc>
                <a:spcPct val="110000"/>
              </a:lnSpc>
              <a:spcBef>
                <a:spcPts val="900"/>
              </a:spcBef>
              <a:buClr>
                <a:srgbClr val="6C3F75"/>
              </a:buClr>
              <a:buSzPts val="1700"/>
              <a:buFont typeface="Arial"/>
              <a:buChar char="○"/>
              <a:defRPr sz="1746">
                <a:latin typeface="Proxima Nova"/>
                <a:ea typeface="Proxima Nova"/>
                <a:cs typeface="Proxima Nova"/>
                <a:sym typeface="Proxima Nova"/>
              </a:defRPr>
            </a:pPr>
            <a:r>
              <a:t>Pivotal Cloud Foundry</a:t>
            </a:r>
          </a:p>
          <a:p>
            <a:pPr lvl="1" marL="886968" indent="-332613" defTabSz="886968">
              <a:lnSpc>
                <a:spcPct val="110000"/>
              </a:lnSpc>
              <a:spcBef>
                <a:spcPts val="900"/>
              </a:spcBef>
              <a:buClr>
                <a:srgbClr val="6C3F75"/>
              </a:buClr>
              <a:buSzPts val="1700"/>
              <a:buFont typeface="Arial"/>
              <a:buChar char="○"/>
              <a:defRPr sz="1746">
                <a:latin typeface="Proxima Nova"/>
                <a:ea typeface="Proxima Nova"/>
                <a:cs typeface="Proxima Nova"/>
                <a:sym typeface="Proxima Nova"/>
              </a:defRPr>
            </a:pPr>
            <a:r>
              <a:t>Kubernetes (PKS)</a:t>
            </a:r>
          </a:p>
          <a:p>
            <a:pPr marL="443484" indent="-332613" defTabSz="886968">
              <a:lnSpc>
                <a:spcPct val="110000"/>
              </a:lnSpc>
              <a:spcBef>
                <a:spcPts val="900"/>
              </a:spcBef>
              <a:buClr>
                <a:srgbClr val="6C3F75"/>
              </a:buClr>
              <a:buSzPts val="1700"/>
              <a:buFont typeface="Arial"/>
              <a:buChar char="●"/>
              <a:defRPr sz="1746">
                <a:latin typeface="Proxima Nova"/>
                <a:ea typeface="Proxima Nova"/>
                <a:cs typeface="Proxima Nova"/>
                <a:sym typeface="Proxima Nova"/>
              </a:defRPr>
            </a:pPr>
            <a:r>
              <a:t>Active Alpha Development</a:t>
            </a:r>
          </a:p>
          <a:p>
            <a:pPr marL="443484" indent="-332613" defTabSz="886968">
              <a:lnSpc>
                <a:spcPct val="110000"/>
              </a:lnSpc>
              <a:spcBef>
                <a:spcPts val="900"/>
              </a:spcBef>
              <a:buClr>
                <a:srgbClr val="6C3F75"/>
              </a:buClr>
              <a:buSzPts val="1700"/>
              <a:buFont typeface="Arial"/>
              <a:buChar char="●"/>
              <a:defRPr sz="1746">
                <a:latin typeface="Proxima Nova"/>
                <a:ea typeface="Proxima Nova"/>
                <a:cs typeface="Proxima Nova"/>
                <a:sym typeface="Proxima Nova"/>
              </a:defRPr>
            </a:pPr>
            <a:r>
              <a:t>First Party</a:t>
            </a:r>
          </a:p>
          <a:p>
            <a:pPr lvl="1" marL="886968" indent="-332613" defTabSz="886968">
              <a:lnSpc>
                <a:spcPct val="110000"/>
              </a:lnSpc>
              <a:spcBef>
                <a:spcPts val="900"/>
              </a:spcBef>
              <a:buClr>
                <a:srgbClr val="6C3F75"/>
              </a:buClr>
              <a:buSzPts val="1700"/>
              <a:buFont typeface="Arial"/>
              <a:buChar char="○"/>
              <a:defRPr sz="1746">
                <a:latin typeface="Proxima Nova"/>
                <a:ea typeface="Proxima Nova"/>
                <a:cs typeface="Proxima Nova"/>
                <a:sym typeface="Proxima Nova"/>
              </a:defRPr>
            </a:pPr>
            <a:r>
              <a:t>Azure CosmosDB</a:t>
            </a:r>
          </a:p>
          <a:p>
            <a:pPr lvl="1" marL="886968" indent="-332613" defTabSz="886968">
              <a:lnSpc>
                <a:spcPct val="110000"/>
              </a:lnSpc>
              <a:spcBef>
                <a:spcPts val="900"/>
              </a:spcBef>
              <a:buClr>
                <a:srgbClr val="6C3F75"/>
              </a:buClr>
              <a:buSzPts val="1700"/>
              <a:buFont typeface="Arial"/>
              <a:buChar char="○"/>
              <a:defRPr sz="1746">
                <a:latin typeface="Proxima Nova"/>
                <a:ea typeface="Proxima Nova"/>
                <a:cs typeface="Proxima Nova"/>
                <a:sym typeface="Proxima Nova"/>
              </a:defRPr>
            </a:pPr>
            <a:r>
              <a:t>Et al</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8" name="Shape 196"/>
          <p:cNvSpPr txBox="1"/>
          <p:nvPr>
            <p:ph type="title"/>
          </p:nvPr>
        </p:nvSpPr>
        <p:spPr>
          <a:xfrm>
            <a:off x="192475" y="151274"/>
            <a:ext cx="8663100" cy="393902"/>
          </a:xfrm>
          <a:prstGeom prst="rect">
            <a:avLst/>
          </a:prstGeom>
        </p:spPr>
        <p:txBody>
          <a:bodyPr/>
          <a:lstStyle>
            <a:lvl1pPr defTabSz="493776">
              <a:defRPr sz="1350"/>
            </a:lvl1pPr>
          </a:lstStyle>
          <a:p>
            <a:pPr/>
            <a:r>
              <a:t>VCAP_SERVICES</a:t>
            </a:r>
          </a:p>
        </p:txBody>
      </p:sp>
      <p:sp>
        <p:nvSpPr>
          <p:cNvPr id="899" name="Shape 197"/>
          <p:cNvSpPr txBox="1"/>
          <p:nvPr>
            <p:ph type="body" idx="1"/>
          </p:nvPr>
        </p:nvSpPr>
        <p:spPr>
          <a:xfrm>
            <a:off x="915400" y="900399"/>
            <a:ext cx="7333200" cy="3769502"/>
          </a:xfrm>
          <a:prstGeom prst="rect">
            <a:avLst/>
          </a:prstGeom>
        </p:spPr>
        <p:txBody>
          <a:bodyPr anchor="ctr"/>
          <a:lstStyle/>
          <a:p>
            <a:pPr marL="0" indent="0" defTabSz="868680">
              <a:lnSpc>
                <a:spcPct val="115000"/>
              </a:lnSpc>
              <a:buSzTx/>
              <a:buNone/>
              <a:defRPr b="1" sz="855">
                <a:solidFill>
                  <a:srgbClr val="6C3F75"/>
                </a:solidFill>
                <a:latin typeface="Consolas"/>
                <a:ea typeface="Consolas"/>
                <a:cs typeface="Consolas"/>
                <a:sym typeface="Consolas"/>
              </a:defRPr>
            </a:pPr>
            <a:r>
              <a:t>{</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"VCAP_APPLICATION"</a:t>
            </a:r>
            <a:r>
              <a:rPr>
                <a:solidFill>
                  <a:srgbClr val="666600"/>
                </a:solidFill>
              </a:rPr>
              <a:t>:</a:t>
            </a:r>
            <a:r>
              <a:t> {</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"application_id"</a:t>
            </a:r>
            <a:r>
              <a:rPr>
                <a:solidFill>
                  <a:srgbClr val="666600"/>
                </a:solidFill>
              </a:rPr>
              <a:t>:</a:t>
            </a:r>
            <a:r>
              <a:t> </a:t>
            </a:r>
            <a:r>
              <a:rPr>
                <a:solidFill>
                  <a:srgbClr val="008800"/>
                </a:solidFill>
              </a:rPr>
              <a:t>"c1aea30c-f64e-4254-9549-844fae002b7f",</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"application_name"</a:t>
            </a:r>
            <a:r>
              <a:rPr>
                <a:solidFill>
                  <a:srgbClr val="666600"/>
                </a:solidFill>
              </a:rPr>
              <a:t>:</a:t>
            </a:r>
            <a:r>
              <a:t> </a:t>
            </a:r>
            <a:r>
              <a:rPr>
                <a:solidFill>
                  <a:srgbClr val="008800"/>
                </a:solidFill>
              </a:rPr>
              <a:t>"app-usage-server",</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"application_uris"</a:t>
            </a:r>
            <a:r>
              <a:rPr>
                <a:solidFill>
                  <a:srgbClr val="666600"/>
                </a:solidFill>
              </a:rPr>
              <a:t>:</a:t>
            </a:r>
            <a:r>
              <a:t> [</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"app-usage.sys.emea.reboot3times.org"</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666600"/>
                </a:solidFill>
              </a:rPr>
              <a:t>],</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"application_version"</a:t>
            </a:r>
            <a:r>
              <a:rPr>
                <a:solidFill>
                  <a:srgbClr val="666600"/>
                </a:solidFill>
              </a:rPr>
              <a:t>:</a:t>
            </a:r>
            <a:r>
              <a:t> </a:t>
            </a:r>
            <a:r>
              <a:rPr>
                <a:solidFill>
                  <a:srgbClr val="008800"/>
                </a:solidFill>
              </a:rPr>
              <a:t>"8130de90-e9da-4120-bc4c-88d711b07567",</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"cf_api"</a:t>
            </a:r>
            <a:r>
              <a:rPr>
                <a:solidFill>
                  <a:srgbClr val="666600"/>
                </a:solidFill>
              </a:rPr>
              <a:t>:</a:t>
            </a:r>
            <a:r>
              <a:t> </a:t>
            </a:r>
            <a:r>
              <a:rPr>
                <a:solidFill>
                  <a:srgbClr val="008800"/>
                </a:solidFill>
              </a:rPr>
              <a:t>"https://api.sys.emea.reboot3times.org",</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"limits"</a:t>
            </a:r>
            <a:r>
              <a:rPr>
                <a:solidFill>
                  <a:srgbClr val="666600"/>
                </a:solidFill>
              </a:rPr>
              <a:t>:</a:t>
            </a:r>
            <a:r>
              <a:t> {</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"disk"</a:t>
            </a:r>
            <a:r>
              <a:rPr>
                <a:solidFill>
                  <a:srgbClr val="666600"/>
                </a:solidFill>
              </a:rPr>
              <a:t>:</a:t>
            </a:r>
            <a:r>
              <a:t> </a:t>
            </a:r>
            <a:r>
              <a:rPr>
                <a:solidFill>
                  <a:srgbClr val="006666"/>
                </a:solidFill>
              </a:rPr>
              <a:t>1024,</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"fds"</a:t>
            </a:r>
            <a:r>
              <a:rPr>
                <a:solidFill>
                  <a:srgbClr val="666600"/>
                </a:solidFill>
              </a:rPr>
              <a:t>:</a:t>
            </a:r>
            <a:r>
              <a:t> </a:t>
            </a:r>
            <a:r>
              <a:rPr>
                <a:solidFill>
                  <a:srgbClr val="006666"/>
                </a:solidFill>
              </a:rPr>
              <a:t>16384,</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"mem"</a:t>
            </a:r>
            <a:r>
              <a:rPr>
                <a:solidFill>
                  <a:srgbClr val="666600"/>
                </a:solidFill>
              </a:rPr>
              <a:t>:</a:t>
            </a:r>
            <a:r>
              <a:t> </a:t>
            </a:r>
            <a:r>
              <a:rPr>
                <a:solidFill>
                  <a:srgbClr val="006666"/>
                </a:solidFill>
              </a:rPr>
              <a:t>1024</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666600"/>
                </a:solidFill>
              </a:rPr>
              <a:t>},</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"name"</a:t>
            </a:r>
            <a:r>
              <a:rPr>
                <a:solidFill>
                  <a:srgbClr val="666600"/>
                </a:solidFill>
              </a:rPr>
              <a:t>:</a:t>
            </a:r>
            <a:r>
              <a:t> </a:t>
            </a:r>
            <a:r>
              <a:rPr>
                <a:solidFill>
                  <a:srgbClr val="008800"/>
                </a:solidFill>
              </a:rPr>
              <a:t>"app-usage-server",</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"space_id"</a:t>
            </a:r>
            <a:r>
              <a:rPr>
                <a:solidFill>
                  <a:srgbClr val="666600"/>
                </a:solidFill>
              </a:rPr>
              <a:t>:</a:t>
            </a:r>
            <a:r>
              <a:t> </a:t>
            </a:r>
            <a:r>
              <a:rPr>
                <a:solidFill>
                  <a:srgbClr val="008800"/>
                </a:solidFill>
              </a:rPr>
              <a:t>"7715cadf-b9db-409d-a0b7-b3b9af2d6309",</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"space_name"</a:t>
            </a:r>
            <a:r>
              <a:rPr>
                <a:solidFill>
                  <a:srgbClr val="666600"/>
                </a:solidFill>
              </a:rPr>
              <a:t>:</a:t>
            </a:r>
            <a:r>
              <a:t> </a:t>
            </a:r>
            <a:r>
              <a:rPr>
                <a:solidFill>
                  <a:srgbClr val="008800"/>
                </a:solidFill>
              </a:rPr>
              <a:t>"system",</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"uris"</a:t>
            </a:r>
            <a:r>
              <a:rPr>
                <a:solidFill>
                  <a:srgbClr val="666600"/>
                </a:solidFill>
              </a:rPr>
              <a:t>:</a:t>
            </a:r>
            <a:r>
              <a:t> [</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"app-usage.sys.emea.reboot3times.org"</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666600"/>
                </a:solidFill>
              </a:rPr>
              <a:t>],</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"users"</a:t>
            </a:r>
            <a:r>
              <a:rPr>
                <a:solidFill>
                  <a:srgbClr val="666600"/>
                </a:solidFill>
              </a:rPr>
              <a:t>:</a:t>
            </a:r>
            <a:r>
              <a:t> </a:t>
            </a:r>
            <a:r>
              <a:rPr>
                <a:solidFill>
                  <a:srgbClr val="000088"/>
                </a:solidFill>
              </a:rPr>
              <a:t>null,</a:t>
            </a:r>
          </a:p>
          <a:p>
            <a:pPr marL="0" indent="0" defTabSz="868680">
              <a:lnSpc>
                <a:spcPct val="115000"/>
              </a:lnSpc>
              <a:buSzTx/>
              <a:buNone/>
              <a:defRPr b="1" sz="855">
                <a:solidFill>
                  <a:srgbClr val="6C3F75"/>
                </a:solidFill>
                <a:latin typeface="Consolas"/>
                <a:ea typeface="Consolas"/>
                <a:cs typeface="Consolas"/>
                <a:sym typeface="Consolas"/>
              </a:defRPr>
            </a:pPr>
            <a:r>
              <a:t>  </a:t>
            </a:r>
            <a:r>
              <a:rPr>
                <a:solidFill>
                  <a:srgbClr val="008800"/>
                </a:solidFill>
              </a:rPr>
              <a:t>"version"</a:t>
            </a:r>
            <a:r>
              <a:rPr>
                <a:solidFill>
                  <a:srgbClr val="666600"/>
                </a:solidFill>
              </a:rPr>
              <a:t>:</a:t>
            </a:r>
            <a:r>
              <a:t> </a:t>
            </a:r>
            <a:r>
              <a:rPr>
                <a:solidFill>
                  <a:srgbClr val="008800"/>
                </a:solidFill>
              </a:rPr>
              <a:t>"8130de90-e9da-4120-bc4c-88d711b07567"</a:t>
            </a:r>
          </a:p>
          <a:p>
            <a:pPr marL="0" indent="0" defTabSz="868680">
              <a:lnSpc>
                <a:spcPct val="115000"/>
              </a:lnSpc>
              <a:buSzTx/>
              <a:buNone/>
              <a:defRPr b="1" sz="855">
                <a:solidFill>
                  <a:srgbClr val="6C3F75"/>
                </a:solidFill>
                <a:latin typeface="Consolas"/>
                <a:ea typeface="Consolas"/>
                <a:cs typeface="Consolas"/>
                <a:sym typeface="Consolas"/>
              </a:defRPr>
            </a:pPr>
            <a:r>
              <a:t> }</a:t>
            </a:r>
          </a:p>
          <a:p>
            <a:pPr marL="0" indent="0" defTabSz="868680">
              <a:lnSpc>
                <a:spcPct val="115000"/>
              </a:lnSpc>
              <a:buSzTx/>
              <a:buNone/>
              <a:defRPr b="1" sz="855">
                <a:solidFill>
                  <a:srgbClr val="6C3F75"/>
                </a:solidFill>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3" name="Shape 170"/>
          <p:cNvSpPr txBox="1"/>
          <p:nvPr>
            <p:ph type="title"/>
          </p:nvPr>
        </p:nvSpPr>
        <p:spPr>
          <a:xfrm>
            <a:off x="668799" y="2365150"/>
            <a:ext cx="7796702" cy="1702500"/>
          </a:xfrm>
          <a:prstGeom prst="rect">
            <a:avLst/>
          </a:prstGeom>
        </p:spPr>
        <p:txBody>
          <a:bodyPr/>
          <a:lstStyle/>
          <a:p>
            <a:pPr/>
            <a:r>
              <a:t>Introducing Spring Boot</a:t>
            </a:r>
          </a:p>
        </p:txBody>
      </p:sp>
      <p:sp>
        <p:nvSpPr>
          <p:cNvPr id="904" name="Shape 171"/>
          <p:cNvSpPr txBox="1"/>
          <p:nvPr>
            <p:ph type="body" sz="quarter" idx="1"/>
          </p:nvPr>
        </p:nvSpPr>
        <p:spPr>
          <a:prstGeom prst="rect">
            <a:avLst/>
          </a:prstGeom>
        </p:spPr>
        <p:txBody>
          <a:bodyPr/>
          <a:lstStyle/>
          <a:p>
            <a:pPr/>
            <a:r>
              <a:t>SESSION TWO</a:t>
            </a:r>
          </a:p>
        </p:txBody>
      </p:sp>
      <p:grpSp>
        <p:nvGrpSpPr>
          <p:cNvPr id="923" name="Shape 172"/>
          <p:cNvGrpSpPr/>
          <p:nvPr/>
        </p:nvGrpSpPr>
        <p:grpSpPr>
          <a:xfrm>
            <a:off x="7286697" y="4425215"/>
            <a:ext cx="1710246" cy="572017"/>
            <a:chOff x="0" y="0"/>
            <a:chExt cx="1710245" cy="572016"/>
          </a:xfrm>
        </p:grpSpPr>
        <p:sp>
          <p:nvSpPr>
            <p:cNvPr id="905" name="Shape 173"/>
            <p:cNvSpPr/>
            <p:nvPr/>
          </p:nvSpPr>
          <p:spPr>
            <a:xfrm>
              <a:off x="0" y="-1"/>
              <a:ext cx="456088" cy="455333"/>
            </a:xfrm>
            <a:custGeom>
              <a:avLst/>
              <a:gdLst/>
              <a:ahLst/>
              <a:cxnLst>
                <a:cxn ang="0">
                  <a:pos x="wd2" y="hd2"/>
                </a:cxn>
                <a:cxn ang="5400000">
                  <a:pos x="wd2" y="hd2"/>
                </a:cxn>
                <a:cxn ang="10800000">
                  <a:pos x="wd2" y="hd2"/>
                </a:cxn>
                <a:cxn ang="16200000">
                  <a:pos x="wd2" y="hd2"/>
                </a:cxn>
              </a:cxnLst>
              <a:rect l="0" t="0" r="r" b="b"/>
              <a:pathLst>
                <a:path w="20915" h="21600" fill="norm" stroke="1" extrusionOk="0">
                  <a:moveTo>
                    <a:pt x="18936" y="2396"/>
                  </a:moveTo>
                  <a:cubicBezTo>
                    <a:pt x="20136" y="6124"/>
                    <a:pt x="21600" y="11952"/>
                    <a:pt x="18978" y="15545"/>
                  </a:cubicBezTo>
                  <a:cubicBezTo>
                    <a:pt x="17356" y="17778"/>
                    <a:pt x="14583" y="18131"/>
                    <a:pt x="11868" y="18131"/>
                  </a:cubicBezTo>
                  <a:cubicBezTo>
                    <a:pt x="10613" y="18131"/>
                    <a:pt x="9372" y="18055"/>
                    <a:pt x="8262" y="18055"/>
                  </a:cubicBezTo>
                  <a:cubicBezTo>
                    <a:pt x="7958" y="18055"/>
                    <a:pt x="7664" y="18061"/>
                    <a:pt x="7382" y="18074"/>
                  </a:cubicBezTo>
                  <a:cubicBezTo>
                    <a:pt x="7382" y="18074"/>
                    <a:pt x="6770" y="18120"/>
                    <a:pt x="6137" y="18210"/>
                  </a:cubicBezTo>
                  <a:cubicBezTo>
                    <a:pt x="6137" y="18210"/>
                    <a:pt x="6377" y="18120"/>
                    <a:pt x="6684" y="18008"/>
                  </a:cubicBezTo>
                  <a:cubicBezTo>
                    <a:pt x="9151" y="17126"/>
                    <a:pt x="10330" y="16945"/>
                    <a:pt x="11838" y="16132"/>
                  </a:cubicBezTo>
                  <a:cubicBezTo>
                    <a:pt x="14655" y="14640"/>
                    <a:pt x="17472" y="11387"/>
                    <a:pt x="18039" y="7998"/>
                  </a:cubicBezTo>
                  <a:cubicBezTo>
                    <a:pt x="16969" y="11252"/>
                    <a:pt x="13694" y="14053"/>
                    <a:pt x="10702" y="15206"/>
                  </a:cubicBezTo>
                  <a:cubicBezTo>
                    <a:pt x="8671" y="15973"/>
                    <a:pt x="4979" y="16741"/>
                    <a:pt x="4979" y="16741"/>
                  </a:cubicBezTo>
                  <a:lnTo>
                    <a:pt x="4826" y="16652"/>
                  </a:lnTo>
                  <a:cubicBezTo>
                    <a:pt x="2337" y="15387"/>
                    <a:pt x="2250" y="9783"/>
                    <a:pt x="6814" y="7954"/>
                  </a:cubicBezTo>
                  <a:cubicBezTo>
                    <a:pt x="8801" y="7162"/>
                    <a:pt x="10724" y="7615"/>
                    <a:pt x="12885" y="7072"/>
                  </a:cubicBezTo>
                  <a:cubicBezTo>
                    <a:pt x="15178" y="6507"/>
                    <a:pt x="17844" y="4722"/>
                    <a:pt x="18936" y="2396"/>
                  </a:cubicBezTo>
                  <a:close/>
                  <a:moveTo>
                    <a:pt x="4134" y="17279"/>
                  </a:moveTo>
                  <a:cubicBezTo>
                    <a:pt x="4332" y="17279"/>
                    <a:pt x="4534" y="17349"/>
                    <a:pt x="4695" y="17488"/>
                  </a:cubicBezTo>
                  <a:cubicBezTo>
                    <a:pt x="5089" y="17804"/>
                    <a:pt x="5132" y="18391"/>
                    <a:pt x="4826" y="18775"/>
                  </a:cubicBezTo>
                  <a:cubicBezTo>
                    <a:pt x="4653" y="19006"/>
                    <a:pt x="4396" y="19128"/>
                    <a:pt x="4137" y="19128"/>
                  </a:cubicBezTo>
                  <a:cubicBezTo>
                    <a:pt x="3940" y="19128"/>
                    <a:pt x="3742" y="19058"/>
                    <a:pt x="3581" y="18911"/>
                  </a:cubicBezTo>
                  <a:cubicBezTo>
                    <a:pt x="3189" y="18594"/>
                    <a:pt x="3145" y="18030"/>
                    <a:pt x="3451" y="17623"/>
                  </a:cubicBezTo>
                  <a:cubicBezTo>
                    <a:pt x="3623" y="17395"/>
                    <a:pt x="3878" y="17279"/>
                    <a:pt x="4134" y="17279"/>
                  </a:cubicBezTo>
                  <a:close/>
                  <a:moveTo>
                    <a:pt x="10440" y="0"/>
                  </a:moveTo>
                  <a:cubicBezTo>
                    <a:pt x="4695" y="0"/>
                    <a:pt x="0" y="4859"/>
                    <a:pt x="0" y="10800"/>
                  </a:cubicBezTo>
                  <a:cubicBezTo>
                    <a:pt x="0" y="13918"/>
                    <a:pt x="1289" y="16741"/>
                    <a:pt x="3342" y="18707"/>
                  </a:cubicBezTo>
                  <a:lnTo>
                    <a:pt x="3734" y="19069"/>
                  </a:lnTo>
                  <a:cubicBezTo>
                    <a:pt x="5548" y="20650"/>
                    <a:pt x="7884" y="21600"/>
                    <a:pt x="10440" y="21600"/>
                  </a:cubicBezTo>
                  <a:cubicBezTo>
                    <a:pt x="15944" y="21600"/>
                    <a:pt x="20464" y="17171"/>
                    <a:pt x="20856" y="11591"/>
                  </a:cubicBezTo>
                  <a:cubicBezTo>
                    <a:pt x="21141" y="8834"/>
                    <a:pt x="20355" y="5377"/>
                    <a:pt x="19022" y="1244"/>
                  </a:cubicBezTo>
                  <a:cubicBezTo>
                    <a:pt x="18717" y="1989"/>
                    <a:pt x="18345" y="2667"/>
                    <a:pt x="17908" y="3276"/>
                  </a:cubicBezTo>
                  <a:cubicBezTo>
                    <a:pt x="16008" y="1266"/>
                    <a:pt x="13366" y="0"/>
                    <a:pt x="10440"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06" name="Shape 174"/>
            <p:cNvSpPr/>
            <p:nvPr/>
          </p:nvSpPr>
          <p:spPr>
            <a:xfrm>
              <a:off x="573906" y="114314"/>
              <a:ext cx="175717" cy="228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07" y="0"/>
                  </a:moveTo>
                  <a:cubicBezTo>
                    <a:pt x="5618" y="0"/>
                    <a:pt x="1343" y="2432"/>
                    <a:pt x="1343" y="6347"/>
                  </a:cubicBezTo>
                  <a:lnTo>
                    <a:pt x="1343" y="6435"/>
                  </a:lnTo>
                  <a:cubicBezTo>
                    <a:pt x="1343" y="10441"/>
                    <a:pt x="5854" y="11701"/>
                    <a:pt x="9833" y="12555"/>
                  </a:cubicBezTo>
                  <a:cubicBezTo>
                    <a:pt x="13055" y="13321"/>
                    <a:pt x="15923" y="13860"/>
                    <a:pt x="15923" y="15480"/>
                  </a:cubicBezTo>
                  <a:lnTo>
                    <a:pt x="15923" y="15571"/>
                  </a:lnTo>
                  <a:cubicBezTo>
                    <a:pt x="15923" y="16967"/>
                    <a:pt x="14344" y="17821"/>
                    <a:pt x="11708" y="17821"/>
                  </a:cubicBezTo>
                  <a:cubicBezTo>
                    <a:pt x="9250" y="17821"/>
                    <a:pt x="6496" y="17146"/>
                    <a:pt x="3865" y="15795"/>
                  </a:cubicBezTo>
                  <a:cubicBezTo>
                    <a:pt x="3510" y="15662"/>
                    <a:pt x="3041" y="15525"/>
                    <a:pt x="2576" y="15525"/>
                  </a:cubicBezTo>
                  <a:cubicBezTo>
                    <a:pt x="1111" y="15525"/>
                    <a:pt x="0" y="16382"/>
                    <a:pt x="0" y="17460"/>
                  </a:cubicBezTo>
                  <a:cubicBezTo>
                    <a:pt x="0" y="18272"/>
                    <a:pt x="524" y="18856"/>
                    <a:pt x="1229" y="19126"/>
                  </a:cubicBezTo>
                  <a:cubicBezTo>
                    <a:pt x="4329" y="20791"/>
                    <a:pt x="8080" y="21600"/>
                    <a:pt x="11531" y="21600"/>
                  </a:cubicBezTo>
                  <a:cubicBezTo>
                    <a:pt x="17211" y="21600"/>
                    <a:pt x="21600" y="19441"/>
                    <a:pt x="21600" y="15077"/>
                  </a:cubicBezTo>
                  <a:lnTo>
                    <a:pt x="21600" y="14986"/>
                  </a:lnTo>
                  <a:cubicBezTo>
                    <a:pt x="21600" y="11207"/>
                    <a:pt x="17152" y="9857"/>
                    <a:pt x="13170" y="8912"/>
                  </a:cubicBezTo>
                  <a:cubicBezTo>
                    <a:pt x="10010" y="8100"/>
                    <a:pt x="7083" y="7471"/>
                    <a:pt x="7083" y="5941"/>
                  </a:cubicBezTo>
                  <a:lnTo>
                    <a:pt x="7083" y="5850"/>
                  </a:lnTo>
                  <a:cubicBezTo>
                    <a:pt x="7083" y="4682"/>
                    <a:pt x="8490" y="3779"/>
                    <a:pt x="10889" y="3779"/>
                  </a:cubicBezTo>
                  <a:cubicBezTo>
                    <a:pt x="12760" y="3779"/>
                    <a:pt x="15045" y="4367"/>
                    <a:pt x="17271" y="5221"/>
                  </a:cubicBezTo>
                  <a:cubicBezTo>
                    <a:pt x="17680" y="5357"/>
                    <a:pt x="17972" y="5445"/>
                    <a:pt x="18500" y="5445"/>
                  </a:cubicBezTo>
                  <a:cubicBezTo>
                    <a:pt x="19902" y="5445"/>
                    <a:pt x="21076" y="4636"/>
                    <a:pt x="21076" y="3510"/>
                  </a:cubicBezTo>
                  <a:cubicBezTo>
                    <a:pt x="21076" y="2701"/>
                    <a:pt x="20430" y="2071"/>
                    <a:pt x="19551" y="1711"/>
                  </a:cubicBezTo>
                  <a:cubicBezTo>
                    <a:pt x="16920" y="630"/>
                    <a:pt x="13934" y="0"/>
                    <a:pt x="11007"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07" name="Shape 175"/>
            <p:cNvSpPr/>
            <p:nvPr/>
          </p:nvSpPr>
          <p:spPr>
            <a:xfrm>
              <a:off x="769172" y="113351"/>
              <a:ext cx="228114" cy="2943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3217"/>
                  </a:moveTo>
                  <a:cubicBezTo>
                    <a:pt x="13980" y="3217"/>
                    <a:pt x="16730" y="5277"/>
                    <a:pt x="16730" y="8424"/>
                  </a:cubicBezTo>
                  <a:lnTo>
                    <a:pt x="16730" y="8494"/>
                  </a:lnTo>
                  <a:cubicBezTo>
                    <a:pt x="16730" y="11674"/>
                    <a:pt x="14026" y="13665"/>
                    <a:pt x="10733" y="13665"/>
                  </a:cubicBezTo>
                  <a:cubicBezTo>
                    <a:pt x="7486" y="13665"/>
                    <a:pt x="4643" y="11568"/>
                    <a:pt x="4643" y="8494"/>
                  </a:cubicBezTo>
                  <a:lnTo>
                    <a:pt x="4643" y="8424"/>
                  </a:lnTo>
                  <a:cubicBezTo>
                    <a:pt x="4643" y="5312"/>
                    <a:pt x="7486" y="3217"/>
                    <a:pt x="10733" y="3217"/>
                  </a:cubicBezTo>
                  <a:close/>
                  <a:moveTo>
                    <a:pt x="11905" y="0"/>
                  </a:moveTo>
                  <a:cubicBezTo>
                    <a:pt x="8479" y="0"/>
                    <a:pt x="6312" y="1364"/>
                    <a:pt x="4779" y="3041"/>
                  </a:cubicBezTo>
                  <a:lnTo>
                    <a:pt x="4779" y="1959"/>
                  </a:lnTo>
                  <a:cubicBezTo>
                    <a:pt x="4779" y="910"/>
                    <a:pt x="3696" y="71"/>
                    <a:pt x="2346" y="71"/>
                  </a:cubicBezTo>
                  <a:cubicBezTo>
                    <a:pt x="992" y="71"/>
                    <a:pt x="0" y="910"/>
                    <a:pt x="0" y="1959"/>
                  </a:cubicBezTo>
                  <a:lnTo>
                    <a:pt x="0" y="19782"/>
                  </a:lnTo>
                  <a:cubicBezTo>
                    <a:pt x="0" y="20831"/>
                    <a:pt x="1038" y="21600"/>
                    <a:pt x="2346" y="21600"/>
                  </a:cubicBezTo>
                  <a:cubicBezTo>
                    <a:pt x="3696" y="21600"/>
                    <a:pt x="4779" y="20831"/>
                    <a:pt x="4779" y="19782"/>
                  </a:cubicBezTo>
                  <a:lnTo>
                    <a:pt x="4779" y="14051"/>
                  </a:lnTo>
                  <a:cubicBezTo>
                    <a:pt x="6224" y="15519"/>
                    <a:pt x="8433" y="16880"/>
                    <a:pt x="11905" y="16880"/>
                  </a:cubicBezTo>
                  <a:cubicBezTo>
                    <a:pt x="16866" y="16880"/>
                    <a:pt x="21600" y="13840"/>
                    <a:pt x="21600" y="8494"/>
                  </a:cubicBezTo>
                  <a:lnTo>
                    <a:pt x="21600" y="8424"/>
                  </a:lnTo>
                  <a:cubicBezTo>
                    <a:pt x="21600" y="3005"/>
                    <a:pt x="16821" y="0"/>
                    <a:pt x="11905"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08" name="Shape 176"/>
            <p:cNvSpPr/>
            <p:nvPr/>
          </p:nvSpPr>
          <p:spPr>
            <a:xfrm>
              <a:off x="1016354" y="114314"/>
              <a:ext cx="131427" cy="228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45" y="0"/>
                  </a:moveTo>
                  <a:cubicBezTo>
                    <a:pt x="1796" y="0"/>
                    <a:pt x="0" y="1081"/>
                    <a:pt x="0" y="2432"/>
                  </a:cubicBezTo>
                  <a:lnTo>
                    <a:pt x="0" y="19262"/>
                  </a:lnTo>
                  <a:cubicBezTo>
                    <a:pt x="0" y="20567"/>
                    <a:pt x="1875" y="21600"/>
                    <a:pt x="4145" y="21600"/>
                  </a:cubicBezTo>
                  <a:cubicBezTo>
                    <a:pt x="6494" y="21600"/>
                    <a:pt x="8296" y="20522"/>
                    <a:pt x="8296" y="19262"/>
                  </a:cubicBezTo>
                  <a:lnTo>
                    <a:pt x="8296" y="12331"/>
                  </a:lnTo>
                  <a:cubicBezTo>
                    <a:pt x="8296" y="8237"/>
                    <a:pt x="12367" y="5266"/>
                    <a:pt x="18313" y="4682"/>
                  </a:cubicBezTo>
                  <a:cubicBezTo>
                    <a:pt x="20194" y="4454"/>
                    <a:pt x="21600" y="3646"/>
                    <a:pt x="21600" y="2386"/>
                  </a:cubicBezTo>
                  <a:cubicBezTo>
                    <a:pt x="21600" y="990"/>
                    <a:pt x="20115" y="0"/>
                    <a:pt x="17455" y="0"/>
                  </a:cubicBezTo>
                  <a:cubicBezTo>
                    <a:pt x="13852" y="0"/>
                    <a:pt x="8764" y="1756"/>
                    <a:pt x="8296" y="3555"/>
                  </a:cubicBezTo>
                  <a:lnTo>
                    <a:pt x="8296" y="2432"/>
                  </a:lnTo>
                  <a:cubicBezTo>
                    <a:pt x="8296" y="1081"/>
                    <a:pt x="6494" y="0"/>
                    <a:pt x="4145"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09" name="Shape 177"/>
            <p:cNvSpPr/>
            <p:nvPr/>
          </p:nvSpPr>
          <p:spPr>
            <a:xfrm>
              <a:off x="1166849" y="114314"/>
              <a:ext cx="50475" cy="228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3" y="0"/>
                  </a:moveTo>
                  <a:cubicBezTo>
                    <a:pt x="4690" y="0"/>
                    <a:pt x="0" y="1081"/>
                    <a:pt x="0" y="2432"/>
                  </a:cubicBezTo>
                  <a:lnTo>
                    <a:pt x="0" y="19262"/>
                  </a:lnTo>
                  <a:cubicBezTo>
                    <a:pt x="0" y="20567"/>
                    <a:pt x="4882" y="21600"/>
                    <a:pt x="10793" y="21600"/>
                  </a:cubicBezTo>
                  <a:cubicBezTo>
                    <a:pt x="16910" y="21600"/>
                    <a:pt x="21600" y="20567"/>
                    <a:pt x="21600" y="19262"/>
                  </a:cubicBezTo>
                  <a:lnTo>
                    <a:pt x="21600" y="2432"/>
                  </a:lnTo>
                  <a:cubicBezTo>
                    <a:pt x="21600" y="1081"/>
                    <a:pt x="1691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10" name="Shape 178"/>
            <p:cNvSpPr/>
            <p:nvPr/>
          </p:nvSpPr>
          <p:spPr>
            <a:xfrm>
              <a:off x="1243057" y="114314"/>
              <a:ext cx="198119" cy="228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50" y="0"/>
                  </a:moveTo>
                  <a:cubicBezTo>
                    <a:pt x="1191" y="0"/>
                    <a:pt x="0" y="1081"/>
                    <a:pt x="0" y="2432"/>
                  </a:cubicBezTo>
                  <a:lnTo>
                    <a:pt x="0" y="19262"/>
                  </a:lnTo>
                  <a:cubicBezTo>
                    <a:pt x="0" y="20567"/>
                    <a:pt x="1244" y="21600"/>
                    <a:pt x="2750" y="21600"/>
                  </a:cubicBezTo>
                  <a:cubicBezTo>
                    <a:pt x="4308" y="21600"/>
                    <a:pt x="5503" y="20567"/>
                    <a:pt x="5503" y="19262"/>
                  </a:cubicBezTo>
                  <a:lnTo>
                    <a:pt x="5503" y="9542"/>
                  </a:lnTo>
                  <a:cubicBezTo>
                    <a:pt x="5503" y="6302"/>
                    <a:pt x="7736" y="4367"/>
                    <a:pt x="10954" y="4367"/>
                  </a:cubicBezTo>
                  <a:cubicBezTo>
                    <a:pt x="14228" y="4367"/>
                    <a:pt x="16097" y="6211"/>
                    <a:pt x="16097" y="9451"/>
                  </a:cubicBezTo>
                  <a:lnTo>
                    <a:pt x="16097" y="19262"/>
                  </a:lnTo>
                  <a:cubicBezTo>
                    <a:pt x="16097" y="20567"/>
                    <a:pt x="17341" y="21600"/>
                    <a:pt x="18899" y="21600"/>
                  </a:cubicBezTo>
                  <a:cubicBezTo>
                    <a:pt x="20405" y="21600"/>
                    <a:pt x="21600" y="20567"/>
                    <a:pt x="21600" y="19262"/>
                  </a:cubicBezTo>
                  <a:lnTo>
                    <a:pt x="21600" y="8010"/>
                  </a:lnTo>
                  <a:cubicBezTo>
                    <a:pt x="21600" y="3149"/>
                    <a:pt x="18483" y="0"/>
                    <a:pt x="13033" y="0"/>
                  </a:cubicBezTo>
                  <a:cubicBezTo>
                    <a:pt x="9294" y="0"/>
                    <a:pt x="7061" y="1487"/>
                    <a:pt x="5503" y="3422"/>
                  </a:cubicBezTo>
                  <a:lnTo>
                    <a:pt x="5503" y="2432"/>
                  </a:lnTo>
                  <a:cubicBezTo>
                    <a:pt x="5503" y="1081"/>
                    <a:pt x="4308" y="0"/>
                    <a:pt x="2750"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11" name="Shape 179"/>
            <p:cNvSpPr/>
            <p:nvPr/>
          </p:nvSpPr>
          <p:spPr>
            <a:xfrm>
              <a:off x="1460211" y="112904"/>
              <a:ext cx="228628" cy="293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5" y="3226"/>
                  </a:moveTo>
                  <a:cubicBezTo>
                    <a:pt x="14085" y="3226"/>
                    <a:pt x="16919" y="5328"/>
                    <a:pt x="16919" y="8450"/>
                  </a:cubicBezTo>
                  <a:lnTo>
                    <a:pt x="16919" y="8521"/>
                  </a:lnTo>
                  <a:cubicBezTo>
                    <a:pt x="16919" y="11607"/>
                    <a:pt x="14085" y="13709"/>
                    <a:pt x="10845" y="13709"/>
                  </a:cubicBezTo>
                  <a:cubicBezTo>
                    <a:pt x="7560" y="13709"/>
                    <a:pt x="4905" y="11711"/>
                    <a:pt x="4905" y="8521"/>
                  </a:cubicBezTo>
                  <a:lnTo>
                    <a:pt x="4905" y="8450"/>
                  </a:lnTo>
                  <a:cubicBezTo>
                    <a:pt x="4905" y="5295"/>
                    <a:pt x="7606" y="3226"/>
                    <a:pt x="10845" y="3226"/>
                  </a:cubicBezTo>
                  <a:close/>
                  <a:moveTo>
                    <a:pt x="9719" y="0"/>
                  </a:moveTo>
                  <a:cubicBezTo>
                    <a:pt x="4814" y="0"/>
                    <a:pt x="0" y="3016"/>
                    <a:pt x="0" y="8450"/>
                  </a:cubicBezTo>
                  <a:lnTo>
                    <a:pt x="0" y="8521"/>
                  </a:lnTo>
                  <a:cubicBezTo>
                    <a:pt x="0" y="13886"/>
                    <a:pt x="4772" y="16935"/>
                    <a:pt x="9719" y="16935"/>
                  </a:cubicBezTo>
                  <a:cubicBezTo>
                    <a:pt x="13186" y="16935"/>
                    <a:pt x="15345" y="15604"/>
                    <a:pt x="16783" y="14096"/>
                  </a:cubicBezTo>
                  <a:cubicBezTo>
                    <a:pt x="16559" y="17041"/>
                    <a:pt x="14264" y="18584"/>
                    <a:pt x="10216" y="18584"/>
                  </a:cubicBezTo>
                  <a:cubicBezTo>
                    <a:pt x="7830" y="18584"/>
                    <a:pt x="5716" y="18129"/>
                    <a:pt x="3824" y="17287"/>
                  </a:cubicBezTo>
                  <a:cubicBezTo>
                    <a:pt x="3600" y="17180"/>
                    <a:pt x="3285" y="17147"/>
                    <a:pt x="2970" y="17147"/>
                  </a:cubicBezTo>
                  <a:cubicBezTo>
                    <a:pt x="1847" y="17147"/>
                    <a:pt x="945" y="17848"/>
                    <a:pt x="945" y="18655"/>
                  </a:cubicBezTo>
                  <a:cubicBezTo>
                    <a:pt x="945" y="19391"/>
                    <a:pt x="1441" y="19918"/>
                    <a:pt x="2295" y="20163"/>
                  </a:cubicBezTo>
                  <a:cubicBezTo>
                    <a:pt x="4814" y="21109"/>
                    <a:pt x="7424" y="21600"/>
                    <a:pt x="10349" y="21600"/>
                  </a:cubicBezTo>
                  <a:cubicBezTo>
                    <a:pt x="14085" y="21600"/>
                    <a:pt x="17010" y="20899"/>
                    <a:pt x="18899" y="19427"/>
                  </a:cubicBezTo>
                  <a:cubicBezTo>
                    <a:pt x="20655" y="18058"/>
                    <a:pt x="21600" y="16024"/>
                    <a:pt x="21600" y="13289"/>
                  </a:cubicBezTo>
                  <a:lnTo>
                    <a:pt x="21600" y="1963"/>
                  </a:lnTo>
                  <a:cubicBezTo>
                    <a:pt x="21600" y="911"/>
                    <a:pt x="20565" y="68"/>
                    <a:pt x="19214" y="68"/>
                  </a:cubicBezTo>
                  <a:cubicBezTo>
                    <a:pt x="17864" y="68"/>
                    <a:pt x="16828" y="911"/>
                    <a:pt x="16828" y="1963"/>
                  </a:cubicBezTo>
                  <a:lnTo>
                    <a:pt x="16828" y="3049"/>
                  </a:lnTo>
                  <a:cubicBezTo>
                    <a:pt x="15254" y="1366"/>
                    <a:pt x="13095" y="0"/>
                    <a:pt x="9719"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12" name="Shape 180"/>
            <p:cNvSpPr/>
            <p:nvPr/>
          </p:nvSpPr>
          <p:spPr>
            <a:xfrm>
              <a:off x="1166849" y="28105"/>
              <a:ext cx="50956" cy="50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1" y="0"/>
                  </a:moveTo>
                  <a:cubicBezTo>
                    <a:pt x="4836" y="0"/>
                    <a:pt x="0" y="4850"/>
                    <a:pt x="0" y="10705"/>
                  </a:cubicBezTo>
                  <a:cubicBezTo>
                    <a:pt x="0" y="16764"/>
                    <a:pt x="4836" y="21600"/>
                    <a:pt x="10691" y="21600"/>
                  </a:cubicBezTo>
                  <a:cubicBezTo>
                    <a:pt x="16750" y="21600"/>
                    <a:pt x="21600" y="16764"/>
                    <a:pt x="21600" y="10705"/>
                  </a:cubicBezTo>
                  <a:cubicBezTo>
                    <a:pt x="21600" y="4850"/>
                    <a:pt x="16750" y="0"/>
                    <a:pt x="10691"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13" name="Shape 181"/>
            <p:cNvSpPr/>
            <p:nvPr/>
          </p:nvSpPr>
          <p:spPr>
            <a:xfrm>
              <a:off x="1371632" y="459145"/>
              <a:ext cx="14775" cy="93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90"/>
                  </a:lnTo>
                  <a:lnTo>
                    <a:pt x="21600" y="3190"/>
                  </a:lnTo>
                  <a:lnTo>
                    <a:pt x="21600" y="0"/>
                  </a:lnTo>
                  <a:close/>
                  <a:moveTo>
                    <a:pt x="0" y="5615"/>
                  </a:moveTo>
                  <a:lnTo>
                    <a:pt x="0" y="21600"/>
                  </a:lnTo>
                  <a:lnTo>
                    <a:pt x="21600" y="21600"/>
                  </a:lnTo>
                  <a:lnTo>
                    <a:pt x="21600" y="5615"/>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14" name="Shape 182"/>
            <p:cNvSpPr/>
            <p:nvPr/>
          </p:nvSpPr>
          <p:spPr>
            <a:xfrm>
              <a:off x="1396885" y="483404"/>
              <a:ext cx="72396" cy="70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073"/>
                  </a:lnTo>
                  <a:lnTo>
                    <a:pt x="1989" y="3073"/>
                  </a:lnTo>
                  <a:lnTo>
                    <a:pt x="6961" y="18242"/>
                  </a:lnTo>
                  <a:cubicBezTo>
                    <a:pt x="7812" y="20579"/>
                    <a:pt x="9093" y="21600"/>
                    <a:pt x="11225" y="21600"/>
                  </a:cubicBezTo>
                  <a:cubicBezTo>
                    <a:pt x="12784" y="21600"/>
                    <a:pt x="14629" y="21305"/>
                    <a:pt x="15624" y="18242"/>
                  </a:cubicBezTo>
                  <a:lnTo>
                    <a:pt x="21600" y="0"/>
                  </a:lnTo>
                  <a:lnTo>
                    <a:pt x="17479" y="0"/>
                  </a:lnTo>
                  <a:lnTo>
                    <a:pt x="12220" y="16927"/>
                  </a:lnTo>
                  <a:cubicBezTo>
                    <a:pt x="12076" y="17663"/>
                    <a:pt x="11933" y="18095"/>
                    <a:pt x="11225" y="18095"/>
                  </a:cubicBezTo>
                  <a:cubicBezTo>
                    <a:pt x="10652" y="18095"/>
                    <a:pt x="10508" y="17663"/>
                    <a:pt x="10231" y="16927"/>
                  </a:cubicBezTo>
                  <a:lnTo>
                    <a:pt x="5116"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15" name="Shape 183"/>
            <p:cNvSpPr/>
            <p:nvPr/>
          </p:nvSpPr>
          <p:spPr>
            <a:xfrm>
              <a:off x="1473094" y="483404"/>
              <a:ext cx="63327" cy="70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77" y="3505"/>
                  </a:moveTo>
                  <a:cubicBezTo>
                    <a:pt x="14615" y="3505"/>
                    <a:pt x="17053" y="5989"/>
                    <a:pt x="17053" y="9200"/>
                  </a:cubicBezTo>
                  <a:lnTo>
                    <a:pt x="17053" y="12410"/>
                  </a:lnTo>
                  <a:cubicBezTo>
                    <a:pt x="17053" y="15621"/>
                    <a:pt x="14615" y="18095"/>
                    <a:pt x="10877" y="18095"/>
                  </a:cubicBezTo>
                  <a:cubicBezTo>
                    <a:pt x="6985" y="18095"/>
                    <a:pt x="4700" y="15621"/>
                    <a:pt x="4700" y="12410"/>
                  </a:cubicBezTo>
                  <a:lnTo>
                    <a:pt x="4700" y="9200"/>
                  </a:lnTo>
                  <a:cubicBezTo>
                    <a:pt x="4700" y="5989"/>
                    <a:pt x="6821" y="3505"/>
                    <a:pt x="10877" y="3505"/>
                  </a:cubicBezTo>
                  <a:close/>
                  <a:moveTo>
                    <a:pt x="10877" y="0"/>
                  </a:moveTo>
                  <a:cubicBezTo>
                    <a:pt x="4547" y="0"/>
                    <a:pt x="0" y="3652"/>
                    <a:pt x="0" y="9200"/>
                  </a:cubicBezTo>
                  <a:lnTo>
                    <a:pt x="0" y="12410"/>
                  </a:lnTo>
                  <a:cubicBezTo>
                    <a:pt x="0" y="17800"/>
                    <a:pt x="4547" y="21600"/>
                    <a:pt x="10877" y="21600"/>
                  </a:cubicBezTo>
                  <a:cubicBezTo>
                    <a:pt x="17217" y="21600"/>
                    <a:pt x="21600" y="17800"/>
                    <a:pt x="21600" y="12410"/>
                  </a:cubicBezTo>
                  <a:lnTo>
                    <a:pt x="21600" y="9200"/>
                  </a:lnTo>
                  <a:cubicBezTo>
                    <a:pt x="21600" y="3652"/>
                    <a:pt x="17217" y="0"/>
                    <a:pt x="10877"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16" name="Shape 184"/>
            <p:cNvSpPr/>
            <p:nvPr/>
          </p:nvSpPr>
          <p:spPr>
            <a:xfrm>
              <a:off x="1594522" y="482475"/>
              <a:ext cx="60026" cy="699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67" y="0"/>
                  </a:moveTo>
                  <a:cubicBezTo>
                    <a:pt x="4117" y="0"/>
                    <a:pt x="0" y="3669"/>
                    <a:pt x="0" y="9554"/>
                  </a:cubicBezTo>
                  <a:lnTo>
                    <a:pt x="0" y="11898"/>
                  </a:lnTo>
                  <a:cubicBezTo>
                    <a:pt x="0" y="17782"/>
                    <a:pt x="4117" y="21600"/>
                    <a:pt x="10967" y="21600"/>
                  </a:cubicBezTo>
                  <a:lnTo>
                    <a:pt x="12859" y="21600"/>
                  </a:lnTo>
                  <a:lnTo>
                    <a:pt x="12859" y="17931"/>
                  </a:lnTo>
                  <a:lnTo>
                    <a:pt x="10967" y="17931"/>
                  </a:lnTo>
                  <a:cubicBezTo>
                    <a:pt x="7196" y="17931"/>
                    <a:pt x="4797" y="15577"/>
                    <a:pt x="4797" y="11898"/>
                  </a:cubicBezTo>
                  <a:lnTo>
                    <a:pt x="4797" y="9554"/>
                  </a:lnTo>
                  <a:cubicBezTo>
                    <a:pt x="4797" y="5875"/>
                    <a:pt x="7196" y="3521"/>
                    <a:pt x="10967" y="3521"/>
                  </a:cubicBezTo>
                  <a:cubicBezTo>
                    <a:pt x="12686" y="3521"/>
                    <a:pt x="15257" y="3521"/>
                    <a:pt x="16111" y="3669"/>
                  </a:cubicBezTo>
                  <a:lnTo>
                    <a:pt x="16284" y="3818"/>
                  </a:lnTo>
                  <a:lnTo>
                    <a:pt x="16284" y="21600"/>
                  </a:lnTo>
                  <a:lnTo>
                    <a:pt x="21600" y="21600"/>
                  </a:lnTo>
                  <a:lnTo>
                    <a:pt x="21600" y="1612"/>
                  </a:lnTo>
                  <a:cubicBezTo>
                    <a:pt x="21600" y="1315"/>
                    <a:pt x="21600" y="1177"/>
                    <a:pt x="20562" y="880"/>
                  </a:cubicBezTo>
                  <a:cubicBezTo>
                    <a:pt x="18002" y="287"/>
                    <a:pt x="13885" y="0"/>
                    <a:pt x="10967"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17" name="Shape 185"/>
            <p:cNvSpPr/>
            <p:nvPr/>
          </p:nvSpPr>
          <p:spPr>
            <a:xfrm>
              <a:off x="1668359" y="459145"/>
              <a:ext cx="14262" cy="93322"/>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sp>
          <p:nvSpPr>
            <p:cNvPr id="918" name="Shape 186"/>
            <p:cNvSpPr/>
            <p:nvPr/>
          </p:nvSpPr>
          <p:spPr>
            <a:xfrm>
              <a:off x="1296384" y="459145"/>
              <a:ext cx="63359" cy="93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37" y="21600"/>
                  </a:lnTo>
                  <a:lnTo>
                    <a:pt x="5037" y="2974"/>
                  </a:lnTo>
                  <a:lnTo>
                    <a:pt x="9746" y="2974"/>
                  </a:lnTo>
                  <a:cubicBezTo>
                    <a:pt x="14291" y="3086"/>
                    <a:pt x="16399" y="4295"/>
                    <a:pt x="16399" y="6609"/>
                  </a:cubicBezTo>
                  <a:lnTo>
                    <a:pt x="16399" y="6832"/>
                  </a:lnTo>
                  <a:cubicBezTo>
                    <a:pt x="16399" y="9035"/>
                    <a:pt x="14619" y="10466"/>
                    <a:pt x="9746" y="10466"/>
                  </a:cubicBezTo>
                  <a:lnTo>
                    <a:pt x="8446" y="10466"/>
                  </a:lnTo>
                  <a:cubicBezTo>
                    <a:pt x="8446" y="11238"/>
                    <a:pt x="8446" y="12780"/>
                    <a:pt x="8446" y="13337"/>
                  </a:cubicBezTo>
                  <a:cubicBezTo>
                    <a:pt x="8926" y="13337"/>
                    <a:pt x="9418" y="13448"/>
                    <a:pt x="9910" y="13448"/>
                  </a:cubicBezTo>
                  <a:cubicBezTo>
                    <a:pt x="16727" y="13448"/>
                    <a:pt x="21600" y="11571"/>
                    <a:pt x="21600" y="6943"/>
                  </a:cubicBezTo>
                  <a:lnTo>
                    <a:pt x="21600" y="6609"/>
                  </a:lnTo>
                  <a:cubicBezTo>
                    <a:pt x="21600" y="1758"/>
                    <a:pt x="16399" y="0"/>
                    <a:pt x="8609"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19" name="Shape 187"/>
            <p:cNvSpPr/>
            <p:nvPr/>
          </p:nvSpPr>
          <p:spPr>
            <a:xfrm>
              <a:off x="1547380" y="468182"/>
              <a:ext cx="38106" cy="84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75" y="0"/>
                  </a:moveTo>
                  <a:lnTo>
                    <a:pt x="0" y="608"/>
                  </a:lnTo>
                  <a:lnTo>
                    <a:pt x="0" y="17083"/>
                  </a:lnTo>
                  <a:cubicBezTo>
                    <a:pt x="0" y="20138"/>
                    <a:pt x="3506" y="21600"/>
                    <a:pt x="11336" y="21600"/>
                  </a:cubicBezTo>
                  <a:lnTo>
                    <a:pt x="21600" y="21600"/>
                  </a:lnTo>
                  <a:lnTo>
                    <a:pt x="21600" y="18676"/>
                  </a:lnTo>
                  <a:lnTo>
                    <a:pt x="14043" y="18676"/>
                  </a:lnTo>
                  <a:cubicBezTo>
                    <a:pt x="10791" y="18676"/>
                    <a:pt x="8375" y="18676"/>
                    <a:pt x="8375" y="17083"/>
                  </a:cubicBezTo>
                  <a:lnTo>
                    <a:pt x="8375" y="6710"/>
                  </a:lnTo>
                  <a:lnTo>
                    <a:pt x="21600" y="6710"/>
                  </a:lnTo>
                  <a:lnTo>
                    <a:pt x="21600" y="3901"/>
                  </a:lnTo>
                  <a:lnTo>
                    <a:pt x="8375" y="3901"/>
                  </a:lnTo>
                  <a:lnTo>
                    <a:pt x="8375"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20" name="Shape 188"/>
            <p:cNvSpPr/>
            <p:nvPr/>
          </p:nvSpPr>
          <p:spPr>
            <a:xfrm>
              <a:off x="1691209" y="533431"/>
              <a:ext cx="19037" cy="19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55" y="5927"/>
                  </a:moveTo>
                  <a:cubicBezTo>
                    <a:pt x="12436" y="5927"/>
                    <a:pt x="13491" y="7018"/>
                    <a:pt x="13491" y="8655"/>
                  </a:cubicBezTo>
                  <a:cubicBezTo>
                    <a:pt x="13491" y="10255"/>
                    <a:pt x="12436" y="10800"/>
                    <a:pt x="10255" y="11345"/>
                  </a:cubicBezTo>
                  <a:lnTo>
                    <a:pt x="8109" y="11345"/>
                  </a:lnTo>
                  <a:lnTo>
                    <a:pt x="8109" y="5927"/>
                  </a:lnTo>
                  <a:close/>
                  <a:moveTo>
                    <a:pt x="7018" y="4873"/>
                  </a:moveTo>
                  <a:lnTo>
                    <a:pt x="7018" y="16764"/>
                  </a:lnTo>
                  <a:lnTo>
                    <a:pt x="8109" y="16764"/>
                  </a:lnTo>
                  <a:lnTo>
                    <a:pt x="8109" y="12436"/>
                  </a:lnTo>
                  <a:lnTo>
                    <a:pt x="10800" y="11891"/>
                  </a:lnTo>
                  <a:lnTo>
                    <a:pt x="14036" y="16764"/>
                  </a:lnTo>
                  <a:lnTo>
                    <a:pt x="15127" y="16764"/>
                  </a:lnTo>
                  <a:lnTo>
                    <a:pt x="12436" y="11891"/>
                  </a:lnTo>
                  <a:cubicBezTo>
                    <a:pt x="13491" y="11345"/>
                    <a:pt x="14582" y="10255"/>
                    <a:pt x="14582" y="8655"/>
                  </a:cubicBezTo>
                  <a:cubicBezTo>
                    <a:pt x="14582" y="6473"/>
                    <a:pt x="13491" y="4873"/>
                    <a:pt x="10255" y="4873"/>
                  </a:cubicBezTo>
                  <a:close/>
                  <a:moveTo>
                    <a:pt x="10800" y="1600"/>
                  </a:moveTo>
                  <a:cubicBezTo>
                    <a:pt x="15673" y="1600"/>
                    <a:pt x="20000" y="5927"/>
                    <a:pt x="20000" y="10800"/>
                  </a:cubicBezTo>
                  <a:cubicBezTo>
                    <a:pt x="20000" y="16218"/>
                    <a:pt x="15673" y="20000"/>
                    <a:pt x="10800" y="20000"/>
                  </a:cubicBezTo>
                  <a:cubicBezTo>
                    <a:pt x="5418" y="20000"/>
                    <a:pt x="1600" y="16218"/>
                    <a:pt x="1600" y="10800"/>
                  </a:cubicBezTo>
                  <a:cubicBezTo>
                    <a:pt x="1600" y="5927"/>
                    <a:pt x="5418" y="1600"/>
                    <a:pt x="10800" y="1600"/>
                  </a:cubicBezTo>
                  <a:close/>
                  <a:moveTo>
                    <a:pt x="10800" y="0"/>
                  </a:moveTo>
                  <a:cubicBezTo>
                    <a:pt x="4873" y="0"/>
                    <a:pt x="0" y="4873"/>
                    <a:pt x="0" y="10800"/>
                  </a:cubicBezTo>
                  <a:cubicBezTo>
                    <a:pt x="0" y="16764"/>
                    <a:pt x="4873" y="21600"/>
                    <a:pt x="10800" y="21600"/>
                  </a:cubicBezTo>
                  <a:cubicBezTo>
                    <a:pt x="16764" y="21600"/>
                    <a:pt x="21600" y="16764"/>
                    <a:pt x="21600" y="10800"/>
                  </a:cubicBezTo>
                  <a:cubicBezTo>
                    <a:pt x="21600" y="4873"/>
                    <a:pt x="16764"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21" name="Shape 189"/>
            <p:cNvSpPr/>
            <p:nvPr/>
          </p:nvSpPr>
          <p:spPr>
            <a:xfrm>
              <a:off x="1168739" y="485328"/>
              <a:ext cx="45252" cy="68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63" y="7552"/>
                  </a:moveTo>
                  <a:cubicBezTo>
                    <a:pt x="15236" y="7552"/>
                    <a:pt x="17959" y="10124"/>
                    <a:pt x="17959" y="13590"/>
                  </a:cubicBezTo>
                  <a:cubicBezTo>
                    <a:pt x="17959" y="16914"/>
                    <a:pt x="15236" y="19486"/>
                    <a:pt x="10463" y="19486"/>
                  </a:cubicBezTo>
                  <a:cubicBezTo>
                    <a:pt x="7741" y="19486"/>
                    <a:pt x="4773" y="18429"/>
                    <a:pt x="3641" y="17067"/>
                  </a:cubicBezTo>
                  <a:lnTo>
                    <a:pt x="3641" y="10124"/>
                  </a:lnTo>
                  <a:cubicBezTo>
                    <a:pt x="4773" y="8762"/>
                    <a:pt x="7741" y="7552"/>
                    <a:pt x="10463" y="7552"/>
                  </a:cubicBezTo>
                  <a:close/>
                  <a:moveTo>
                    <a:pt x="0" y="0"/>
                  </a:moveTo>
                  <a:lnTo>
                    <a:pt x="0" y="21295"/>
                  </a:lnTo>
                  <a:lnTo>
                    <a:pt x="3641" y="21295"/>
                  </a:lnTo>
                  <a:lnTo>
                    <a:pt x="3641" y="19028"/>
                  </a:lnTo>
                  <a:cubicBezTo>
                    <a:pt x="5232" y="20543"/>
                    <a:pt x="8184" y="21600"/>
                    <a:pt x="11366" y="21600"/>
                  </a:cubicBezTo>
                  <a:cubicBezTo>
                    <a:pt x="17516" y="21600"/>
                    <a:pt x="21600" y="18581"/>
                    <a:pt x="21600" y="13590"/>
                  </a:cubicBezTo>
                  <a:cubicBezTo>
                    <a:pt x="21600" y="8610"/>
                    <a:pt x="17516" y="5438"/>
                    <a:pt x="11366" y="5438"/>
                  </a:cubicBezTo>
                  <a:cubicBezTo>
                    <a:pt x="8184" y="5438"/>
                    <a:pt x="5461" y="6495"/>
                    <a:pt x="3641" y="8152"/>
                  </a:cubicBezTo>
                  <a:lnTo>
                    <a:pt x="3641"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22" name="Shape 190"/>
            <p:cNvSpPr/>
            <p:nvPr/>
          </p:nvSpPr>
          <p:spPr>
            <a:xfrm>
              <a:off x="1217805" y="503883"/>
              <a:ext cx="48584" cy="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9104" y="15555"/>
                  </a:lnTo>
                  <a:lnTo>
                    <a:pt x="7623" y="17821"/>
                  </a:lnTo>
                  <a:cubicBezTo>
                    <a:pt x="6768" y="19182"/>
                    <a:pt x="5927" y="19487"/>
                    <a:pt x="4445" y="19487"/>
                  </a:cubicBezTo>
                  <a:cubicBezTo>
                    <a:pt x="3804" y="19487"/>
                    <a:pt x="2964" y="19334"/>
                    <a:pt x="2536" y="19182"/>
                  </a:cubicBezTo>
                  <a:lnTo>
                    <a:pt x="1909" y="21448"/>
                  </a:lnTo>
                  <a:cubicBezTo>
                    <a:pt x="2536" y="21600"/>
                    <a:pt x="3804" y="21600"/>
                    <a:pt x="4445" y="21600"/>
                  </a:cubicBezTo>
                  <a:cubicBezTo>
                    <a:pt x="7409" y="21600"/>
                    <a:pt x="9532" y="20686"/>
                    <a:pt x="10800" y="18572"/>
                  </a:cubicBezTo>
                  <a:lnTo>
                    <a:pt x="21600" y="0"/>
                  </a:lnTo>
                  <a:lnTo>
                    <a:pt x="17995" y="0"/>
                  </a:lnTo>
                  <a:lnTo>
                    <a:pt x="10800" y="12537"/>
                  </a:lnTo>
                  <a:lnTo>
                    <a:pt x="3605"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gr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25" name="Shape 195" descr="Shape 195"/>
          <p:cNvPicPr>
            <a:picLocks noChangeAspect="1"/>
          </p:cNvPicPr>
          <p:nvPr/>
        </p:nvPicPr>
        <p:blipFill>
          <a:blip r:embed="rId2">
            <a:alphaModFix amt="80000"/>
            <a:extLst/>
          </a:blip>
          <a:srcRect l="0" t="7847" r="0" b="7856"/>
          <a:stretch>
            <a:fillRect/>
          </a:stretch>
        </p:blipFill>
        <p:spPr>
          <a:xfrm>
            <a:off x="0" y="0"/>
            <a:ext cx="9144000" cy="5143500"/>
          </a:xfrm>
          <a:prstGeom prst="rect">
            <a:avLst/>
          </a:prstGeom>
          <a:ln w="12700">
            <a:miter lim="400000"/>
          </a:ln>
        </p:spPr>
      </p:pic>
      <p:sp>
        <p:nvSpPr>
          <p:cNvPr id="926" name="Shape 196"/>
          <p:cNvSpPr/>
          <p:nvPr/>
        </p:nvSpPr>
        <p:spPr>
          <a:xfrm>
            <a:off x="-1" y="0"/>
            <a:ext cx="9176402" cy="5143500"/>
          </a:xfrm>
          <a:prstGeom prst="rect">
            <a:avLst/>
          </a:prstGeom>
          <a:solidFill>
            <a:srgbClr val="00253E">
              <a:alpha val="69800"/>
            </a:srgbClr>
          </a:solidFill>
          <a:ln w="12700">
            <a:miter lim="400000"/>
          </a:ln>
          <a:effectLst>
            <a:outerShdw sx="100000" sy="100000" kx="0" ky="0" algn="b" rotWithShape="0" blurRad="38100" dist="23000" dir="5400000">
              <a:srgbClr val="000000">
                <a:alpha val="34510"/>
              </a:srgbClr>
            </a:outerShdw>
          </a:effectLst>
        </p:spPr>
        <p:txBody>
          <a:bodyPr lIns="45719" rIns="45719" anchor="ctr"/>
          <a:lstStyle/>
          <a:p>
            <a:pPr algn="ctr">
              <a:defRPr sz="1800">
                <a:solidFill>
                  <a:srgbClr val="00253E"/>
                </a:solidFill>
              </a:defRPr>
            </a:pPr>
          </a:p>
        </p:txBody>
      </p:sp>
      <p:sp>
        <p:nvSpPr>
          <p:cNvPr id="927" name="Shape 198"/>
          <p:cNvSpPr txBox="1"/>
          <p:nvPr/>
        </p:nvSpPr>
        <p:spPr>
          <a:xfrm>
            <a:off x="760950" y="2175525"/>
            <a:ext cx="7622100"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4000">
                <a:solidFill>
                  <a:srgbClr val="FFFFFF"/>
                </a:solidFill>
                <a:latin typeface="Proxima Nova"/>
                <a:ea typeface="Proxima Nova"/>
                <a:cs typeface="Proxima Nova"/>
                <a:sym typeface="Proxima Nova"/>
              </a:defRPr>
            </a:lvl1pPr>
          </a:lstStyle>
          <a:p>
            <a:pPr/>
            <a:r>
              <a:t>What’s Spring Been Up To?</a:t>
            </a:r>
          </a:p>
        </p:txBody>
      </p:sp>
      <p:grpSp>
        <p:nvGrpSpPr>
          <p:cNvPr id="931" name="Shape 199"/>
          <p:cNvGrpSpPr/>
          <p:nvPr/>
        </p:nvGrpSpPr>
        <p:grpSpPr>
          <a:xfrm>
            <a:off x="3669300" y="1711460"/>
            <a:ext cx="1805401" cy="536387"/>
            <a:chOff x="0" y="0"/>
            <a:chExt cx="1805400" cy="536386"/>
          </a:xfrm>
        </p:grpSpPr>
        <p:sp>
          <p:nvSpPr>
            <p:cNvPr id="928" name="Shape 200"/>
            <p:cNvSpPr/>
            <p:nvPr/>
          </p:nvSpPr>
          <p:spPr>
            <a:xfrm flipH="1">
              <a:off x="18294" y="0"/>
              <a:ext cx="1" cy="536387"/>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sp>
          <p:nvSpPr>
            <p:cNvPr id="929" name="Shape 201"/>
            <p:cNvSpPr/>
            <p:nvPr/>
          </p:nvSpPr>
          <p:spPr>
            <a:xfrm>
              <a:off x="-1" y="0"/>
              <a:ext cx="1805402" cy="1"/>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sp>
          <p:nvSpPr>
            <p:cNvPr id="930" name="Shape 202"/>
            <p:cNvSpPr/>
            <p:nvPr/>
          </p:nvSpPr>
          <p:spPr>
            <a:xfrm>
              <a:off x="1786946" y="0"/>
              <a:ext cx="1" cy="536387"/>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grpSp>
      <p:grpSp>
        <p:nvGrpSpPr>
          <p:cNvPr id="935" name="Shape 203"/>
          <p:cNvGrpSpPr/>
          <p:nvPr/>
        </p:nvGrpSpPr>
        <p:grpSpPr>
          <a:xfrm>
            <a:off x="3669300" y="3019105"/>
            <a:ext cx="1805401" cy="536387"/>
            <a:chOff x="0" y="0"/>
            <a:chExt cx="1805400" cy="536386"/>
          </a:xfrm>
        </p:grpSpPr>
        <p:sp>
          <p:nvSpPr>
            <p:cNvPr id="932" name="Shape 204"/>
            <p:cNvSpPr/>
            <p:nvPr/>
          </p:nvSpPr>
          <p:spPr>
            <a:xfrm flipH="1">
              <a:off x="18294" y="0"/>
              <a:ext cx="1" cy="536387"/>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sp>
          <p:nvSpPr>
            <p:cNvPr id="933" name="Shape 205"/>
            <p:cNvSpPr/>
            <p:nvPr/>
          </p:nvSpPr>
          <p:spPr>
            <a:xfrm>
              <a:off x="-1" y="536386"/>
              <a:ext cx="1805402" cy="1"/>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sp>
          <p:nvSpPr>
            <p:cNvPr id="934" name="Shape 206"/>
            <p:cNvSpPr/>
            <p:nvPr/>
          </p:nvSpPr>
          <p:spPr>
            <a:xfrm>
              <a:off x="1786946" y="0"/>
              <a:ext cx="1" cy="536387"/>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grpSp>
      <p:grpSp>
        <p:nvGrpSpPr>
          <p:cNvPr id="944" name="Shape 207"/>
          <p:cNvGrpSpPr/>
          <p:nvPr/>
        </p:nvGrpSpPr>
        <p:grpSpPr>
          <a:xfrm>
            <a:off x="287524" y="4854556"/>
            <a:ext cx="634915" cy="148712"/>
            <a:chOff x="0" y="0"/>
            <a:chExt cx="634914" cy="148711"/>
          </a:xfrm>
        </p:grpSpPr>
        <p:sp>
          <p:nvSpPr>
            <p:cNvPr id="936" name="Shape 208"/>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37" name="Shape 209"/>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38" name="Shape 210"/>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fill="norm" stroke="1"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39" name="Shape 211"/>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40" name="Shape 212"/>
            <p:cNvSpPr/>
            <p:nvPr/>
          </p:nvSpPr>
          <p:spPr>
            <a:xfrm>
              <a:off x="582935" y="-1"/>
              <a:ext cx="22613" cy="14627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sp>
          <p:nvSpPr>
            <p:cNvPr id="941" name="Shape 213"/>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42" name="Shape 214"/>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43" name="Shape 215"/>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946" name="Shape 220"/>
          <p:cNvSpPr txBox="1"/>
          <p:nvPr>
            <p:ph type="title"/>
          </p:nvPr>
        </p:nvSpPr>
        <p:spPr>
          <a:xfrm>
            <a:off x="192475" y="151274"/>
            <a:ext cx="8663100" cy="393902"/>
          </a:xfrm>
          <a:prstGeom prst="rect">
            <a:avLst/>
          </a:prstGeom>
        </p:spPr>
        <p:txBody>
          <a:bodyPr/>
          <a:lstStyle>
            <a:lvl1pPr defTabSz="493776">
              <a:defRPr sz="1350"/>
            </a:lvl1pPr>
          </a:lstStyle>
          <a:p>
            <a:pPr/>
            <a:r>
              <a:t>Spring Opportunities</a:t>
            </a:r>
          </a:p>
        </p:txBody>
      </p:sp>
      <p:pic>
        <p:nvPicPr>
          <p:cNvPr id="947" name="Shape 221" descr="Shape 221"/>
          <p:cNvPicPr>
            <a:picLocks noChangeAspect="1"/>
          </p:cNvPicPr>
          <p:nvPr/>
        </p:nvPicPr>
        <p:blipFill>
          <a:blip r:embed="rId3">
            <a:extLst/>
          </a:blip>
          <a:stretch>
            <a:fillRect/>
          </a:stretch>
        </p:blipFill>
        <p:spPr>
          <a:xfrm>
            <a:off x="480075" y="916024"/>
            <a:ext cx="8087901" cy="376357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1" name="Shape 226"/>
          <p:cNvSpPr txBox="1"/>
          <p:nvPr>
            <p:ph type="title"/>
          </p:nvPr>
        </p:nvSpPr>
        <p:spPr>
          <a:xfrm>
            <a:off x="192475" y="151274"/>
            <a:ext cx="8663100" cy="393902"/>
          </a:xfrm>
          <a:prstGeom prst="rect">
            <a:avLst/>
          </a:prstGeom>
        </p:spPr>
        <p:txBody>
          <a:bodyPr/>
          <a:lstStyle>
            <a:lvl1pPr defTabSz="493776">
              <a:defRPr sz="1350"/>
            </a:lvl1pPr>
          </a:lstStyle>
          <a:p>
            <a:pPr/>
            <a:r>
              <a:t>Spring vs Java EE</a:t>
            </a:r>
          </a:p>
        </p:txBody>
      </p:sp>
      <p:pic>
        <p:nvPicPr>
          <p:cNvPr id="952" name="Shape 227" descr="Shape 227"/>
          <p:cNvPicPr>
            <a:picLocks noChangeAspect="1"/>
          </p:cNvPicPr>
          <p:nvPr/>
        </p:nvPicPr>
        <p:blipFill>
          <a:blip r:embed="rId3">
            <a:extLst/>
          </a:blip>
          <a:stretch>
            <a:fillRect/>
          </a:stretch>
        </p:blipFill>
        <p:spPr>
          <a:xfrm>
            <a:off x="899251" y="791250"/>
            <a:ext cx="7345502" cy="392440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6" name="Shape 232"/>
          <p:cNvSpPr txBox="1"/>
          <p:nvPr>
            <p:ph type="title"/>
          </p:nvPr>
        </p:nvSpPr>
        <p:spPr>
          <a:xfrm>
            <a:off x="192475" y="151274"/>
            <a:ext cx="8663100" cy="393902"/>
          </a:xfrm>
          <a:prstGeom prst="rect">
            <a:avLst/>
          </a:prstGeom>
        </p:spPr>
        <p:txBody>
          <a:bodyPr/>
          <a:lstStyle>
            <a:lvl1pPr defTabSz="493776">
              <a:defRPr sz="1350"/>
            </a:lvl1pPr>
          </a:lstStyle>
          <a:p>
            <a:pPr/>
            <a:r>
              <a:t>Spring Boot Popularity</a:t>
            </a:r>
          </a:p>
        </p:txBody>
      </p:sp>
      <p:pic>
        <p:nvPicPr>
          <p:cNvPr id="957" name="Shape 233" descr="Shape 233"/>
          <p:cNvPicPr>
            <a:picLocks noChangeAspect="1"/>
          </p:cNvPicPr>
          <p:nvPr/>
        </p:nvPicPr>
        <p:blipFill>
          <a:blip r:embed="rId3">
            <a:extLst/>
          </a:blip>
          <a:stretch>
            <a:fillRect/>
          </a:stretch>
        </p:blipFill>
        <p:spPr>
          <a:xfrm>
            <a:off x="455277" y="1070421"/>
            <a:ext cx="8137502" cy="35718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239" name="Shape 45"/>
          <p:cNvGraphicFramePr/>
          <p:nvPr/>
        </p:nvGraphicFramePr>
        <p:xfrm>
          <a:off x="627319" y="539750"/>
          <a:ext cx="7900001" cy="370850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743750"/>
                <a:gridCol w="4497575"/>
                <a:gridCol w="1658674"/>
              </a:tblGrid>
              <a:tr h="370850">
                <a:tc>
                  <a:txBody>
                    <a:bodyPr/>
                    <a:lstStyle/>
                    <a:p>
                      <a:pPr algn="r">
                        <a:defRPr b="0" sz="1800">
                          <a:solidFill>
                            <a:srgbClr val="000000"/>
                          </a:solidFill>
                        </a:defRPr>
                      </a:pPr>
                      <a:r>
                        <a:rPr b="1">
                          <a:solidFill>
                            <a:srgbClr val="FFFFFF"/>
                          </a:solidFill>
                          <a:latin typeface="Proxima Nova Rg"/>
                          <a:ea typeface="Proxima Nova Rg"/>
                          <a:cs typeface="Proxima Nova Rg"/>
                          <a:sym typeface="Proxima Nova Rg"/>
                        </a:rPr>
                        <a:t>9-9:15AM</a:t>
                      </a:r>
                    </a:p>
                  </a:txBody>
                  <a:tcPr marL="45725" marR="45725" marT="45725" marB="45725" anchor="t" anchorCtr="0" horzOverflow="overflow">
                    <a:lnL>
                      <a:solidFill>
                        <a:srgbClr val="000000">
                          <a:alpha val="0"/>
                        </a:srgbClr>
                      </a:solidFill>
                    </a:lnL>
                    <a:lnT>
                      <a:solidFill>
                        <a:srgbClr val="000000">
                          <a:alpha val="0"/>
                        </a:srgbClr>
                      </a:solidFill>
                    </a:lnT>
                    <a:lnB w="12700">
                      <a:solidFill>
                        <a:srgbClr val="FFFFFF"/>
                      </a:solidFill>
                    </a:lnB>
                    <a:solidFill>
                      <a:srgbClr val="23323D"/>
                    </a:solidFill>
                  </a:tcPr>
                </a:tc>
                <a:tc>
                  <a:txBody>
                    <a:bodyPr/>
                    <a:lstStyle/>
                    <a:p>
                      <a:pPr>
                        <a:defRPr b="0" sz="1800">
                          <a:solidFill>
                            <a:srgbClr val="000000"/>
                          </a:solidFill>
                        </a:defRPr>
                      </a:pPr>
                      <a:r>
                        <a:rPr>
                          <a:solidFill>
                            <a:srgbClr val="FFFFFF"/>
                          </a:solidFill>
                          <a:latin typeface="Proxima Nova Rg"/>
                          <a:ea typeface="Proxima Nova Rg"/>
                          <a:cs typeface="Proxima Nova Rg"/>
                          <a:sym typeface="Proxima Nova Rg"/>
                        </a:rPr>
                        <a:t>Introduction</a:t>
                      </a:r>
                    </a:p>
                  </a:txBody>
                  <a:tcPr marL="45725" marR="45725" marT="45725" marB="45725" anchor="t" anchorCtr="0" horzOverflow="overflow">
                    <a:lnT>
                      <a:solidFill>
                        <a:srgbClr val="000000">
                          <a:alpha val="0"/>
                        </a:srgbClr>
                      </a:solidFill>
                    </a:lnT>
                    <a:lnB w="12700">
                      <a:solidFill>
                        <a:srgbClr val="FFFFFF"/>
                      </a:solidFill>
                    </a:lnB>
                    <a:solidFill>
                      <a:srgbClr val="23323D"/>
                    </a:solidFill>
                  </a:tcPr>
                </a:tc>
                <a:tc>
                  <a:txBody>
                    <a:bodyPr/>
                    <a:lstStyle/>
                    <a:p>
                      <a:pPr>
                        <a:defRPr b="0" sz="1800">
                          <a:latin typeface="Proxima Nova Rg"/>
                          <a:ea typeface="Proxima Nova Rg"/>
                          <a:cs typeface="Proxima Nova Rg"/>
                          <a:sym typeface="Proxima Nova Rg"/>
                        </a:defRPr>
                      </a:pPr>
                    </a:p>
                  </a:txBody>
                  <a:tcPr marL="45725" marR="45725" marT="45725" marB="45725" anchor="t" anchorCtr="0" horzOverflow="overflow">
                    <a:lnR>
                      <a:solidFill>
                        <a:srgbClr val="000000">
                          <a:alpha val="0"/>
                        </a:srgbClr>
                      </a:solidFill>
                    </a:lnR>
                    <a:lnT>
                      <a:solidFill>
                        <a:srgbClr val="000000">
                          <a:alpha val="0"/>
                        </a:srgbClr>
                      </a:solidFill>
                    </a:lnT>
                    <a:lnB w="12700">
                      <a:solidFill>
                        <a:srgbClr val="FFFFFF"/>
                      </a:solidFill>
                    </a:lnB>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9:15-9:30AM</a:t>
                      </a:r>
                    </a:p>
                  </a:txBody>
                  <a:tcPr marL="45725" marR="45725" marT="45725" marB="45725" anchor="t" anchorCtr="0" horzOverflow="overflow">
                    <a:lnL>
                      <a:solidFill>
                        <a:srgbClr val="000000">
                          <a:alpha val="0"/>
                        </a:srgbClr>
                      </a:solidFill>
                    </a:lnL>
                    <a:lnT w="12700">
                      <a:solidFill>
                        <a:srgbClr val="FFFFFF"/>
                      </a:solidFill>
                    </a:lnT>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Getting good at software</a:t>
                      </a:r>
                    </a:p>
                  </a:txBody>
                  <a:tcPr marL="45725" marR="45725" marT="45725" marB="45725" anchor="t" anchorCtr="0" horzOverflow="overflow">
                    <a:lnT w="12700">
                      <a:solidFill>
                        <a:srgbClr val="FFFFFF"/>
                      </a:solidFill>
                    </a:lnT>
                    <a:solidFill>
                      <a:srgbClr val="23323D"/>
                    </a:solidFill>
                  </a:tcPr>
                </a:tc>
                <a:tc>
                  <a:txBody>
                    <a:bodyPr/>
                    <a:lstStyle/>
                    <a:p>
                      <a:pPr>
                        <a:defRPr sz="1800">
                          <a:solidFill>
                            <a:srgbClr val="FFFFFF"/>
                          </a:solidFill>
                          <a:latin typeface="Proxima Nova Rg"/>
                          <a:ea typeface="Proxima Nova Rg"/>
                          <a:cs typeface="Proxima Nova Rg"/>
                          <a:sym typeface="Proxima Nova Rg"/>
                        </a:defRPr>
                      </a:pPr>
                    </a:p>
                  </a:txBody>
                  <a:tcPr marL="45725" marR="45725" marT="45725" marB="45725" anchor="t" anchorCtr="0" horzOverflow="overflow">
                    <a:lnR>
                      <a:solidFill>
                        <a:srgbClr val="000000">
                          <a:alpha val="0"/>
                        </a:srgbClr>
                      </a:solidFill>
                    </a:lnR>
                    <a:lnT w="12700">
                      <a:solidFill>
                        <a:srgbClr val="FFFFFF"/>
                      </a:solidFill>
                    </a:lnT>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9:30-10AM</a:t>
                      </a:r>
                    </a:p>
                  </a:txBody>
                  <a:tcPr marL="45725" marR="45725" marT="45725" marB="45725" anchor="t" anchorCtr="0"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All about microservices</a:t>
                      </a:r>
                    </a:p>
                  </a:txBody>
                  <a:tcPr marL="45725" marR="45725" marT="45725" marB="45725" anchor="t" anchorCtr="0"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p>
                  </a:txBody>
                  <a:tcPr marL="45725" marR="45725" marT="45725" marB="45725" anchor="t" anchorCtr="0"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10-10:15AM</a:t>
                      </a:r>
                    </a:p>
                  </a:txBody>
                  <a:tcPr marL="45725" marR="45725" marT="45725" marB="45725" anchor="t" anchorCtr="0"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What’s cloud-native all about?</a:t>
                      </a:r>
                    </a:p>
                  </a:txBody>
                  <a:tcPr marL="45725" marR="45725" marT="45725" marB="45725" anchor="t" anchorCtr="0"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p>
                  </a:txBody>
                  <a:tcPr marL="45725" marR="45725" marT="45725" marB="45725" anchor="t" anchorCtr="0"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10:15-10:45AM</a:t>
                      </a:r>
                    </a:p>
                  </a:txBody>
                  <a:tcPr marL="45725" marR="45725" marT="45725" marB="45725" anchor="t" anchorCtr="0"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Introducing Cloud Foundry</a:t>
                      </a:r>
                    </a:p>
                  </a:txBody>
                  <a:tcPr marL="45725" marR="45725" marT="45725" marB="45725" anchor="t" anchorCtr="0"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p>
                  </a:txBody>
                  <a:tcPr marL="45725" marR="45725" marT="45725" marB="45725" anchor="t" anchorCtr="0"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10:45-11AM</a:t>
                      </a:r>
                    </a:p>
                  </a:txBody>
                  <a:tcPr marL="45725" marR="45725" marT="45725" marB="45725" anchor="t" anchorCtr="0" horzOverflow="overflow">
                    <a:lnL>
                      <a:solidFill>
                        <a:srgbClr val="000000">
                          <a:alpha val="0"/>
                        </a:srgbClr>
                      </a:solidFill>
                    </a:lnL>
                    <a:solidFill>
                      <a:srgbClr val="23323D"/>
                    </a:solidFill>
                  </a:tcPr>
                </a:tc>
                <a:tc gridSpan="2">
                  <a:txBody>
                    <a:bodyPr/>
                    <a:lstStyle/>
                    <a:p>
                      <a:pPr>
                        <a:defRPr sz="1800"/>
                      </a:pPr>
                      <a:r>
                        <a:rPr>
                          <a:solidFill>
                            <a:srgbClr val="FFFFFF"/>
                          </a:solidFill>
                          <a:latin typeface="Proxima Nova Rg"/>
                          <a:ea typeface="Proxima Nova Rg"/>
                          <a:cs typeface="Proxima Nova Rg"/>
                          <a:sym typeface="Proxima Nova Rg"/>
                        </a:rPr>
                        <a:t>BREAK TIME</a:t>
                      </a:r>
                    </a:p>
                  </a:txBody>
                  <a:tcPr marL="45725" marR="45725" marT="45725" marB="45725" anchor="t" anchorCtr="0" horzOverflow="overflow">
                    <a:lnR>
                      <a:solidFill>
                        <a:srgbClr val="000000">
                          <a:alpha val="0"/>
                        </a:srgbClr>
                      </a:solidFill>
                    </a:lnR>
                    <a:solidFill>
                      <a:srgbClr val="23323D"/>
                    </a:solidFill>
                  </a:tcPr>
                </a:tc>
                <a:tc hMerge="1">
                  <a:tcPr/>
                </a:tc>
              </a:tr>
              <a:tr h="370850">
                <a:tc>
                  <a:txBody>
                    <a:bodyPr/>
                    <a:lstStyle/>
                    <a:p>
                      <a:pPr algn="r">
                        <a:defRPr sz="1800"/>
                      </a:pPr>
                      <a:r>
                        <a:rPr b="1">
                          <a:solidFill>
                            <a:srgbClr val="FFFFFF"/>
                          </a:solidFill>
                          <a:latin typeface="Proxima Nova Rg"/>
                          <a:ea typeface="Proxima Nova Rg"/>
                          <a:cs typeface="Proxima Nova Rg"/>
                          <a:sym typeface="Proxima Nova Rg"/>
                        </a:rPr>
                        <a:t>11-12:30PM</a:t>
                      </a:r>
                    </a:p>
                  </a:txBody>
                  <a:tcPr marL="45725" marR="45725" marT="45725" marB="45725" anchor="t" anchorCtr="0"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Cloud-native Java technologies and patterns</a:t>
                      </a:r>
                    </a:p>
                  </a:txBody>
                  <a:tcPr marL="45725" marR="45725" marT="45725" marB="45725" anchor="t" anchorCtr="0"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p>
                  </a:txBody>
                  <a:tcPr marL="45725" marR="45725" marT="45725" marB="45725" anchor="t" anchorCtr="0"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12:30-1PM</a:t>
                      </a:r>
                    </a:p>
                  </a:txBody>
                  <a:tcPr marL="45725" marR="45725" marT="45725" marB="45725" anchor="t" anchorCtr="0" horzOverflow="overflow">
                    <a:lnL>
                      <a:solidFill>
                        <a:srgbClr val="000000">
                          <a:alpha val="0"/>
                        </a:srgbClr>
                      </a:solidFill>
                    </a:lnL>
                    <a:solidFill>
                      <a:srgbClr val="23323D"/>
                    </a:solidFill>
                  </a:tcPr>
                </a:tc>
                <a:tc gridSpan="2">
                  <a:txBody>
                    <a:bodyPr/>
                    <a:lstStyle/>
                    <a:p>
                      <a:pPr>
                        <a:defRPr sz="1800"/>
                      </a:pPr>
                      <a:r>
                        <a:rPr>
                          <a:solidFill>
                            <a:srgbClr val="FFFFFF"/>
                          </a:solidFill>
                          <a:latin typeface="Proxima Nova Rg"/>
                          <a:ea typeface="Proxima Nova Rg"/>
                          <a:cs typeface="Proxima Nova Rg"/>
                          <a:sym typeface="Proxima Nova Rg"/>
                        </a:rPr>
                        <a:t>LUNCH</a:t>
                      </a:r>
                    </a:p>
                  </a:txBody>
                  <a:tcPr marL="45725" marR="45725" marT="45725" marB="45725" anchor="t" anchorCtr="0" horzOverflow="overflow">
                    <a:lnR>
                      <a:solidFill>
                        <a:srgbClr val="000000">
                          <a:alpha val="0"/>
                        </a:srgbClr>
                      </a:solidFill>
                    </a:lnR>
                    <a:solidFill>
                      <a:srgbClr val="23323D"/>
                    </a:solidFill>
                  </a:tcPr>
                </a:tc>
                <a:tc hMerge="1">
                  <a:tcPr/>
                </a:tc>
              </a:tr>
              <a:tr h="370850">
                <a:tc>
                  <a:txBody>
                    <a:bodyPr/>
                    <a:lstStyle/>
                    <a:p>
                      <a:pPr algn="r">
                        <a:defRPr sz="1800"/>
                      </a:pPr>
                      <a:r>
                        <a:rPr b="1">
                          <a:solidFill>
                            <a:srgbClr val="FFFFFF"/>
                          </a:solidFill>
                          <a:latin typeface="Proxima Nova Rg"/>
                          <a:ea typeface="Proxima Nova Rg"/>
                          <a:cs typeface="Proxima Nova Rg"/>
                          <a:sym typeface="Proxima Nova Rg"/>
                        </a:rPr>
                        <a:t>1-4PM</a:t>
                      </a:r>
                    </a:p>
                  </a:txBody>
                  <a:tcPr marL="45725" marR="45725" marT="45725" marB="45725" anchor="t" anchorCtr="0"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Hands on exercises</a:t>
                      </a:r>
                    </a:p>
                  </a:txBody>
                  <a:tcPr marL="45725" marR="45725" marT="45725" marB="45725" anchor="t" anchorCtr="0"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p>
                  </a:txBody>
                  <a:tcPr marL="45725" marR="45725" marT="45725" marB="45725" anchor="t" anchorCtr="0"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4-4:30PM</a:t>
                      </a:r>
                    </a:p>
                  </a:txBody>
                  <a:tcPr marL="45725" marR="45725" marT="45725" marB="45725" anchor="t" anchorCtr="0" horzOverflow="overflow">
                    <a:lnL>
                      <a:solidFill>
                        <a:srgbClr val="000000">
                          <a:alpha val="0"/>
                        </a:srgbClr>
                      </a:solidFill>
                    </a:lnL>
                    <a:lnB>
                      <a:solidFill>
                        <a:srgbClr val="000000">
                          <a:alpha val="0"/>
                        </a:srgbClr>
                      </a:solidFill>
                    </a:lnB>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Wrap up</a:t>
                      </a:r>
                    </a:p>
                  </a:txBody>
                  <a:tcPr marL="45725" marR="45725" marT="45725" marB="45725" anchor="t" anchorCtr="0" horzOverflow="overflow">
                    <a:lnB>
                      <a:solidFill>
                        <a:srgbClr val="000000">
                          <a:alpha val="0"/>
                        </a:srgbClr>
                      </a:solidFill>
                    </a:lnB>
                    <a:solidFill>
                      <a:srgbClr val="23323D"/>
                    </a:solidFill>
                  </a:tcPr>
                </a:tc>
                <a:tc>
                  <a:txBody>
                    <a:bodyPr/>
                    <a:lstStyle/>
                    <a:p>
                      <a:pPr>
                        <a:defRPr sz="1800">
                          <a:solidFill>
                            <a:srgbClr val="FFFFFF"/>
                          </a:solidFill>
                          <a:latin typeface="Proxima Nova Rg"/>
                          <a:ea typeface="Proxima Nova Rg"/>
                          <a:cs typeface="Proxima Nova Rg"/>
                          <a:sym typeface="Proxima Nova Rg"/>
                        </a:defRPr>
                      </a:pPr>
                    </a:p>
                  </a:txBody>
                  <a:tcPr marL="45725" marR="45725" marT="45725" marB="45725" anchor="t" anchorCtr="0" horzOverflow="overflow">
                    <a:lnR>
                      <a:solidFill>
                        <a:srgbClr val="000000">
                          <a:alpha val="0"/>
                        </a:srgbClr>
                      </a:solidFill>
                    </a:lnR>
                    <a:lnB>
                      <a:solidFill>
                        <a:srgbClr val="000000">
                          <a:alpha val="0"/>
                        </a:srgbClr>
                      </a:solidFill>
                    </a:lnB>
                    <a:solidFill>
                      <a:srgbClr val="23323D"/>
                    </a:solidFill>
                  </a:tcPr>
                </a:tc>
              </a:tr>
            </a:tbl>
          </a:graphicData>
        </a:graphic>
      </p:graphicFrame>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61" name="Shape 238" descr="Shape 238"/>
          <p:cNvPicPr>
            <a:picLocks noChangeAspect="1"/>
          </p:cNvPicPr>
          <p:nvPr/>
        </p:nvPicPr>
        <p:blipFill>
          <a:blip r:embed="rId2">
            <a:extLst/>
          </a:blip>
          <a:stretch>
            <a:fillRect/>
          </a:stretch>
        </p:blipFill>
        <p:spPr>
          <a:xfrm>
            <a:off x="319524" y="544649"/>
            <a:ext cx="8553454" cy="422600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3" name="Shape 243"/>
          <p:cNvSpPr txBox="1"/>
          <p:nvPr>
            <p:ph type="title"/>
          </p:nvPr>
        </p:nvSpPr>
        <p:spPr>
          <a:xfrm>
            <a:off x="192475" y="151274"/>
            <a:ext cx="8663100" cy="393902"/>
          </a:xfrm>
          <a:prstGeom prst="rect">
            <a:avLst/>
          </a:prstGeom>
        </p:spPr>
        <p:txBody>
          <a:bodyPr/>
          <a:lstStyle>
            <a:lvl1pPr defTabSz="493776">
              <a:defRPr sz="1350"/>
            </a:lvl1pPr>
          </a:lstStyle>
          <a:p>
            <a:pPr/>
            <a:r>
              <a:t>Aspect-Oriented Programming</a:t>
            </a:r>
          </a:p>
        </p:txBody>
      </p:sp>
      <p:sp>
        <p:nvSpPr>
          <p:cNvPr id="964" name="Shape 244"/>
          <p:cNvSpPr txBox="1"/>
          <p:nvPr>
            <p:ph type="body" idx="1"/>
          </p:nvPr>
        </p:nvSpPr>
        <p:spPr>
          <a:xfrm>
            <a:off x="915400" y="900399"/>
            <a:ext cx="7333200" cy="3769502"/>
          </a:xfrm>
          <a:prstGeom prst="rect">
            <a:avLst/>
          </a:prstGeom>
        </p:spPr>
        <p:txBody>
          <a:bodyPr/>
          <a:lstStyle/>
          <a:p>
            <a:pPr marL="0" indent="0">
              <a:buSzTx/>
              <a:buNone/>
              <a:defRPr b="1" sz="1800">
                <a:solidFill>
                  <a:srgbClr val="B3B3B3"/>
                </a:solidFill>
              </a:defRPr>
            </a:pPr>
            <a:r>
              <a:t>Separation of Concerns through Modularity. </a:t>
            </a:r>
          </a:p>
          <a:p>
            <a:pPr indent="-342900">
              <a:spcBef>
                <a:spcPts val="1000"/>
              </a:spcBef>
              <a:buSzPts val="1800"/>
              <a:defRPr sz="1800"/>
            </a:pPr>
            <a:r>
              <a:t>Annotations</a:t>
            </a:r>
          </a:p>
          <a:p>
            <a:pPr indent="-342900">
              <a:spcBef>
                <a:spcPts val="1000"/>
              </a:spcBef>
              <a:buSzPts val="1800"/>
              <a:defRPr sz="1800"/>
            </a:pPr>
            <a:r>
              <a:t>Dependency Injection</a:t>
            </a:r>
          </a:p>
          <a:p>
            <a:pPr indent="-342900">
              <a:spcBef>
                <a:spcPts val="1000"/>
              </a:spcBef>
              <a:buClr>
                <a:srgbClr val="6C3F75"/>
              </a:buClr>
              <a:buSzPts val="1800"/>
              <a:buFont typeface="Arial"/>
              <a:defRPr sz="1800"/>
            </a:pPr>
            <a:r>
              <a:t>Abstract Implementation</a:t>
            </a:r>
          </a:p>
          <a:p>
            <a:pPr indent="-342900">
              <a:spcBef>
                <a:spcPts val="1000"/>
              </a:spcBef>
              <a:buClr>
                <a:srgbClr val="6C3F75"/>
              </a:buClr>
              <a:buSzPts val="1800"/>
              <a:buFont typeface="Arial"/>
              <a:defRPr sz="1800"/>
            </a:pPr>
            <a:r>
              <a:t>Encapsulation</a:t>
            </a:r>
          </a:p>
          <a:p>
            <a:pPr indent="-342900">
              <a:spcBef>
                <a:spcPts val="1000"/>
              </a:spcBef>
              <a:buClr>
                <a:srgbClr val="6C3F75"/>
              </a:buClr>
              <a:buSzPts val="1800"/>
              <a:buFont typeface="Arial"/>
              <a:defRPr sz="1800"/>
            </a:pPr>
            <a:r>
              <a:t>Enables cross-cutting functionality</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66" name="Shape 249" descr="Shape 249"/>
          <p:cNvPicPr>
            <a:picLocks noChangeAspect="1"/>
          </p:cNvPicPr>
          <p:nvPr/>
        </p:nvPicPr>
        <p:blipFill>
          <a:blip r:embed="rId2">
            <a:alphaModFix amt="80000"/>
            <a:extLst/>
          </a:blip>
          <a:srcRect l="0" t="7847" r="0" b="7856"/>
          <a:stretch>
            <a:fillRect/>
          </a:stretch>
        </p:blipFill>
        <p:spPr>
          <a:xfrm>
            <a:off x="0" y="0"/>
            <a:ext cx="9144000" cy="5143500"/>
          </a:xfrm>
          <a:prstGeom prst="rect">
            <a:avLst/>
          </a:prstGeom>
          <a:ln w="12700">
            <a:miter lim="400000"/>
          </a:ln>
        </p:spPr>
      </p:pic>
      <p:sp>
        <p:nvSpPr>
          <p:cNvPr id="967" name="Shape 250"/>
          <p:cNvSpPr/>
          <p:nvPr/>
        </p:nvSpPr>
        <p:spPr>
          <a:xfrm>
            <a:off x="-1" y="0"/>
            <a:ext cx="9176402" cy="5143500"/>
          </a:xfrm>
          <a:prstGeom prst="rect">
            <a:avLst/>
          </a:prstGeom>
          <a:solidFill>
            <a:srgbClr val="00253E">
              <a:alpha val="69800"/>
            </a:srgbClr>
          </a:solidFill>
          <a:ln w="12700">
            <a:miter lim="400000"/>
          </a:ln>
          <a:effectLst>
            <a:outerShdw sx="100000" sy="100000" kx="0" ky="0" algn="b" rotWithShape="0" blurRad="38100" dist="23000" dir="5400000">
              <a:srgbClr val="000000">
                <a:alpha val="34510"/>
              </a:srgbClr>
            </a:outerShdw>
          </a:effectLst>
        </p:spPr>
        <p:txBody>
          <a:bodyPr lIns="45719" rIns="45719" anchor="ctr"/>
          <a:lstStyle/>
          <a:p>
            <a:pPr algn="ctr">
              <a:defRPr sz="1800">
                <a:solidFill>
                  <a:srgbClr val="00253E"/>
                </a:solidFill>
              </a:defRPr>
            </a:pPr>
          </a:p>
        </p:txBody>
      </p:sp>
      <p:sp>
        <p:nvSpPr>
          <p:cNvPr id="968" name="Shape 252"/>
          <p:cNvSpPr txBox="1"/>
          <p:nvPr/>
        </p:nvSpPr>
        <p:spPr>
          <a:xfrm>
            <a:off x="760950" y="2175525"/>
            <a:ext cx="7622100"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4000">
                <a:solidFill>
                  <a:srgbClr val="FFFFFF"/>
                </a:solidFill>
                <a:latin typeface="Proxima Nova"/>
                <a:ea typeface="Proxima Nova"/>
                <a:cs typeface="Proxima Nova"/>
                <a:sym typeface="Proxima Nova"/>
              </a:defRPr>
            </a:lvl1pPr>
          </a:lstStyle>
          <a:p>
            <a:pPr/>
            <a:r>
              <a:t>What is Spring Boot?</a:t>
            </a:r>
          </a:p>
        </p:txBody>
      </p:sp>
      <p:grpSp>
        <p:nvGrpSpPr>
          <p:cNvPr id="972" name="Shape 253"/>
          <p:cNvGrpSpPr/>
          <p:nvPr/>
        </p:nvGrpSpPr>
        <p:grpSpPr>
          <a:xfrm>
            <a:off x="3669300" y="1711460"/>
            <a:ext cx="1805401" cy="536387"/>
            <a:chOff x="0" y="0"/>
            <a:chExt cx="1805400" cy="536386"/>
          </a:xfrm>
        </p:grpSpPr>
        <p:sp>
          <p:nvSpPr>
            <p:cNvPr id="969" name="Shape 254"/>
            <p:cNvSpPr/>
            <p:nvPr/>
          </p:nvSpPr>
          <p:spPr>
            <a:xfrm flipH="1">
              <a:off x="18294" y="0"/>
              <a:ext cx="1" cy="536387"/>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sp>
          <p:nvSpPr>
            <p:cNvPr id="970" name="Shape 255"/>
            <p:cNvSpPr/>
            <p:nvPr/>
          </p:nvSpPr>
          <p:spPr>
            <a:xfrm>
              <a:off x="-1" y="0"/>
              <a:ext cx="1805402" cy="1"/>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sp>
          <p:nvSpPr>
            <p:cNvPr id="971" name="Shape 256"/>
            <p:cNvSpPr/>
            <p:nvPr/>
          </p:nvSpPr>
          <p:spPr>
            <a:xfrm>
              <a:off x="1786946" y="0"/>
              <a:ext cx="1" cy="536387"/>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grpSp>
      <p:grpSp>
        <p:nvGrpSpPr>
          <p:cNvPr id="976" name="Shape 257"/>
          <p:cNvGrpSpPr/>
          <p:nvPr/>
        </p:nvGrpSpPr>
        <p:grpSpPr>
          <a:xfrm>
            <a:off x="3669300" y="3019105"/>
            <a:ext cx="1805401" cy="536387"/>
            <a:chOff x="0" y="0"/>
            <a:chExt cx="1805400" cy="536386"/>
          </a:xfrm>
        </p:grpSpPr>
        <p:sp>
          <p:nvSpPr>
            <p:cNvPr id="973" name="Shape 258"/>
            <p:cNvSpPr/>
            <p:nvPr/>
          </p:nvSpPr>
          <p:spPr>
            <a:xfrm flipH="1">
              <a:off x="18294" y="0"/>
              <a:ext cx="1" cy="536387"/>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sp>
          <p:nvSpPr>
            <p:cNvPr id="974" name="Shape 259"/>
            <p:cNvSpPr/>
            <p:nvPr/>
          </p:nvSpPr>
          <p:spPr>
            <a:xfrm>
              <a:off x="-1" y="536386"/>
              <a:ext cx="1805402" cy="1"/>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sp>
          <p:nvSpPr>
            <p:cNvPr id="975" name="Shape 260"/>
            <p:cNvSpPr/>
            <p:nvPr/>
          </p:nvSpPr>
          <p:spPr>
            <a:xfrm>
              <a:off x="1786946" y="0"/>
              <a:ext cx="1" cy="536387"/>
            </a:xfrm>
            <a:prstGeom prst="line">
              <a:avLst/>
            </a:prstGeom>
            <a:noFill/>
            <a:ln w="38100" cap="flat">
              <a:solidFill>
                <a:srgbClr val="1AB9A5"/>
              </a:solidFill>
              <a:prstDash val="solid"/>
              <a:round/>
            </a:ln>
            <a:effectLst/>
          </p:spPr>
          <p:txBody>
            <a:bodyPr wrap="square" lIns="45719" tIns="45719" rIns="45719" bIns="45719" numCol="1" anchor="t">
              <a:noAutofit/>
            </a:bodyPr>
            <a:lstStyle/>
            <a:p>
              <a:pPr/>
            </a:p>
          </p:txBody>
        </p:sp>
      </p:grpSp>
      <p:grpSp>
        <p:nvGrpSpPr>
          <p:cNvPr id="985" name="Shape 261"/>
          <p:cNvGrpSpPr/>
          <p:nvPr/>
        </p:nvGrpSpPr>
        <p:grpSpPr>
          <a:xfrm>
            <a:off x="287524" y="4854556"/>
            <a:ext cx="634915" cy="148712"/>
            <a:chOff x="0" y="0"/>
            <a:chExt cx="634914" cy="148711"/>
          </a:xfrm>
        </p:grpSpPr>
        <p:sp>
          <p:nvSpPr>
            <p:cNvPr id="977" name="Shape 262"/>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78" name="Shape 263"/>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79" name="Shape 264"/>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fill="norm" stroke="1"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80" name="Shape 265"/>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81" name="Shape 266"/>
            <p:cNvSpPr/>
            <p:nvPr/>
          </p:nvSpPr>
          <p:spPr>
            <a:xfrm>
              <a:off x="582935" y="-1"/>
              <a:ext cx="22613" cy="14627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sp>
          <p:nvSpPr>
            <p:cNvPr id="982" name="Shape 267"/>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83" name="Shape 268"/>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984" name="Shape 269"/>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gr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7" name="Shape 274"/>
          <p:cNvSpPr txBox="1"/>
          <p:nvPr>
            <p:ph type="body" sz="quarter" idx="1"/>
          </p:nvPr>
        </p:nvSpPr>
        <p:spPr>
          <a:xfrm>
            <a:off x="193349" y="2274299"/>
            <a:ext cx="2751302" cy="1495201"/>
          </a:xfrm>
          <a:prstGeom prst="rect">
            <a:avLst/>
          </a:prstGeom>
        </p:spPr>
        <p:txBody>
          <a:bodyPr/>
          <a:lstStyle/>
          <a:p>
            <a:pPr defTabSz="859536">
              <a:defRPr sz="1222"/>
            </a:pPr>
            <a:r>
              <a:t>An </a:t>
            </a:r>
            <a:r>
              <a:rPr i="1"/>
              <a:t>opinionated</a:t>
            </a:r>
            <a:r>
              <a:t> view of building production-ready Spring applications. Spring Boot favors convention over configuration and is designed to get you up and running as quickly as possible.</a:t>
            </a:r>
          </a:p>
        </p:txBody>
      </p:sp>
      <p:sp>
        <p:nvSpPr>
          <p:cNvPr id="988" name="Shape 275"/>
          <p:cNvSpPr txBox="1"/>
          <p:nvPr>
            <p:ph type="title"/>
          </p:nvPr>
        </p:nvSpPr>
        <p:spPr>
          <a:xfrm>
            <a:off x="193349" y="549624"/>
            <a:ext cx="2751302" cy="1473901"/>
          </a:xfrm>
          <a:prstGeom prst="rect">
            <a:avLst/>
          </a:prstGeom>
        </p:spPr>
        <p:txBody>
          <a:bodyPr/>
          <a:lstStyle/>
          <a:p>
            <a:pPr/>
            <a:r>
              <a:t>Spring Boot</a:t>
            </a:r>
          </a:p>
        </p:txBody>
      </p:sp>
      <p:sp>
        <p:nvSpPr>
          <p:cNvPr id="989" name="Shape 276"/>
          <p:cNvSpPr txBox="1"/>
          <p:nvPr/>
        </p:nvSpPr>
        <p:spPr>
          <a:xfrm>
            <a:off x="3071825" y="5099"/>
            <a:ext cx="6072300" cy="55270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b="1" sz="1300">
                <a:solidFill>
                  <a:srgbClr val="000088"/>
                </a:solidFill>
                <a:latin typeface="Consolas"/>
                <a:ea typeface="Consolas"/>
                <a:cs typeface="Consolas"/>
                <a:sym typeface="Consolas"/>
              </a:defRPr>
            </a:pPr>
            <a:r>
              <a:t>package</a:t>
            </a:r>
            <a:r>
              <a:rPr>
                <a:solidFill>
                  <a:srgbClr val="6C3F75"/>
                </a:solidFill>
              </a:rPr>
              <a:t> hello;</a:t>
            </a:r>
            <a:endParaRPr>
              <a:solidFill>
                <a:srgbClr val="6C3F75"/>
              </a:solidFill>
            </a:endParaRPr>
          </a:p>
          <a:p>
            <a:pPr>
              <a:lnSpc>
                <a:spcPct val="115000"/>
              </a:lnSpc>
              <a:defRPr b="1" sz="1300">
                <a:solidFill>
                  <a:srgbClr val="6C3F75"/>
                </a:solidFill>
                <a:latin typeface="Consolas"/>
                <a:ea typeface="Consolas"/>
                <a:cs typeface="Consolas"/>
                <a:sym typeface="Consolas"/>
              </a:defRPr>
            </a:pPr>
          </a:p>
          <a:p>
            <a:pPr>
              <a:lnSpc>
                <a:spcPct val="115000"/>
              </a:lnSpc>
              <a:defRPr b="1" sz="1300">
                <a:solidFill>
                  <a:srgbClr val="000088"/>
                </a:solidFill>
                <a:latin typeface="Consolas"/>
                <a:ea typeface="Consolas"/>
                <a:cs typeface="Consolas"/>
                <a:sym typeface="Consolas"/>
              </a:defRPr>
            </a:pPr>
            <a:r>
              <a:t>import</a:t>
            </a:r>
            <a:r>
              <a:rPr>
                <a:solidFill>
                  <a:srgbClr val="6C3F75"/>
                </a:solidFill>
              </a:rPr>
              <a:t> org</a:t>
            </a:r>
            <a:r>
              <a:rPr>
                <a:solidFill>
                  <a:srgbClr val="666600"/>
                </a:solidFill>
              </a:rPr>
              <a:t>.</a:t>
            </a:r>
            <a:r>
              <a:rPr>
                <a:solidFill>
                  <a:srgbClr val="6C3F75"/>
                </a:solidFill>
              </a:rPr>
              <a:t>springframework</a:t>
            </a:r>
            <a:r>
              <a:rPr>
                <a:solidFill>
                  <a:srgbClr val="666600"/>
                </a:solidFill>
              </a:rPr>
              <a:t>.</a:t>
            </a:r>
            <a:r>
              <a:rPr>
                <a:solidFill>
                  <a:srgbClr val="6C3F75"/>
                </a:solidFill>
              </a:rPr>
              <a:t>boot</a:t>
            </a:r>
            <a:r>
              <a:rPr>
                <a:solidFill>
                  <a:srgbClr val="666600"/>
                </a:solidFill>
              </a:rPr>
              <a:t>.*;</a:t>
            </a:r>
            <a:endParaRPr>
              <a:solidFill>
                <a:srgbClr val="6C3F75"/>
              </a:solidFill>
            </a:endParaRPr>
          </a:p>
          <a:p>
            <a:pPr>
              <a:lnSpc>
                <a:spcPct val="115000"/>
              </a:lnSpc>
              <a:defRPr b="1" sz="1300">
                <a:solidFill>
                  <a:srgbClr val="000088"/>
                </a:solidFill>
                <a:latin typeface="Consolas"/>
                <a:ea typeface="Consolas"/>
                <a:cs typeface="Consolas"/>
                <a:sym typeface="Consolas"/>
              </a:defRPr>
            </a:pPr>
            <a:r>
              <a:t>import</a:t>
            </a:r>
            <a:r>
              <a:rPr>
                <a:solidFill>
                  <a:srgbClr val="6C3F75"/>
                </a:solidFill>
              </a:rPr>
              <a:t> org</a:t>
            </a:r>
            <a:r>
              <a:rPr>
                <a:solidFill>
                  <a:srgbClr val="666600"/>
                </a:solidFill>
              </a:rPr>
              <a:t>.</a:t>
            </a:r>
            <a:r>
              <a:rPr>
                <a:solidFill>
                  <a:srgbClr val="6C3F75"/>
                </a:solidFill>
              </a:rPr>
              <a:t>springframework</a:t>
            </a:r>
            <a:r>
              <a:rPr>
                <a:solidFill>
                  <a:srgbClr val="666600"/>
                </a:solidFill>
              </a:rPr>
              <a:t>.</a:t>
            </a:r>
            <a:r>
              <a:rPr>
                <a:solidFill>
                  <a:srgbClr val="6C3F75"/>
                </a:solidFill>
              </a:rPr>
              <a:t>boot</a:t>
            </a:r>
            <a:r>
              <a:rPr>
                <a:solidFill>
                  <a:srgbClr val="666600"/>
                </a:solidFill>
              </a:rPr>
              <a:t>.</a:t>
            </a:r>
            <a:r>
              <a:rPr>
                <a:solidFill>
                  <a:srgbClr val="6C3F75"/>
                </a:solidFill>
              </a:rPr>
              <a:t>autoconfigure</a:t>
            </a:r>
            <a:r>
              <a:rPr>
                <a:solidFill>
                  <a:srgbClr val="666600"/>
                </a:solidFill>
              </a:rPr>
              <a:t>.*;</a:t>
            </a:r>
            <a:endParaRPr>
              <a:solidFill>
                <a:srgbClr val="6C3F75"/>
              </a:solidFill>
            </a:endParaRPr>
          </a:p>
          <a:p>
            <a:pPr>
              <a:lnSpc>
                <a:spcPct val="115000"/>
              </a:lnSpc>
              <a:defRPr b="1" sz="1300">
                <a:solidFill>
                  <a:srgbClr val="000088"/>
                </a:solidFill>
                <a:latin typeface="Consolas"/>
                <a:ea typeface="Consolas"/>
                <a:cs typeface="Consolas"/>
                <a:sym typeface="Consolas"/>
              </a:defRPr>
            </a:pPr>
            <a:r>
              <a:t>import</a:t>
            </a:r>
            <a:r>
              <a:rPr>
                <a:solidFill>
                  <a:srgbClr val="6C3F75"/>
                </a:solidFill>
              </a:rPr>
              <a:t> org</a:t>
            </a:r>
            <a:r>
              <a:rPr>
                <a:solidFill>
                  <a:srgbClr val="666600"/>
                </a:solidFill>
              </a:rPr>
              <a:t>.</a:t>
            </a:r>
            <a:r>
              <a:rPr>
                <a:solidFill>
                  <a:srgbClr val="6C3F75"/>
                </a:solidFill>
              </a:rPr>
              <a:t>springframework</a:t>
            </a:r>
            <a:r>
              <a:rPr>
                <a:solidFill>
                  <a:srgbClr val="666600"/>
                </a:solidFill>
              </a:rPr>
              <a:t>.</a:t>
            </a:r>
            <a:r>
              <a:rPr>
                <a:solidFill>
                  <a:srgbClr val="6C3F75"/>
                </a:solidFill>
              </a:rPr>
              <a:t>stereotype</a:t>
            </a:r>
            <a:r>
              <a:rPr>
                <a:solidFill>
                  <a:srgbClr val="666600"/>
                </a:solidFill>
              </a:rPr>
              <a:t>.*;</a:t>
            </a:r>
            <a:endParaRPr>
              <a:solidFill>
                <a:srgbClr val="6C3F75"/>
              </a:solidFill>
            </a:endParaRPr>
          </a:p>
          <a:p>
            <a:pPr>
              <a:lnSpc>
                <a:spcPct val="115000"/>
              </a:lnSpc>
              <a:defRPr b="1" sz="1300">
                <a:solidFill>
                  <a:srgbClr val="000088"/>
                </a:solidFill>
                <a:latin typeface="Consolas"/>
                <a:ea typeface="Consolas"/>
                <a:cs typeface="Consolas"/>
                <a:sym typeface="Consolas"/>
              </a:defRPr>
            </a:pPr>
            <a:r>
              <a:t>import</a:t>
            </a:r>
            <a:r>
              <a:rPr>
                <a:solidFill>
                  <a:srgbClr val="6C3F75"/>
                </a:solidFill>
              </a:rPr>
              <a:t> org</a:t>
            </a:r>
            <a:r>
              <a:rPr>
                <a:solidFill>
                  <a:srgbClr val="666600"/>
                </a:solidFill>
              </a:rPr>
              <a:t>.</a:t>
            </a:r>
            <a:r>
              <a:rPr>
                <a:solidFill>
                  <a:srgbClr val="6C3F75"/>
                </a:solidFill>
              </a:rPr>
              <a:t>springframework</a:t>
            </a:r>
            <a:r>
              <a:rPr>
                <a:solidFill>
                  <a:srgbClr val="666600"/>
                </a:solidFill>
              </a:rPr>
              <a:t>.</a:t>
            </a:r>
            <a:r>
              <a:rPr>
                <a:solidFill>
                  <a:srgbClr val="6C3F75"/>
                </a:solidFill>
              </a:rPr>
              <a:t>web</a:t>
            </a:r>
            <a:r>
              <a:rPr>
                <a:solidFill>
                  <a:srgbClr val="666600"/>
                </a:solidFill>
              </a:rPr>
              <a:t>.</a:t>
            </a:r>
            <a:r>
              <a:rPr>
                <a:solidFill>
                  <a:srgbClr val="6C3F75"/>
                </a:solidFill>
              </a:rPr>
              <a:t>bind</a:t>
            </a:r>
            <a:r>
              <a:rPr>
                <a:solidFill>
                  <a:srgbClr val="666600"/>
                </a:solidFill>
              </a:rPr>
              <a:t>.</a:t>
            </a:r>
            <a:r>
              <a:rPr>
                <a:solidFill>
                  <a:srgbClr val="6C3F75"/>
                </a:solidFill>
              </a:rPr>
              <a:t>annotation</a:t>
            </a:r>
            <a:r>
              <a:rPr>
                <a:solidFill>
                  <a:srgbClr val="666600"/>
                </a:solidFill>
              </a:rPr>
              <a:t>.*;</a:t>
            </a:r>
            <a:endParaRPr>
              <a:solidFill>
                <a:srgbClr val="6C3F75"/>
              </a:solidFill>
            </a:endParaRPr>
          </a:p>
          <a:p>
            <a:pPr>
              <a:lnSpc>
                <a:spcPct val="115000"/>
              </a:lnSpc>
              <a:defRPr b="1" sz="1300">
                <a:solidFill>
                  <a:srgbClr val="6C3F75"/>
                </a:solidFill>
                <a:latin typeface="Consolas"/>
                <a:ea typeface="Consolas"/>
                <a:cs typeface="Consolas"/>
                <a:sym typeface="Consolas"/>
              </a:defRPr>
            </a:pPr>
          </a:p>
          <a:p>
            <a:pPr>
              <a:lnSpc>
                <a:spcPct val="115000"/>
              </a:lnSpc>
              <a:defRPr b="1" sz="1300">
                <a:solidFill>
                  <a:srgbClr val="006666"/>
                </a:solidFill>
                <a:latin typeface="Consolas"/>
                <a:ea typeface="Consolas"/>
                <a:cs typeface="Consolas"/>
                <a:sym typeface="Consolas"/>
              </a:defRPr>
            </a:pPr>
            <a:r>
              <a:t>@Controller</a:t>
            </a:r>
            <a:endParaRPr>
              <a:solidFill>
                <a:srgbClr val="6C3F75"/>
              </a:solidFill>
            </a:endParaRPr>
          </a:p>
          <a:p>
            <a:pPr>
              <a:lnSpc>
                <a:spcPct val="115000"/>
              </a:lnSpc>
              <a:defRPr b="1" sz="1300">
                <a:solidFill>
                  <a:srgbClr val="006666"/>
                </a:solidFill>
                <a:latin typeface="Consolas"/>
                <a:ea typeface="Consolas"/>
                <a:cs typeface="Consolas"/>
                <a:sym typeface="Consolas"/>
              </a:defRPr>
            </a:pPr>
            <a:r>
              <a:t>@EnableAutoConfiguration</a:t>
            </a:r>
            <a:endParaRPr>
              <a:solidFill>
                <a:srgbClr val="6C3F75"/>
              </a:solidFill>
            </a:endParaRPr>
          </a:p>
          <a:p>
            <a:pPr>
              <a:lnSpc>
                <a:spcPct val="115000"/>
              </a:lnSpc>
              <a:defRPr b="1" sz="1300">
                <a:solidFill>
                  <a:srgbClr val="000088"/>
                </a:solidFill>
                <a:latin typeface="Consolas"/>
                <a:ea typeface="Consolas"/>
                <a:cs typeface="Consolas"/>
                <a:sym typeface="Consolas"/>
              </a:defRPr>
            </a:pPr>
            <a:r>
              <a:t>public</a:t>
            </a:r>
            <a:r>
              <a:rPr>
                <a:solidFill>
                  <a:srgbClr val="6C3F75"/>
                </a:solidFill>
              </a:rPr>
              <a:t> </a:t>
            </a:r>
            <a:r>
              <a:t>class</a:t>
            </a:r>
            <a:r>
              <a:rPr>
                <a:solidFill>
                  <a:srgbClr val="6C3F75"/>
                </a:solidFill>
              </a:rPr>
              <a:t> </a:t>
            </a:r>
            <a:r>
              <a:rPr>
                <a:solidFill>
                  <a:srgbClr val="660066"/>
                </a:solidFill>
              </a:rPr>
              <a:t>SampleController</a:t>
            </a:r>
            <a:r>
              <a:rPr>
                <a:solidFill>
                  <a:srgbClr val="6C3F75"/>
                </a:solidFill>
              </a:rPr>
              <a:t> {</a:t>
            </a:r>
            <a:endParaRPr>
              <a:solidFill>
                <a:srgbClr val="6C3F75"/>
              </a:solidFill>
            </a:endParaRPr>
          </a:p>
          <a:p>
            <a:pPr>
              <a:lnSpc>
                <a:spcPct val="115000"/>
              </a:lnSpc>
              <a:defRPr b="1" sz="1300">
                <a:solidFill>
                  <a:srgbClr val="6C3F75"/>
                </a:solidFill>
                <a:latin typeface="Consolas"/>
                <a:ea typeface="Consolas"/>
                <a:cs typeface="Consolas"/>
                <a:sym typeface="Consolas"/>
              </a:defRPr>
            </a:pPr>
          </a:p>
          <a:p>
            <a:pPr>
              <a:lnSpc>
                <a:spcPct val="115000"/>
              </a:lnSpc>
              <a:defRPr b="1" sz="1300">
                <a:solidFill>
                  <a:srgbClr val="6C3F75"/>
                </a:solidFill>
                <a:latin typeface="Consolas"/>
                <a:ea typeface="Consolas"/>
                <a:cs typeface="Consolas"/>
                <a:sym typeface="Consolas"/>
              </a:defRPr>
            </a:pPr>
            <a:r>
              <a:t>    </a:t>
            </a:r>
            <a:r>
              <a:rPr>
                <a:solidFill>
                  <a:srgbClr val="006666"/>
                </a:solidFill>
              </a:rPr>
              <a:t>@RequestMapping</a:t>
            </a:r>
            <a:r>
              <a:rPr>
                <a:solidFill>
                  <a:srgbClr val="666600"/>
                </a:solidFill>
              </a:rPr>
              <a:t>(</a:t>
            </a:r>
            <a:r>
              <a:rPr>
                <a:solidFill>
                  <a:srgbClr val="008800"/>
                </a:solidFill>
              </a:rPr>
              <a:t>"/")</a:t>
            </a:r>
          </a:p>
          <a:p>
            <a:pPr>
              <a:lnSpc>
                <a:spcPct val="115000"/>
              </a:lnSpc>
              <a:defRPr b="1" sz="1300">
                <a:solidFill>
                  <a:srgbClr val="6C3F75"/>
                </a:solidFill>
                <a:latin typeface="Consolas"/>
                <a:ea typeface="Consolas"/>
                <a:cs typeface="Consolas"/>
                <a:sym typeface="Consolas"/>
              </a:defRPr>
            </a:pPr>
            <a:r>
              <a:t>    </a:t>
            </a:r>
            <a:r>
              <a:rPr>
                <a:solidFill>
                  <a:srgbClr val="006666"/>
                </a:solidFill>
              </a:rPr>
              <a:t>@ResponseBody</a:t>
            </a:r>
          </a:p>
          <a:p>
            <a:pPr>
              <a:lnSpc>
                <a:spcPct val="115000"/>
              </a:lnSpc>
              <a:defRPr b="1" sz="1300">
                <a:solidFill>
                  <a:srgbClr val="6C3F75"/>
                </a:solidFill>
                <a:latin typeface="Consolas"/>
                <a:ea typeface="Consolas"/>
                <a:cs typeface="Consolas"/>
                <a:sym typeface="Consolas"/>
              </a:defRPr>
            </a:pPr>
            <a:r>
              <a:t>    </a:t>
            </a:r>
            <a:r>
              <a:rPr>
                <a:solidFill>
                  <a:srgbClr val="660066"/>
                </a:solidFill>
              </a:rPr>
              <a:t>String</a:t>
            </a:r>
            <a:r>
              <a:t> home</a:t>
            </a:r>
            <a:r>
              <a:rPr>
                <a:solidFill>
                  <a:srgbClr val="666600"/>
                </a:solidFill>
              </a:rPr>
              <a:t>()</a:t>
            </a:r>
            <a:r>
              <a:t> {</a:t>
            </a:r>
          </a:p>
          <a:p>
            <a:pPr>
              <a:lnSpc>
                <a:spcPct val="115000"/>
              </a:lnSpc>
              <a:defRPr b="1" sz="1300">
                <a:solidFill>
                  <a:srgbClr val="6C3F75"/>
                </a:solidFill>
                <a:latin typeface="Consolas"/>
                <a:ea typeface="Consolas"/>
                <a:cs typeface="Consolas"/>
                <a:sym typeface="Consolas"/>
              </a:defRPr>
            </a:pPr>
            <a:r>
              <a:t>        </a:t>
            </a:r>
            <a:r>
              <a:rPr>
                <a:solidFill>
                  <a:srgbClr val="000088"/>
                </a:solidFill>
              </a:rPr>
              <a:t>return</a:t>
            </a:r>
            <a:r>
              <a:t> </a:t>
            </a:r>
            <a:r>
              <a:rPr>
                <a:solidFill>
                  <a:srgbClr val="008800"/>
                </a:solidFill>
              </a:rPr>
              <a:t>"Hello World!";</a:t>
            </a:r>
          </a:p>
          <a:p>
            <a:pPr>
              <a:lnSpc>
                <a:spcPct val="115000"/>
              </a:lnSpc>
              <a:defRPr b="1" sz="1300">
                <a:solidFill>
                  <a:srgbClr val="6C3F75"/>
                </a:solidFill>
                <a:latin typeface="Consolas"/>
                <a:ea typeface="Consolas"/>
                <a:cs typeface="Consolas"/>
                <a:sym typeface="Consolas"/>
              </a:defRPr>
            </a:pPr>
            <a:r>
              <a:t>    }</a:t>
            </a:r>
          </a:p>
          <a:p>
            <a:pPr>
              <a:lnSpc>
                <a:spcPct val="115000"/>
              </a:lnSpc>
              <a:defRPr b="1" sz="1300">
                <a:solidFill>
                  <a:srgbClr val="6C3F75"/>
                </a:solidFill>
                <a:latin typeface="Consolas"/>
                <a:ea typeface="Consolas"/>
                <a:cs typeface="Consolas"/>
                <a:sym typeface="Consolas"/>
              </a:defRPr>
            </a:pPr>
          </a:p>
          <a:p>
            <a:pPr>
              <a:lnSpc>
                <a:spcPct val="115000"/>
              </a:lnSpc>
              <a:defRPr b="1" sz="1300">
                <a:solidFill>
                  <a:srgbClr val="6C3F75"/>
                </a:solidFill>
                <a:latin typeface="Consolas"/>
                <a:ea typeface="Consolas"/>
                <a:cs typeface="Consolas"/>
                <a:sym typeface="Consolas"/>
              </a:defRPr>
            </a:pPr>
            <a:r>
              <a:t>    </a:t>
            </a:r>
            <a:r>
              <a:rPr>
                <a:solidFill>
                  <a:srgbClr val="000088"/>
                </a:solidFill>
              </a:rPr>
              <a:t>public</a:t>
            </a:r>
            <a:r>
              <a:t> </a:t>
            </a:r>
            <a:r>
              <a:rPr>
                <a:solidFill>
                  <a:srgbClr val="000088"/>
                </a:solidFill>
              </a:rPr>
              <a:t>static</a:t>
            </a:r>
            <a:r>
              <a:t> </a:t>
            </a:r>
            <a:r>
              <a:rPr>
                <a:solidFill>
                  <a:srgbClr val="000088"/>
                </a:solidFill>
              </a:rPr>
              <a:t>void</a:t>
            </a:r>
            <a:r>
              <a:t> main</a:t>
            </a:r>
            <a:r>
              <a:rPr>
                <a:solidFill>
                  <a:srgbClr val="666600"/>
                </a:solidFill>
              </a:rPr>
              <a:t>(</a:t>
            </a:r>
            <a:r>
              <a:rPr>
                <a:solidFill>
                  <a:srgbClr val="660066"/>
                </a:solidFill>
              </a:rPr>
              <a:t>String</a:t>
            </a:r>
            <a:r>
              <a:rPr>
                <a:solidFill>
                  <a:srgbClr val="666600"/>
                </a:solidFill>
              </a:rPr>
              <a:t>[]</a:t>
            </a:r>
            <a:r>
              <a:t> args</a:t>
            </a:r>
            <a:r>
              <a:rPr>
                <a:solidFill>
                  <a:srgbClr val="666600"/>
                </a:solidFill>
              </a:rPr>
              <a:t>)</a:t>
            </a:r>
            <a:r>
              <a:t> </a:t>
            </a:r>
            <a:r>
              <a:rPr>
                <a:solidFill>
                  <a:srgbClr val="000088"/>
                </a:solidFill>
              </a:rPr>
              <a:t>throws</a:t>
            </a:r>
            <a:r>
              <a:t> </a:t>
            </a:r>
            <a:r>
              <a:rPr>
                <a:solidFill>
                  <a:srgbClr val="660066"/>
                </a:solidFill>
              </a:rPr>
              <a:t>Exception</a:t>
            </a:r>
            <a:r>
              <a:t> {</a:t>
            </a:r>
          </a:p>
          <a:p>
            <a:pPr>
              <a:lnSpc>
                <a:spcPct val="115000"/>
              </a:lnSpc>
              <a:defRPr b="1" sz="1300">
                <a:solidFill>
                  <a:srgbClr val="6C3F75"/>
                </a:solidFill>
                <a:latin typeface="Consolas"/>
                <a:ea typeface="Consolas"/>
                <a:cs typeface="Consolas"/>
                <a:sym typeface="Consolas"/>
              </a:defRPr>
            </a:pPr>
            <a:r>
              <a:t>        </a:t>
            </a:r>
            <a:r>
              <a:rPr>
                <a:solidFill>
                  <a:srgbClr val="660066"/>
                </a:solidFill>
              </a:rPr>
              <a:t>SpringApplication</a:t>
            </a:r>
            <a:r>
              <a:rPr>
                <a:solidFill>
                  <a:srgbClr val="666600"/>
                </a:solidFill>
              </a:rPr>
              <a:t>.</a:t>
            </a:r>
            <a:r>
              <a:t>run</a:t>
            </a:r>
            <a:r>
              <a:rPr>
                <a:solidFill>
                  <a:srgbClr val="666600"/>
                </a:solidFill>
              </a:rPr>
              <a:t>(</a:t>
            </a:r>
            <a:r>
              <a:rPr>
                <a:solidFill>
                  <a:srgbClr val="660066"/>
                </a:solidFill>
              </a:rPr>
              <a:t>SampleController</a:t>
            </a:r>
            <a:r>
              <a:rPr>
                <a:solidFill>
                  <a:srgbClr val="666600"/>
                </a:solidFill>
              </a:rPr>
              <a:t>.</a:t>
            </a:r>
            <a:r>
              <a:rPr>
                <a:solidFill>
                  <a:srgbClr val="000088"/>
                </a:solidFill>
              </a:rPr>
              <a:t>class</a:t>
            </a:r>
            <a:r>
              <a:rPr>
                <a:solidFill>
                  <a:srgbClr val="666600"/>
                </a:solidFill>
              </a:rPr>
              <a:t>,</a:t>
            </a:r>
            <a:r>
              <a:t> args</a:t>
            </a:r>
            <a:r>
              <a:rPr>
                <a:solidFill>
                  <a:srgbClr val="666600"/>
                </a:solidFill>
              </a:rPr>
              <a:t>);</a:t>
            </a:r>
          </a:p>
          <a:p>
            <a:pPr>
              <a:lnSpc>
                <a:spcPct val="115000"/>
              </a:lnSpc>
              <a:defRPr b="1" sz="1300">
                <a:solidFill>
                  <a:srgbClr val="6C3F75"/>
                </a:solidFill>
                <a:latin typeface="Consolas"/>
                <a:ea typeface="Consolas"/>
                <a:cs typeface="Consolas"/>
                <a:sym typeface="Consolas"/>
              </a:defRPr>
            </a:pPr>
            <a:r>
              <a:t>    }</a:t>
            </a:r>
          </a:p>
          <a:p>
            <a:pPr>
              <a:lnSpc>
                <a:spcPct val="115000"/>
              </a:lnSpc>
              <a:defRPr b="1" sz="1300">
                <a:solidFill>
                  <a:srgbClr val="6C3F75"/>
                </a:solidFill>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1" name="Shape 281"/>
          <p:cNvSpPr txBox="1"/>
          <p:nvPr>
            <p:ph type="body" sz="quarter" idx="1"/>
          </p:nvPr>
        </p:nvSpPr>
        <p:spPr>
          <a:xfrm>
            <a:off x="193349" y="2274299"/>
            <a:ext cx="2751302" cy="1495201"/>
          </a:xfrm>
          <a:prstGeom prst="rect">
            <a:avLst/>
          </a:prstGeom>
        </p:spPr>
        <p:txBody>
          <a:bodyPr/>
          <a:lstStyle>
            <a:lvl1pPr defTabSz="859536">
              <a:defRPr sz="1222"/>
            </a:lvl1pPr>
          </a:lstStyle>
          <a:p>
            <a:pPr/>
            <a:r>
              <a:t>Spring Initializr provides an extensible API to generate quickstart projects. It provides a simple web UI to configure the project to generate and endpoints that you can use via plain HTTP.</a:t>
            </a:r>
          </a:p>
        </p:txBody>
      </p:sp>
      <p:sp>
        <p:nvSpPr>
          <p:cNvPr id="992" name="Shape 282"/>
          <p:cNvSpPr txBox="1"/>
          <p:nvPr>
            <p:ph type="title"/>
          </p:nvPr>
        </p:nvSpPr>
        <p:spPr>
          <a:xfrm>
            <a:off x="193349" y="549624"/>
            <a:ext cx="2751302" cy="1473901"/>
          </a:xfrm>
          <a:prstGeom prst="rect">
            <a:avLst/>
          </a:prstGeom>
        </p:spPr>
        <p:txBody>
          <a:bodyPr/>
          <a:lstStyle/>
          <a:p>
            <a:pPr/>
            <a:r>
              <a:t>Spring Initializr</a:t>
            </a:r>
          </a:p>
        </p:txBody>
      </p:sp>
      <p:pic>
        <p:nvPicPr>
          <p:cNvPr id="993" name="Shape 283" descr="Shape 283"/>
          <p:cNvPicPr>
            <a:picLocks noChangeAspect="1"/>
          </p:cNvPicPr>
          <p:nvPr/>
        </p:nvPicPr>
        <p:blipFill>
          <a:blip r:embed="rId2">
            <a:extLst/>
          </a:blip>
          <a:stretch>
            <a:fillRect/>
          </a:stretch>
        </p:blipFill>
        <p:spPr>
          <a:xfrm>
            <a:off x="3065825" y="302163"/>
            <a:ext cx="6078178" cy="453916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5" name="Shape 288"/>
          <p:cNvSpPr txBox="1"/>
          <p:nvPr>
            <p:ph type="title"/>
          </p:nvPr>
        </p:nvSpPr>
        <p:spPr>
          <a:xfrm>
            <a:off x="192475" y="151274"/>
            <a:ext cx="4281300" cy="393902"/>
          </a:xfrm>
          <a:prstGeom prst="rect">
            <a:avLst/>
          </a:prstGeom>
        </p:spPr>
        <p:txBody>
          <a:bodyPr/>
          <a:lstStyle>
            <a:lvl1pPr defTabSz="493776">
              <a:defRPr sz="1350"/>
            </a:lvl1pPr>
          </a:lstStyle>
          <a:p>
            <a:pPr/>
            <a:r>
              <a:t>Application Packaging</a:t>
            </a:r>
          </a:p>
        </p:txBody>
      </p:sp>
      <p:sp>
        <p:nvSpPr>
          <p:cNvPr id="996" name="Shape 289"/>
          <p:cNvSpPr txBox="1"/>
          <p:nvPr>
            <p:ph type="body" sz="half" idx="1"/>
          </p:nvPr>
        </p:nvSpPr>
        <p:spPr>
          <a:xfrm>
            <a:off x="192475" y="900399"/>
            <a:ext cx="4254600" cy="3769502"/>
          </a:xfrm>
          <a:prstGeom prst="rect">
            <a:avLst/>
          </a:prstGeom>
        </p:spPr>
        <p:txBody>
          <a:bodyPr/>
          <a:lstStyle/>
          <a:p>
            <a:pPr>
              <a:lnSpc>
                <a:spcPct val="100000"/>
              </a:lnSpc>
              <a:buClr>
                <a:srgbClr val="B3B3B3"/>
              </a:buClr>
              <a:buChar char="■"/>
            </a:pPr>
            <a:r>
              <a:t>Find</a:t>
            </a:r>
            <a:endParaRPr>
              <a:solidFill>
                <a:srgbClr val="6C3F75"/>
              </a:solidFill>
              <a:latin typeface="+mj-lt"/>
              <a:ea typeface="+mj-ea"/>
              <a:cs typeface="+mj-cs"/>
              <a:sym typeface="Arial"/>
            </a:endParaRPr>
          </a:p>
          <a:p>
            <a:pPr>
              <a:lnSpc>
                <a:spcPct val="100000"/>
              </a:lnSpc>
              <a:spcBef>
                <a:spcPts val="2000"/>
              </a:spcBef>
              <a:buClr>
                <a:srgbClr val="B3B3B3"/>
              </a:buClr>
              <a:buChar char="■"/>
            </a:pPr>
            <a:r>
              <a:t>Download</a:t>
            </a:r>
          </a:p>
          <a:p>
            <a:pPr>
              <a:lnSpc>
                <a:spcPct val="100000"/>
              </a:lnSpc>
              <a:spcBef>
                <a:spcPts val="2000"/>
              </a:spcBef>
              <a:buClr>
                <a:srgbClr val="B3B3B3"/>
              </a:buClr>
              <a:buChar char="■"/>
            </a:pPr>
            <a:r>
              <a:t>Compile</a:t>
            </a:r>
          </a:p>
          <a:p>
            <a:pPr>
              <a:lnSpc>
                <a:spcPct val="100000"/>
              </a:lnSpc>
              <a:spcBef>
                <a:spcPts val="2000"/>
              </a:spcBef>
              <a:buClr>
                <a:srgbClr val="B3B3B3"/>
              </a:buClr>
              <a:buChar char="■"/>
            </a:pPr>
            <a:r>
              <a:t>Pray</a:t>
            </a:r>
          </a:p>
        </p:txBody>
      </p:sp>
      <p:pic>
        <p:nvPicPr>
          <p:cNvPr id="997" name="Shape 290" descr="Shape 290"/>
          <p:cNvPicPr>
            <a:picLocks noChangeAspect="1"/>
          </p:cNvPicPr>
          <p:nvPr/>
        </p:nvPicPr>
        <p:blipFill>
          <a:blip r:embed="rId2">
            <a:extLst/>
          </a:blip>
          <a:stretch>
            <a:fillRect/>
          </a:stretch>
        </p:blipFill>
        <p:spPr>
          <a:xfrm>
            <a:off x="5556825" y="0"/>
            <a:ext cx="2841937" cy="5143500"/>
          </a:xfrm>
          <a:prstGeom prst="rect">
            <a:avLst/>
          </a:prstGeom>
          <a:ln w="12700">
            <a:miter lim="400000"/>
          </a:ln>
        </p:spPr>
      </p:pic>
      <p:sp>
        <p:nvSpPr>
          <p:cNvPr id="998" name="Shape 291"/>
          <p:cNvSpPr txBox="1"/>
          <p:nvPr/>
        </p:nvSpPr>
        <p:spPr>
          <a:xfrm>
            <a:off x="8398750" y="4669899"/>
            <a:ext cx="745201" cy="40895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a:lvl1pPr>
          </a:lstStyle>
          <a:p>
            <a:pPr/>
            <a:r>
              <a:t>Image Source: https://xkcd.com/1742/</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0" name="Shape 296"/>
          <p:cNvSpPr txBox="1"/>
          <p:nvPr>
            <p:ph type="title"/>
          </p:nvPr>
        </p:nvSpPr>
        <p:spPr>
          <a:xfrm>
            <a:off x="192475" y="151274"/>
            <a:ext cx="8663100" cy="393902"/>
          </a:xfrm>
          <a:prstGeom prst="rect">
            <a:avLst/>
          </a:prstGeom>
        </p:spPr>
        <p:txBody>
          <a:bodyPr/>
          <a:lstStyle>
            <a:lvl1pPr defTabSz="493776">
              <a:defRPr sz="1350"/>
            </a:lvl1pPr>
          </a:lstStyle>
          <a:p>
            <a:pPr/>
            <a:r>
              <a:t>Spring Packaging</a:t>
            </a:r>
          </a:p>
        </p:txBody>
      </p:sp>
      <p:pic>
        <p:nvPicPr>
          <p:cNvPr id="1001" name="Shape 297" descr="Shape 297"/>
          <p:cNvPicPr>
            <a:picLocks noChangeAspect="1"/>
          </p:cNvPicPr>
          <p:nvPr/>
        </p:nvPicPr>
        <p:blipFill>
          <a:blip r:embed="rId2">
            <a:extLst/>
          </a:blip>
          <a:stretch>
            <a:fillRect/>
          </a:stretch>
        </p:blipFill>
        <p:spPr>
          <a:xfrm>
            <a:off x="292000" y="774450"/>
            <a:ext cx="8563575" cy="388990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3" name="Shape 302"/>
          <p:cNvSpPr txBox="1"/>
          <p:nvPr>
            <p:ph type="title"/>
          </p:nvPr>
        </p:nvSpPr>
        <p:spPr>
          <a:xfrm>
            <a:off x="192475" y="151274"/>
            <a:ext cx="8663100" cy="393902"/>
          </a:xfrm>
          <a:prstGeom prst="rect">
            <a:avLst/>
          </a:prstGeom>
        </p:spPr>
        <p:txBody>
          <a:bodyPr/>
          <a:lstStyle>
            <a:lvl1pPr defTabSz="493776">
              <a:defRPr sz="1350"/>
            </a:lvl1pPr>
          </a:lstStyle>
          <a:p>
            <a:pPr/>
            <a:r>
              <a:t>Primary Execution</a:t>
            </a:r>
          </a:p>
        </p:txBody>
      </p:sp>
      <p:sp>
        <p:nvSpPr>
          <p:cNvPr id="1004" name="Shape 303"/>
          <p:cNvSpPr txBox="1"/>
          <p:nvPr>
            <p:ph type="body" idx="1"/>
          </p:nvPr>
        </p:nvSpPr>
        <p:spPr>
          <a:xfrm>
            <a:off x="915400" y="900399"/>
            <a:ext cx="7333200" cy="3769502"/>
          </a:xfrm>
          <a:prstGeom prst="rect">
            <a:avLst/>
          </a:prstGeom>
        </p:spPr>
        <p:txBody>
          <a:bodyPr/>
          <a:lstStyle/>
          <a:p>
            <a:pPr marL="0" indent="0">
              <a:lnSpc>
                <a:spcPct val="115000"/>
              </a:lnSpc>
              <a:buSzTx/>
              <a:buNone/>
              <a:defRPr b="1">
                <a:solidFill>
                  <a:srgbClr val="000088"/>
                </a:solidFill>
                <a:latin typeface="Consolas"/>
                <a:ea typeface="Consolas"/>
                <a:cs typeface="Consolas"/>
                <a:sym typeface="Consolas"/>
              </a:defRPr>
            </a:pPr>
            <a:r>
              <a:t>package</a:t>
            </a:r>
            <a:r>
              <a:rPr>
                <a:solidFill>
                  <a:srgbClr val="6C3F75"/>
                </a:solidFill>
              </a:rPr>
              <a:t> hello;</a:t>
            </a:r>
            <a:endParaRPr>
              <a:solidFill>
                <a:srgbClr val="6C3F75"/>
              </a:solidFill>
            </a:endParaRPr>
          </a:p>
          <a:p>
            <a:pPr marL="0" indent="0">
              <a:lnSpc>
                <a:spcPct val="115000"/>
              </a:lnSpc>
              <a:buSzTx/>
              <a:buNone/>
              <a:defRPr b="1">
                <a:solidFill>
                  <a:srgbClr val="6C3F75"/>
                </a:solidFill>
                <a:latin typeface="Consolas"/>
                <a:ea typeface="Consolas"/>
                <a:cs typeface="Consolas"/>
                <a:sym typeface="Consolas"/>
              </a:defRPr>
            </a:pPr>
          </a:p>
          <a:p>
            <a:pPr marL="0" indent="0">
              <a:lnSpc>
                <a:spcPct val="115000"/>
              </a:lnSpc>
              <a:buSzTx/>
              <a:buNone/>
              <a:defRPr b="1">
                <a:solidFill>
                  <a:srgbClr val="000088"/>
                </a:solidFill>
                <a:latin typeface="Consolas"/>
                <a:ea typeface="Consolas"/>
                <a:cs typeface="Consolas"/>
                <a:sym typeface="Consolas"/>
              </a:defRPr>
            </a:pPr>
            <a:r>
              <a:t>import</a:t>
            </a:r>
            <a:r>
              <a:rPr>
                <a:solidFill>
                  <a:srgbClr val="6C3F75"/>
                </a:solidFill>
              </a:rPr>
              <a:t> java</a:t>
            </a:r>
            <a:r>
              <a:rPr>
                <a:solidFill>
                  <a:srgbClr val="666600"/>
                </a:solidFill>
              </a:rPr>
              <a:t>.</a:t>
            </a:r>
            <a:r>
              <a:rPr>
                <a:solidFill>
                  <a:srgbClr val="6C3F75"/>
                </a:solidFill>
              </a:rPr>
              <a:t>util</a:t>
            </a:r>
            <a:r>
              <a:rPr>
                <a:solidFill>
                  <a:srgbClr val="666600"/>
                </a:solidFill>
              </a:rPr>
              <a:t>.</a:t>
            </a:r>
            <a:r>
              <a:rPr>
                <a:solidFill>
                  <a:srgbClr val="660066"/>
                </a:solidFill>
              </a:rPr>
              <a:t>Arrays;</a:t>
            </a:r>
            <a:endParaRPr>
              <a:solidFill>
                <a:srgbClr val="660066"/>
              </a:solidFill>
            </a:endParaRPr>
          </a:p>
          <a:p>
            <a:pPr marL="0" indent="0">
              <a:lnSpc>
                <a:spcPct val="115000"/>
              </a:lnSpc>
              <a:buSzTx/>
              <a:buNone/>
              <a:defRPr b="1">
                <a:solidFill>
                  <a:srgbClr val="000088"/>
                </a:solidFill>
                <a:latin typeface="Consolas"/>
                <a:ea typeface="Consolas"/>
                <a:cs typeface="Consolas"/>
                <a:sym typeface="Consolas"/>
              </a:defRPr>
            </a:pPr>
            <a:r>
              <a:t>import</a:t>
            </a:r>
            <a:r>
              <a:rPr>
                <a:solidFill>
                  <a:srgbClr val="6C3F75"/>
                </a:solidFill>
              </a:rPr>
              <a:t> org</a:t>
            </a:r>
            <a:r>
              <a:rPr>
                <a:solidFill>
                  <a:srgbClr val="666600"/>
                </a:solidFill>
              </a:rPr>
              <a:t>.</a:t>
            </a:r>
            <a:r>
              <a:rPr>
                <a:solidFill>
                  <a:srgbClr val="6C3F75"/>
                </a:solidFill>
              </a:rPr>
              <a:t>springframework</a:t>
            </a:r>
            <a:r>
              <a:rPr>
                <a:solidFill>
                  <a:srgbClr val="666600"/>
                </a:solidFill>
              </a:rPr>
              <a:t>.</a:t>
            </a:r>
            <a:r>
              <a:rPr>
                <a:solidFill>
                  <a:srgbClr val="6C3F75"/>
                </a:solidFill>
              </a:rPr>
              <a:t>boot</a:t>
            </a:r>
            <a:r>
              <a:rPr>
                <a:solidFill>
                  <a:srgbClr val="666600"/>
                </a:solidFill>
              </a:rPr>
              <a:t>.</a:t>
            </a:r>
            <a:r>
              <a:rPr>
                <a:solidFill>
                  <a:srgbClr val="660066"/>
                </a:solidFill>
              </a:rPr>
              <a:t>SpringApplication;</a:t>
            </a:r>
            <a:endParaRPr>
              <a:solidFill>
                <a:srgbClr val="660066"/>
              </a:solidFill>
            </a:endParaRPr>
          </a:p>
          <a:p>
            <a:pPr marL="0" indent="0">
              <a:lnSpc>
                <a:spcPct val="115000"/>
              </a:lnSpc>
              <a:buSzTx/>
              <a:buNone/>
              <a:defRPr b="1">
                <a:solidFill>
                  <a:srgbClr val="6C3F75"/>
                </a:solidFill>
                <a:latin typeface="Consolas"/>
                <a:ea typeface="Consolas"/>
                <a:cs typeface="Consolas"/>
                <a:sym typeface="Consolas"/>
              </a:defRPr>
            </a:pPr>
          </a:p>
          <a:p>
            <a:pPr marL="0" indent="0">
              <a:lnSpc>
                <a:spcPct val="115000"/>
              </a:lnSpc>
              <a:buSzTx/>
              <a:buNone/>
              <a:defRPr b="1">
                <a:solidFill>
                  <a:srgbClr val="006666"/>
                </a:solidFill>
                <a:latin typeface="Consolas"/>
                <a:ea typeface="Consolas"/>
                <a:cs typeface="Consolas"/>
                <a:sym typeface="Consolas"/>
              </a:defRPr>
            </a:pPr>
            <a:r>
              <a:t>@SpringBootApplication</a:t>
            </a:r>
            <a:endParaRPr>
              <a:solidFill>
                <a:srgbClr val="6C3F75"/>
              </a:solidFill>
            </a:endParaRPr>
          </a:p>
          <a:p>
            <a:pPr marL="0" indent="0">
              <a:lnSpc>
                <a:spcPct val="115000"/>
              </a:lnSpc>
              <a:buSzTx/>
              <a:buNone/>
              <a:defRPr b="1">
                <a:solidFill>
                  <a:srgbClr val="000088"/>
                </a:solidFill>
                <a:latin typeface="Consolas"/>
                <a:ea typeface="Consolas"/>
                <a:cs typeface="Consolas"/>
                <a:sym typeface="Consolas"/>
              </a:defRPr>
            </a:pPr>
            <a:r>
              <a:t>public</a:t>
            </a:r>
            <a:r>
              <a:rPr>
                <a:solidFill>
                  <a:srgbClr val="6C3F75"/>
                </a:solidFill>
              </a:rPr>
              <a:t> </a:t>
            </a:r>
            <a:r>
              <a:t>class</a:t>
            </a:r>
            <a:r>
              <a:rPr>
                <a:solidFill>
                  <a:srgbClr val="6C3F75"/>
                </a:solidFill>
              </a:rPr>
              <a:t> </a:t>
            </a:r>
            <a:r>
              <a:rPr>
                <a:solidFill>
                  <a:srgbClr val="660066"/>
                </a:solidFill>
              </a:rPr>
              <a:t>Application</a:t>
            </a:r>
            <a:r>
              <a:rPr>
                <a:solidFill>
                  <a:srgbClr val="6C3F75"/>
                </a:solidFill>
              </a:rPr>
              <a:t> {</a:t>
            </a:r>
            <a:endParaRPr>
              <a:solidFill>
                <a:srgbClr val="6C3F75"/>
              </a:solidFill>
            </a:endParaRPr>
          </a:p>
          <a:p>
            <a:pPr marL="0" indent="0">
              <a:lnSpc>
                <a:spcPct val="115000"/>
              </a:lnSpc>
              <a:buSzTx/>
              <a:buNone/>
              <a:defRPr b="1">
                <a:solidFill>
                  <a:srgbClr val="6C3F75"/>
                </a:solidFill>
                <a:latin typeface="Consolas"/>
                <a:ea typeface="Consolas"/>
                <a:cs typeface="Consolas"/>
                <a:sym typeface="Consolas"/>
              </a:defRPr>
            </a:pPr>
          </a:p>
          <a:p>
            <a:pPr marL="0" indent="0">
              <a:lnSpc>
                <a:spcPct val="115000"/>
              </a:lnSpc>
              <a:buSzTx/>
              <a:buNone/>
              <a:defRPr b="1">
                <a:solidFill>
                  <a:srgbClr val="6C3F75"/>
                </a:solidFill>
                <a:latin typeface="Consolas"/>
                <a:ea typeface="Consolas"/>
                <a:cs typeface="Consolas"/>
                <a:sym typeface="Consolas"/>
              </a:defRPr>
            </a:pPr>
            <a:r>
              <a:t>    </a:t>
            </a:r>
            <a:r>
              <a:rPr>
                <a:solidFill>
                  <a:srgbClr val="000088"/>
                </a:solidFill>
              </a:rPr>
              <a:t>public</a:t>
            </a:r>
            <a:r>
              <a:t> </a:t>
            </a:r>
            <a:r>
              <a:rPr>
                <a:solidFill>
                  <a:srgbClr val="000088"/>
                </a:solidFill>
              </a:rPr>
              <a:t>static</a:t>
            </a:r>
            <a:r>
              <a:t> </a:t>
            </a:r>
            <a:r>
              <a:rPr>
                <a:solidFill>
                  <a:srgbClr val="000088"/>
                </a:solidFill>
              </a:rPr>
              <a:t>void</a:t>
            </a:r>
            <a:r>
              <a:t> main</a:t>
            </a:r>
            <a:r>
              <a:rPr>
                <a:solidFill>
                  <a:srgbClr val="666600"/>
                </a:solidFill>
              </a:rPr>
              <a:t>(</a:t>
            </a:r>
            <a:r>
              <a:rPr>
                <a:solidFill>
                  <a:srgbClr val="660066"/>
                </a:solidFill>
              </a:rPr>
              <a:t>String</a:t>
            </a:r>
            <a:r>
              <a:rPr>
                <a:solidFill>
                  <a:srgbClr val="666600"/>
                </a:solidFill>
              </a:rPr>
              <a:t>[]</a:t>
            </a:r>
            <a:r>
              <a:t> args</a:t>
            </a:r>
            <a:r>
              <a:rPr>
                <a:solidFill>
                  <a:srgbClr val="666600"/>
                </a:solidFill>
              </a:rPr>
              <a:t>)</a:t>
            </a:r>
            <a:r>
              <a:t> {</a:t>
            </a:r>
          </a:p>
          <a:p>
            <a:pPr marL="0" indent="0">
              <a:lnSpc>
                <a:spcPct val="115000"/>
              </a:lnSpc>
              <a:buSzTx/>
              <a:buNone/>
              <a:defRPr b="1">
                <a:solidFill>
                  <a:srgbClr val="6C3F75"/>
                </a:solidFill>
                <a:latin typeface="Consolas"/>
                <a:ea typeface="Consolas"/>
                <a:cs typeface="Consolas"/>
                <a:sym typeface="Consolas"/>
              </a:defRPr>
            </a:pPr>
            <a:r>
              <a:t>        </a:t>
            </a:r>
            <a:r>
              <a:rPr>
                <a:solidFill>
                  <a:srgbClr val="660066"/>
                </a:solidFill>
              </a:rPr>
              <a:t>SpringApplication</a:t>
            </a:r>
            <a:r>
              <a:rPr>
                <a:solidFill>
                  <a:srgbClr val="666600"/>
                </a:solidFill>
              </a:rPr>
              <a:t>.</a:t>
            </a:r>
            <a:r>
              <a:t>run</a:t>
            </a:r>
            <a:r>
              <a:rPr>
                <a:solidFill>
                  <a:srgbClr val="666600"/>
                </a:solidFill>
              </a:rPr>
              <a:t>(</a:t>
            </a:r>
            <a:r>
              <a:rPr>
                <a:solidFill>
                  <a:srgbClr val="660066"/>
                </a:solidFill>
              </a:rPr>
              <a:t>Application</a:t>
            </a:r>
            <a:r>
              <a:rPr>
                <a:solidFill>
                  <a:srgbClr val="666600"/>
                </a:solidFill>
              </a:rPr>
              <a:t>.</a:t>
            </a:r>
            <a:r>
              <a:rPr>
                <a:solidFill>
                  <a:srgbClr val="000088"/>
                </a:solidFill>
              </a:rPr>
              <a:t>class</a:t>
            </a:r>
            <a:r>
              <a:rPr>
                <a:solidFill>
                  <a:srgbClr val="666600"/>
                </a:solidFill>
              </a:rPr>
              <a:t>,</a:t>
            </a:r>
            <a:r>
              <a:t> args</a:t>
            </a:r>
            <a:r>
              <a:rPr>
                <a:solidFill>
                  <a:srgbClr val="666600"/>
                </a:solidFill>
              </a:rPr>
              <a:t>);</a:t>
            </a:r>
          </a:p>
          <a:p>
            <a:pPr marL="0" indent="0">
              <a:lnSpc>
                <a:spcPct val="115000"/>
              </a:lnSpc>
              <a:buSzTx/>
              <a:buNone/>
              <a:defRPr b="1">
                <a:solidFill>
                  <a:srgbClr val="6C3F75"/>
                </a:solidFill>
                <a:latin typeface="Consolas"/>
                <a:ea typeface="Consolas"/>
                <a:cs typeface="Consolas"/>
                <a:sym typeface="Consolas"/>
              </a:defRPr>
            </a:pPr>
            <a:r>
              <a:t>    }</a:t>
            </a:r>
          </a:p>
          <a:p>
            <a:pPr marL="0" indent="0">
              <a:lnSpc>
                <a:spcPct val="115000"/>
              </a:lnSpc>
              <a:buSzTx/>
              <a:buNone/>
              <a:defRPr b="1">
                <a:solidFill>
                  <a:srgbClr val="6C3F75"/>
                </a:solidFill>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8" name="Shape 308"/>
          <p:cNvSpPr txBox="1"/>
          <p:nvPr>
            <p:ph type="title"/>
          </p:nvPr>
        </p:nvSpPr>
        <p:spPr>
          <a:xfrm>
            <a:off x="192475" y="151274"/>
            <a:ext cx="8663100" cy="393902"/>
          </a:xfrm>
          <a:prstGeom prst="rect">
            <a:avLst/>
          </a:prstGeom>
        </p:spPr>
        <p:txBody>
          <a:bodyPr/>
          <a:lstStyle>
            <a:lvl1pPr defTabSz="493776">
              <a:defRPr sz="1350"/>
            </a:lvl1pPr>
          </a:lstStyle>
          <a:p>
            <a:pPr/>
            <a:r>
              <a:t>REST Controller</a:t>
            </a:r>
          </a:p>
        </p:txBody>
      </p:sp>
      <p:sp>
        <p:nvSpPr>
          <p:cNvPr id="1009" name="Shape 309"/>
          <p:cNvSpPr txBox="1"/>
          <p:nvPr>
            <p:ph type="body" idx="1"/>
          </p:nvPr>
        </p:nvSpPr>
        <p:spPr>
          <a:xfrm>
            <a:off x="915400" y="900399"/>
            <a:ext cx="7333200" cy="3769502"/>
          </a:xfrm>
          <a:prstGeom prst="rect">
            <a:avLst/>
          </a:prstGeom>
        </p:spPr>
        <p:txBody>
          <a:bodyPr/>
          <a:lstStyle/>
          <a:p>
            <a:pPr marL="0" indent="0">
              <a:lnSpc>
                <a:spcPct val="115000"/>
              </a:lnSpc>
              <a:buSzTx/>
              <a:buNone/>
              <a:defRPr b="1">
                <a:solidFill>
                  <a:srgbClr val="000088"/>
                </a:solidFill>
                <a:latin typeface="Consolas"/>
                <a:ea typeface="Consolas"/>
                <a:cs typeface="Consolas"/>
                <a:sym typeface="Consolas"/>
              </a:defRPr>
            </a:pPr>
            <a:r>
              <a:t>package</a:t>
            </a:r>
            <a:r>
              <a:rPr>
                <a:solidFill>
                  <a:srgbClr val="6C3F75"/>
                </a:solidFill>
              </a:rPr>
              <a:t> hello;</a:t>
            </a:r>
            <a:endParaRPr>
              <a:solidFill>
                <a:srgbClr val="6C3F75"/>
              </a:solidFill>
            </a:endParaRPr>
          </a:p>
          <a:p>
            <a:pPr marL="0" indent="0">
              <a:lnSpc>
                <a:spcPct val="115000"/>
              </a:lnSpc>
              <a:buSzTx/>
              <a:buNone/>
              <a:defRPr b="1">
                <a:solidFill>
                  <a:srgbClr val="6C3F75"/>
                </a:solidFill>
                <a:latin typeface="Consolas"/>
                <a:ea typeface="Consolas"/>
                <a:cs typeface="Consolas"/>
                <a:sym typeface="Consolas"/>
              </a:defRPr>
            </a:pPr>
          </a:p>
          <a:p>
            <a:pPr marL="0" indent="0">
              <a:lnSpc>
                <a:spcPct val="115000"/>
              </a:lnSpc>
              <a:buSzTx/>
              <a:buNone/>
              <a:defRPr b="1">
                <a:solidFill>
                  <a:srgbClr val="000088"/>
                </a:solidFill>
                <a:latin typeface="Consolas"/>
                <a:ea typeface="Consolas"/>
                <a:cs typeface="Consolas"/>
                <a:sym typeface="Consolas"/>
              </a:defRPr>
            </a:pPr>
            <a:r>
              <a:t>import</a:t>
            </a:r>
            <a:r>
              <a:rPr>
                <a:solidFill>
                  <a:srgbClr val="6C3F75"/>
                </a:solidFill>
              </a:rPr>
              <a:t> org</a:t>
            </a:r>
            <a:r>
              <a:rPr>
                <a:solidFill>
                  <a:srgbClr val="666600"/>
                </a:solidFill>
              </a:rPr>
              <a:t>.</a:t>
            </a:r>
            <a:r>
              <a:rPr>
                <a:solidFill>
                  <a:srgbClr val="6C3F75"/>
                </a:solidFill>
              </a:rPr>
              <a:t>springframework</a:t>
            </a:r>
            <a:r>
              <a:rPr>
                <a:solidFill>
                  <a:srgbClr val="666600"/>
                </a:solidFill>
              </a:rPr>
              <a:t>.</a:t>
            </a:r>
            <a:r>
              <a:rPr>
                <a:solidFill>
                  <a:srgbClr val="6C3F75"/>
                </a:solidFill>
              </a:rPr>
              <a:t>web</a:t>
            </a:r>
            <a:r>
              <a:rPr>
                <a:solidFill>
                  <a:srgbClr val="666600"/>
                </a:solidFill>
              </a:rPr>
              <a:t>.</a:t>
            </a:r>
            <a:r>
              <a:rPr>
                <a:solidFill>
                  <a:srgbClr val="6C3F75"/>
                </a:solidFill>
              </a:rPr>
              <a:t>bind</a:t>
            </a:r>
            <a:r>
              <a:rPr>
                <a:solidFill>
                  <a:srgbClr val="666600"/>
                </a:solidFill>
              </a:rPr>
              <a:t>.</a:t>
            </a:r>
            <a:r>
              <a:rPr>
                <a:solidFill>
                  <a:srgbClr val="6C3F75"/>
                </a:solidFill>
              </a:rPr>
              <a:t>annotation</a:t>
            </a:r>
            <a:r>
              <a:rPr>
                <a:solidFill>
                  <a:srgbClr val="666600"/>
                </a:solidFill>
              </a:rPr>
              <a:t>.</a:t>
            </a:r>
            <a:r>
              <a:rPr>
                <a:solidFill>
                  <a:srgbClr val="660066"/>
                </a:solidFill>
              </a:rPr>
              <a:t>RestController;</a:t>
            </a:r>
            <a:endParaRPr>
              <a:solidFill>
                <a:srgbClr val="6C3F75"/>
              </a:solidFill>
            </a:endParaRPr>
          </a:p>
          <a:p>
            <a:pPr marL="0" indent="0">
              <a:lnSpc>
                <a:spcPct val="115000"/>
              </a:lnSpc>
              <a:buSzTx/>
              <a:buNone/>
              <a:defRPr b="1">
                <a:solidFill>
                  <a:srgbClr val="000088"/>
                </a:solidFill>
                <a:latin typeface="Consolas"/>
                <a:ea typeface="Consolas"/>
                <a:cs typeface="Consolas"/>
                <a:sym typeface="Consolas"/>
              </a:defRPr>
            </a:pPr>
            <a:r>
              <a:t>import</a:t>
            </a:r>
            <a:r>
              <a:rPr>
                <a:solidFill>
                  <a:srgbClr val="6C3F75"/>
                </a:solidFill>
              </a:rPr>
              <a:t> org</a:t>
            </a:r>
            <a:r>
              <a:rPr>
                <a:solidFill>
                  <a:srgbClr val="666600"/>
                </a:solidFill>
              </a:rPr>
              <a:t>.</a:t>
            </a:r>
            <a:r>
              <a:rPr>
                <a:solidFill>
                  <a:srgbClr val="6C3F75"/>
                </a:solidFill>
              </a:rPr>
              <a:t>springframework</a:t>
            </a:r>
            <a:r>
              <a:rPr>
                <a:solidFill>
                  <a:srgbClr val="666600"/>
                </a:solidFill>
              </a:rPr>
              <a:t>.</a:t>
            </a:r>
            <a:r>
              <a:rPr>
                <a:solidFill>
                  <a:srgbClr val="6C3F75"/>
                </a:solidFill>
              </a:rPr>
              <a:t>web</a:t>
            </a:r>
            <a:r>
              <a:rPr>
                <a:solidFill>
                  <a:srgbClr val="666600"/>
                </a:solidFill>
              </a:rPr>
              <a:t>.</a:t>
            </a:r>
            <a:r>
              <a:rPr>
                <a:solidFill>
                  <a:srgbClr val="6C3F75"/>
                </a:solidFill>
              </a:rPr>
              <a:t>bind</a:t>
            </a:r>
            <a:r>
              <a:rPr>
                <a:solidFill>
                  <a:srgbClr val="666600"/>
                </a:solidFill>
              </a:rPr>
              <a:t>.</a:t>
            </a:r>
            <a:r>
              <a:rPr>
                <a:solidFill>
                  <a:srgbClr val="6C3F75"/>
                </a:solidFill>
              </a:rPr>
              <a:t>annotation</a:t>
            </a:r>
            <a:r>
              <a:rPr>
                <a:solidFill>
                  <a:srgbClr val="666600"/>
                </a:solidFill>
              </a:rPr>
              <a:t>.</a:t>
            </a:r>
            <a:r>
              <a:rPr>
                <a:solidFill>
                  <a:srgbClr val="660066"/>
                </a:solidFill>
              </a:rPr>
              <a:t>RequestMapping;</a:t>
            </a:r>
            <a:endParaRPr>
              <a:solidFill>
                <a:srgbClr val="6C3F75"/>
              </a:solidFill>
            </a:endParaRPr>
          </a:p>
          <a:p>
            <a:pPr marL="0" indent="0">
              <a:lnSpc>
                <a:spcPct val="115000"/>
              </a:lnSpc>
              <a:buSzTx/>
              <a:buNone/>
              <a:defRPr b="1">
                <a:solidFill>
                  <a:srgbClr val="6C3F75"/>
                </a:solidFill>
                <a:latin typeface="Consolas"/>
                <a:ea typeface="Consolas"/>
                <a:cs typeface="Consolas"/>
                <a:sym typeface="Consolas"/>
              </a:defRPr>
            </a:pPr>
          </a:p>
          <a:p>
            <a:pPr marL="0" indent="0">
              <a:lnSpc>
                <a:spcPct val="115000"/>
              </a:lnSpc>
              <a:buSzTx/>
              <a:buNone/>
              <a:defRPr b="1">
                <a:solidFill>
                  <a:srgbClr val="006666"/>
                </a:solidFill>
                <a:latin typeface="Consolas"/>
                <a:ea typeface="Consolas"/>
                <a:cs typeface="Consolas"/>
                <a:sym typeface="Consolas"/>
              </a:defRPr>
            </a:pPr>
            <a:r>
              <a:t>@RestController</a:t>
            </a:r>
            <a:endParaRPr>
              <a:solidFill>
                <a:srgbClr val="6C3F75"/>
              </a:solidFill>
            </a:endParaRPr>
          </a:p>
          <a:p>
            <a:pPr marL="0" indent="0">
              <a:lnSpc>
                <a:spcPct val="115000"/>
              </a:lnSpc>
              <a:buSzTx/>
              <a:buNone/>
              <a:defRPr b="1">
                <a:solidFill>
                  <a:srgbClr val="000088"/>
                </a:solidFill>
                <a:latin typeface="Consolas"/>
                <a:ea typeface="Consolas"/>
                <a:cs typeface="Consolas"/>
                <a:sym typeface="Consolas"/>
              </a:defRPr>
            </a:pPr>
            <a:r>
              <a:t>public</a:t>
            </a:r>
            <a:r>
              <a:rPr>
                <a:solidFill>
                  <a:srgbClr val="6C3F75"/>
                </a:solidFill>
              </a:rPr>
              <a:t> </a:t>
            </a:r>
            <a:r>
              <a:t>class</a:t>
            </a:r>
            <a:r>
              <a:rPr>
                <a:solidFill>
                  <a:srgbClr val="6C3F75"/>
                </a:solidFill>
              </a:rPr>
              <a:t> </a:t>
            </a:r>
            <a:r>
              <a:rPr>
                <a:solidFill>
                  <a:srgbClr val="660066"/>
                </a:solidFill>
              </a:rPr>
              <a:t>HelloController</a:t>
            </a:r>
            <a:r>
              <a:rPr>
                <a:solidFill>
                  <a:srgbClr val="6C3F75"/>
                </a:solidFill>
              </a:rPr>
              <a:t> {</a:t>
            </a:r>
            <a:endParaRPr>
              <a:solidFill>
                <a:srgbClr val="6C3F75"/>
              </a:solidFill>
            </a:endParaRPr>
          </a:p>
          <a:p>
            <a:pPr marL="0" indent="0">
              <a:lnSpc>
                <a:spcPct val="115000"/>
              </a:lnSpc>
              <a:buSzTx/>
              <a:buNone/>
              <a:defRPr b="1">
                <a:solidFill>
                  <a:srgbClr val="6C3F75"/>
                </a:solidFill>
                <a:latin typeface="Consolas"/>
                <a:ea typeface="Consolas"/>
                <a:cs typeface="Consolas"/>
                <a:sym typeface="Consolas"/>
              </a:defRPr>
            </a:pPr>
          </a:p>
          <a:p>
            <a:pPr marL="0" indent="0">
              <a:lnSpc>
                <a:spcPct val="115000"/>
              </a:lnSpc>
              <a:buSzTx/>
              <a:buNone/>
              <a:defRPr b="1">
                <a:solidFill>
                  <a:srgbClr val="6C3F75"/>
                </a:solidFill>
                <a:latin typeface="Consolas"/>
                <a:ea typeface="Consolas"/>
                <a:cs typeface="Consolas"/>
                <a:sym typeface="Consolas"/>
              </a:defRPr>
            </a:pPr>
            <a:r>
              <a:t>    </a:t>
            </a:r>
            <a:r>
              <a:rPr>
                <a:solidFill>
                  <a:srgbClr val="006666"/>
                </a:solidFill>
              </a:rPr>
              <a:t>@RequestMapping</a:t>
            </a:r>
            <a:r>
              <a:rPr>
                <a:solidFill>
                  <a:srgbClr val="666600"/>
                </a:solidFill>
              </a:rPr>
              <a:t>(</a:t>
            </a:r>
            <a:r>
              <a:rPr>
                <a:solidFill>
                  <a:srgbClr val="008800"/>
                </a:solidFill>
              </a:rPr>
              <a:t>"/")</a:t>
            </a:r>
          </a:p>
          <a:p>
            <a:pPr marL="0" indent="0">
              <a:lnSpc>
                <a:spcPct val="115000"/>
              </a:lnSpc>
              <a:buSzTx/>
              <a:buNone/>
              <a:defRPr b="1">
                <a:solidFill>
                  <a:srgbClr val="6C3F75"/>
                </a:solidFill>
                <a:latin typeface="Consolas"/>
                <a:ea typeface="Consolas"/>
                <a:cs typeface="Consolas"/>
                <a:sym typeface="Consolas"/>
              </a:defRPr>
            </a:pPr>
            <a:r>
              <a:t>    </a:t>
            </a:r>
            <a:r>
              <a:rPr>
                <a:solidFill>
                  <a:srgbClr val="000088"/>
                </a:solidFill>
              </a:rPr>
              <a:t>public</a:t>
            </a:r>
            <a:r>
              <a:t> </a:t>
            </a:r>
            <a:r>
              <a:rPr>
                <a:solidFill>
                  <a:srgbClr val="660066"/>
                </a:solidFill>
              </a:rPr>
              <a:t>String</a:t>
            </a:r>
            <a:r>
              <a:t> index</a:t>
            </a:r>
            <a:r>
              <a:rPr>
                <a:solidFill>
                  <a:srgbClr val="666600"/>
                </a:solidFill>
              </a:rPr>
              <a:t>()</a:t>
            </a:r>
            <a:r>
              <a:t> {</a:t>
            </a:r>
          </a:p>
          <a:p>
            <a:pPr marL="0" indent="0">
              <a:lnSpc>
                <a:spcPct val="115000"/>
              </a:lnSpc>
              <a:buSzTx/>
              <a:buNone/>
              <a:defRPr b="1">
                <a:solidFill>
                  <a:srgbClr val="6C3F75"/>
                </a:solidFill>
                <a:latin typeface="Consolas"/>
                <a:ea typeface="Consolas"/>
                <a:cs typeface="Consolas"/>
                <a:sym typeface="Consolas"/>
              </a:defRPr>
            </a:pPr>
            <a:r>
              <a:t>        </a:t>
            </a:r>
            <a:r>
              <a:rPr>
                <a:solidFill>
                  <a:srgbClr val="000088"/>
                </a:solidFill>
              </a:rPr>
              <a:t>return</a:t>
            </a:r>
            <a:r>
              <a:t> </a:t>
            </a:r>
            <a:r>
              <a:rPr>
                <a:solidFill>
                  <a:srgbClr val="008800"/>
                </a:solidFill>
              </a:rPr>
              <a:t>"Greetings from Spring Boot!";</a:t>
            </a:r>
          </a:p>
          <a:p>
            <a:pPr marL="0" indent="0">
              <a:lnSpc>
                <a:spcPct val="115000"/>
              </a:lnSpc>
              <a:buSzTx/>
              <a:buNone/>
              <a:defRPr b="1">
                <a:solidFill>
                  <a:srgbClr val="6C3F75"/>
                </a:solidFill>
                <a:latin typeface="Consolas"/>
                <a:ea typeface="Consolas"/>
                <a:cs typeface="Consolas"/>
                <a:sym typeface="Consolas"/>
              </a:defRPr>
            </a:pPr>
            <a:r>
              <a:t>    }</a:t>
            </a:r>
          </a:p>
          <a:p>
            <a:pPr marL="0" indent="0">
              <a:lnSpc>
                <a:spcPct val="115000"/>
              </a:lnSpc>
              <a:buSzTx/>
              <a:buNone/>
              <a:defRPr b="1">
                <a:solidFill>
                  <a:srgbClr val="6C3F75"/>
                </a:solidFill>
                <a:latin typeface="Consolas"/>
                <a:ea typeface="Consolas"/>
                <a:cs typeface="Consolas"/>
                <a:sym typeface="Consolas"/>
              </a:defRPr>
            </a:pPr>
          </a:p>
          <a:p>
            <a:pPr marL="0" indent="0">
              <a:lnSpc>
                <a:spcPct val="115000"/>
              </a:lnSpc>
              <a:buSzTx/>
              <a:buNone/>
              <a:defRPr b="1">
                <a:solidFill>
                  <a:srgbClr val="6C3F75"/>
                </a:solidFill>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3" name="Shape 314"/>
          <p:cNvSpPr txBox="1"/>
          <p:nvPr>
            <p:ph type="title"/>
          </p:nvPr>
        </p:nvSpPr>
        <p:spPr>
          <a:xfrm>
            <a:off x="192475" y="151274"/>
            <a:ext cx="8663100" cy="393902"/>
          </a:xfrm>
          <a:prstGeom prst="rect">
            <a:avLst/>
          </a:prstGeom>
        </p:spPr>
        <p:txBody>
          <a:bodyPr/>
          <a:lstStyle>
            <a:lvl1pPr defTabSz="493776">
              <a:defRPr sz="1350"/>
            </a:lvl1pPr>
          </a:lstStyle>
          <a:p>
            <a:pPr/>
            <a:r>
              <a:t>Unit Testing Controllers</a:t>
            </a:r>
          </a:p>
        </p:txBody>
      </p:sp>
      <p:sp>
        <p:nvSpPr>
          <p:cNvPr id="1014" name="Shape 315"/>
          <p:cNvSpPr txBox="1"/>
          <p:nvPr>
            <p:ph type="body" idx="1"/>
          </p:nvPr>
        </p:nvSpPr>
        <p:spPr>
          <a:xfrm>
            <a:off x="905400" y="686999"/>
            <a:ext cx="7333199" cy="3769502"/>
          </a:xfrm>
          <a:prstGeom prst="rect">
            <a:avLst/>
          </a:prstGeom>
        </p:spPr>
        <p:txBody>
          <a:bodyPr/>
          <a:lstStyle/>
          <a:p>
            <a:pPr marL="0" indent="0">
              <a:lnSpc>
                <a:spcPct val="115000"/>
              </a:lnSpc>
              <a:buSzTx/>
              <a:buNone/>
              <a:defRPr b="1" sz="1200">
                <a:solidFill>
                  <a:srgbClr val="006666"/>
                </a:solidFill>
                <a:latin typeface="Consolas"/>
                <a:ea typeface="Consolas"/>
                <a:cs typeface="Consolas"/>
                <a:sym typeface="Consolas"/>
              </a:defRPr>
            </a:pPr>
            <a:r>
              <a:t>@RunWith</a:t>
            </a:r>
            <a:r>
              <a:rPr>
                <a:solidFill>
                  <a:srgbClr val="666600"/>
                </a:solidFill>
              </a:rPr>
              <a:t>(</a:t>
            </a:r>
            <a:r>
              <a:rPr>
                <a:solidFill>
                  <a:srgbClr val="660066"/>
                </a:solidFill>
              </a:rPr>
              <a:t>SpringRunner</a:t>
            </a:r>
            <a:r>
              <a:rPr>
                <a:solidFill>
                  <a:srgbClr val="666600"/>
                </a:solidFill>
              </a:rPr>
              <a:t>.</a:t>
            </a:r>
            <a:r>
              <a:rPr>
                <a:solidFill>
                  <a:srgbClr val="000088"/>
                </a:solidFill>
              </a:rPr>
              <a:t>class)</a:t>
            </a:r>
            <a:endParaRPr>
              <a:solidFill>
                <a:srgbClr val="6C3F75"/>
              </a:solidFill>
            </a:endParaRPr>
          </a:p>
          <a:p>
            <a:pPr marL="0" indent="0">
              <a:lnSpc>
                <a:spcPct val="115000"/>
              </a:lnSpc>
              <a:buSzTx/>
              <a:buNone/>
              <a:defRPr b="1" sz="1200">
                <a:solidFill>
                  <a:srgbClr val="006666"/>
                </a:solidFill>
                <a:latin typeface="Consolas"/>
                <a:ea typeface="Consolas"/>
                <a:cs typeface="Consolas"/>
                <a:sym typeface="Consolas"/>
              </a:defRPr>
            </a:pPr>
            <a:r>
              <a:t>@SpringBootTest</a:t>
            </a:r>
            <a:endParaRPr>
              <a:solidFill>
                <a:srgbClr val="6C3F75"/>
              </a:solidFill>
            </a:endParaRPr>
          </a:p>
          <a:p>
            <a:pPr marL="0" indent="0">
              <a:lnSpc>
                <a:spcPct val="115000"/>
              </a:lnSpc>
              <a:buSzTx/>
              <a:buNone/>
              <a:defRPr b="1" sz="1200">
                <a:solidFill>
                  <a:srgbClr val="006666"/>
                </a:solidFill>
                <a:latin typeface="Consolas"/>
                <a:ea typeface="Consolas"/>
                <a:cs typeface="Consolas"/>
                <a:sym typeface="Consolas"/>
              </a:defRPr>
            </a:pPr>
            <a:r>
              <a:t>@AutoConfigureMockMvc</a:t>
            </a:r>
            <a:endParaRPr>
              <a:solidFill>
                <a:srgbClr val="6C3F75"/>
              </a:solidFill>
            </a:endParaRPr>
          </a:p>
          <a:p>
            <a:pPr marL="0" indent="0">
              <a:lnSpc>
                <a:spcPct val="115000"/>
              </a:lnSpc>
              <a:buSzTx/>
              <a:buNone/>
              <a:defRPr b="1" sz="1200">
                <a:solidFill>
                  <a:srgbClr val="000088"/>
                </a:solidFill>
                <a:latin typeface="Consolas"/>
                <a:ea typeface="Consolas"/>
                <a:cs typeface="Consolas"/>
                <a:sym typeface="Consolas"/>
              </a:defRPr>
            </a:pPr>
            <a:r>
              <a:t>public</a:t>
            </a:r>
            <a:r>
              <a:rPr>
                <a:solidFill>
                  <a:srgbClr val="6C3F75"/>
                </a:solidFill>
              </a:rPr>
              <a:t> </a:t>
            </a:r>
            <a:r>
              <a:t>class</a:t>
            </a:r>
            <a:r>
              <a:rPr>
                <a:solidFill>
                  <a:srgbClr val="6C3F75"/>
                </a:solidFill>
              </a:rPr>
              <a:t> </a:t>
            </a:r>
            <a:r>
              <a:rPr>
                <a:solidFill>
                  <a:srgbClr val="660066"/>
                </a:solidFill>
              </a:rPr>
              <a:t>HelloControllerTest</a:t>
            </a:r>
            <a:r>
              <a:rPr>
                <a:solidFill>
                  <a:srgbClr val="6C3F75"/>
                </a:solidFill>
              </a:rPr>
              <a:t> {</a:t>
            </a:r>
            <a:endParaRPr>
              <a:solidFill>
                <a:srgbClr val="6C3F75"/>
              </a:solidFill>
            </a:endParaRPr>
          </a:p>
          <a:p>
            <a:pPr marL="0" indent="0">
              <a:lnSpc>
                <a:spcPct val="115000"/>
              </a:lnSpc>
              <a:buSzTx/>
              <a:buNone/>
              <a:defRPr b="1" sz="1200">
                <a:solidFill>
                  <a:srgbClr val="6C3F75"/>
                </a:solidFill>
                <a:latin typeface="Consolas"/>
                <a:ea typeface="Consolas"/>
                <a:cs typeface="Consolas"/>
                <a:sym typeface="Consolas"/>
              </a:defRPr>
            </a:pPr>
          </a:p>
          <a:p>
            <a:pPr marL="0" indent="0">
              <a:lnSpc>
                <a:spcPct val="115000"/>
              </a:lnSpc>
              <a:buSzTx/>
              <a:buNone/>
              <a:defRPr b="1" sz="1200">
                <a:solidFill>
                  <a:srgbClr val="6C3F75"/>
                </a:solidFill>
                <a:latin typeface="Consolas"/>
                <a:ea typeface="Consolas"/>
                <a:cs typeface="Consolas"/>
                <a:sym typeface="Consolas"/>
              </a:defRPr>
            </a:pPr>
            <a:r>
              <a:t>    </a:t>
            </a:r>
            <a:r>
              <a:rPr>
                <a:solidFill>
                  <a:srgbClr val="006666"/>
                </a:solidFill>
              </a:rPr>
              <a:t>@Autowired</a:t>
            </a:r>
          </a:p>
          <a:p>
            <a:pPr marL="0" indent="0">
              <a:lnSpc>
                <a:spcPct val="115000"/>
              </a:lnSpc>
              <a:buSzTx/>
              <a:buNone/>
              <a:defRPr b="1" sz="1200">
                <a:solidFill>
                  <a:srgbClr val="6C3F75"/>
                </a:solidFill>
                <a:latin typeface="Consolas"/>
                <a:ea typeface="Consolas"/>
                <a:cs typeface="Consolas"/>
                <a:sym typeface="Consolas"/>
              </a:defRPr>
            </a:pPr>
            <a:r>
              <a:t>    </a:t>
            </a:r>
            <a:r>
              <a:rPr>
                <a:solidFill>
                  <a:srgbClr val="000088"/>
                </a:solidFill>
              </a:rPr>
              <a:t>private</a:t>
            </a:r>
            <a:r>
              <a:t> </a:t>
            </a:r>
            <a:r>
              <a:rPr>
                <a:solidFill>
                  <a:srgbClr val="660066"/>
                </a:solidFill>
              </a:rPr>
              <a:t>MockMvc</a:t>
            </a:r>
            <a:r>
              <a:t> mvc;</a:t>
            </a:r>
          </a:p>
          <a:p>
            <a:pPr marL="0" indent="0">
              <a:lnSpc>
                <a:spcPct val="115000"/>
              </a:lnSpc>
              <a:buSzTx/>
              <a:buNone/>
              <a:defRPr b="1" sz="1200">
                <a:solidFill>
                  <a:srgbClr val="6C3F75"/>
                </a:solidFill>
                <a:latin typeface="Consolas"/>
                <a:ea typeface="Consolas"/>
                <a:cs typeface="Consolas"/>
                <a:sym typeface="Consolas"/>
              </a:defRPr>
            </a:pPr>
          </a:p>
          <a:p>
            <a:pPr marL="0" indent="0">
              <a:lnSpc>
                <a:spcPct val="115000"/>
              </a:lnSpc>
              <a:buSzTx/>
              <a:buNone/>
              <a:defRPr b="1" sz="1200">
                <a:solidFill>
                  <a:srgbClr val="6C3F75"/>
                </a:solidFill>
                <a:latin typeface="Consolas"/>
                <a:ea typeface="Consolas"/>
                <a:cs typeface="Consolas"/>
                <a:sym typeface="Consolas"/>
              </a:defRPr>
            </a:pPr>
            <a:r>
              <a:t>    </a:t>
            </a:r>
            <a:r>
              <a:rPr>
                <a:solidFill>
                  <a:srgbClr val="006666"/>
                </a:solidFill>
              </a:rPr>
              <a:t>@Test</a:t>
            </a:r>
          </a:p>
          <a:p>
            <a:pPr marL="0" indent="0">
              <a:lnSpc>
                <a:spcPct val="115000"/>
              </a:lnSpc>
              <a:buSzTx/>
              <a:buNone/>
              <a:defRPr b="1" sz="1200">
                <a:solidFill>
                  <a:srgbClr val="6C3F75"/>
                </a:solidFill>
                <a:latin typeface="Consolas"/>
                <a:ea typeface="Consolas"/>
                <a:cs typeface="Consolas"/>
                <a:sym typeface="Consolas"/>
              </a:defRPr>
            </a:pPr>
            <a:r>
              <a:t>    </a:t>
            </a:r>
            <a:r>
              <a:rPr>
                <a:solidFill>
                  <a:srgbClr val="000088"/>
                </a:solidFill>
              </a:rPr>
              <a:t>public</a:t>
            </a:r>
            <a:r>
              <a:t> </a:t>
            </a:r>
            <a:r>
              <a:rPr>
                <a:solidFill>
                  <a:srgbClr val="000088"/>
                </a:solidFill>
              </a:rPr>
              <a:t>void</a:t>
            </a:r>
            <a:r>
              <a:t> getHello</a:t>
            </a:r>
            <a:r>
              <a:rPr>
                <a:solidFill>
                  <a:srgbClr val="666600"/>
                </a:solidFill>
              </a:rPr>
              <a:t>()</a:t>
            </a:r>
            <a:r>
              <a:t> </a:t>
            </a:r>
            <a:r>
              <a:rPr>
                <a:solidFill>
                  <a:srgbClr val="000088"/>
                </a:solidFill>
              </a:rPr>
              <a:t>throws</a:t>
            </a:r>
            <a:r>
              <a:t> </a:t>
            </a:r>
            <a:r>
              <a:rPr>
                <a:solidFill>
                  <a:srgbClr val="660066"/>
                </a:solidFill>
              </a:rPr>
              <a:t>Exception</a:t>
            </a:r>
            <a:r>
              <a:t> {</a:t>
            </a:r>
          </a:p>
          <a:p>
            <a:pPr marL="0" indent="0">
              <a:lnSpc>
                <a:spcPct val="115000"/>
              </a:lnSpc>
              <a:buSzTx/>
              <a:buNone/>
              <a:defRPr b="1" sz="1200">
                <a:solidFill>
                  <a:srgbClr val="6C3F75"/>
                </a:solidFill>
                <a:latin typeface="Consolas"/>
                <a:ea typeface="Consolas"/>
                <a:cs typeface="Consolas"/>
                <a:sym typeface="Consolas"/>
              </a:defRPr>
            </a:pPr>
            <a:r>
              <a:t>        mvc</a:t>
            </a:r>
            <a:r>
              <a:rPr>
                <a:solidFill>
                  <a:srgbClr val="666600"/>
                </a:solidFill>
              </a:rPr>
              <a:t>.</a:t>
            </a:r>
            <a:r>
              <a:t>perform</a:t>
            </a:r>
            <a:r>
              <a:rPr>
                <a:solidFill>
                  <a:srgbClr val="666600"/>
                </a:solidFill>
              </a:rPr>
              <a:t>(</a:t>
            </a:r>
            <a:r>
              <a:rPr>
                <a:solidFill>
                  <a:srgbClr val="660066"/>
                </a:solidFill>
              </a:rPr>
              <a:t>MockMvcRequestBuilders</a:t>
            </a:r>
            <a:r>
              <a:rPr>
                <a:solidFill>
                  <a:srgbClr val="666600"/>
                </a:solidFill>
              </a:rPr>
              <a:t>.</a:t>
            </a:r>
            <a:r>
              <a:rPr>
                <a:solidFill>
                  <a:srgbClr val="000088"/>
                </a:solidFill>
              </a:rPr>
              <a:t>get</a:t>
            </a:r>
            <a:r>
              <a:rPr>
                <a:solidFill>
                  <a:srgbClr val="666600"/>
                </a:solidFill>
              </a:rPr>
              <a:t>(</a:t>
            </a:r>
            <a:r>
              <a:rPr>
                <a:solidFill>
                  <a:srgbClr val="008800"/>
                </a:solidFill>
              </a:rPr>
              <a:t>"/"</a:t>
            </a:r>
            <a:r>
              <a:rPr>
                <a:solidFill>
                  <a:srgbClr val="666600"/>
                </a:solidFill>
              </a:rPr>
              <a:t>)</a:t>
            </a:r>
            <a:endParaRPr>
              <a:solidFill>
                <a:srgbClr val="666600"/>
              </a:solidFill>
            </a:endParaRPr>
          </a:p>
          <a:p>
            <a:pPr marL="0" indent="1371600">
              <a:lnSpc>
                <a:spcPct val="115000"/>
              </a:lnSpc>
              <a:buSzTx/>
              <a:buNone/>
              <a:defRPr b="1" sz="1200">
                <a:solidFill>
                  <a:srgbClr val="666600"/>
                </a:solidFill>
                <a:latin typeface="Consolas"/>
                <a:ea typeface="Consolas"/>
                <a:cs typeface="Consolas"/>
                <a:sym typeface="Consolas"/>
              </a:defRPr>
            </a:pPr>
            <a:r>
              <a:t>.</a:t>
            </a:r>
            <a:r>
              <a:rPr>
                <a:solidFill>
                  <a:srgbClr val="6C3F75"/>
                </a:solidFill>
              </a:rPr>
              <a:t>accept</a:t>
            </a:r>
            <a:r>
              <a:t>(</a:t>
            </a:r>
            <a:r>
              <a:rPr>
                <a:solidFill>
                  <a:srgbClr val="660066"/>
                </a:solidFill>
              </a:rPr>
              <a:t>MediaType</a:t>
            </a:r>
            <a:r>
              <a:t>.</a:t>
            </a:r>
            <a:r>
              <a:rPr>
                <a:solidFill>
                  <a:srgbClr val="6C3F75"/>
                </a:solidFill>
              </a:rPr>
              <a:t>APPLICATION_JSON</a:t>
            </a:r>
            <a:r>
              <a:t>))</a:t>
            </a:r>
            <a:endParaRPr>
              <a:solidFill>
                <a:srgbClr val="6C3F75"/>
              </a:solidFill>
            </a:endParaRPr>
          </a:p>
          <a:p>
            <a:pPr marL="0" indent="0">
              <a:lnSpc>
                <a:spcPct val="115000"/>
              </a:lnSpc>
              <a:buSzTx/>
              <a:buNone/>
              <a:defRPr b="1" sz="1200">
                <a:solidFill>
                  <a:srgbClr val="6C3F75"/>
                </a:solidFill>
                <a:latin typeface="Consolas"/>
                <a:ea typeface="Consolas"/>
                <a:cs typeface="Consolas"/>
                <a:sym typeface="Consolas"/>
              </a:defRPr>
            </a:pPr>
            <a:r>
              <a:t>                </a:t>
            </a:r>
            <a:r>
              <a:rPr>
                <a:solidFill>
                  <a:srgbClr val="666600"/>
                </a:solidFill>
              </a:rPr>
              <a:t>.</a:t>
            </a:r>
            <a:r>
              <a:t>andExpect</a:t>
            </a:r>
            <a:r>
              <a:rPr>
                <a:solidFill>
                  <a:srgbClr val="666600"/>
                </a:solidFill>
              </a:rPr>
              <a:t>(</a:t>
            </a:r>
            <a:r>
              <a:t>status</a:t>
            </a:r>
            <a:r>
              <a:rPr>
                <a:solidFill>
                  <a:srgbClr val="666600"/>
                </a:solidFill>
              </a:rPr>
              <a:t>().</a:t>
            </a:r>
            <a:r>
              <a:t>isOk</a:t>
            </a:r>
            <a:r>
              <a:rPr>
                <a:solidFill>
                  <a:srgbClr val="666600"/>
                </a:solidFill>
              </a:rPr>
              <a:t>())</a:t>
            </a:r>
          </a:p>
          <a:p>
            <a:pPr marL="0" indent="0">
              <a:lnSpc>
                <a:spcPct val="115000"/>
              </a:lnSpc>
              <a:buSzTx/>
              <a:buNone/>
              <a:defRPr b="1" sz="1200">
                <a:solidFill>
                  <a:srgbClr val="6C3F75"/>
                </a:solidFill>
                <a:latin typeface="Consolas"/>
                <a:ea typeface="Consolas"/>
                <a:cs typeface="Consolas"/>
                <a:sym typeface="Consolas"/>
              </a:defRPr>
            </a:pPr>
            <a:r>
              <a:t>                </a:t>
            </a:r>
            <a:r>
              <a:rPr>
                <a:solidFill>
                  <a:srgbClr val="666600"/>
                </a:solidFill>
              </a:rPr>
              <a:t>.</a:t>
            </a:r>
            <a:r>
              <a:t>andExpect</a:t>
            </a:r>
            <a:r>
              <a:rPr>
                <a:solidFill>
                  <a:srgbClr val="666600"/>
                </a:solidFill>
              </a:rPr>
              <a:t>(</a:t>
            </a:r>
            <a:r>
              <a:t>content</a:t>
            </a:r>
            <a:r>
              <a:rPr>
                <a:solidFill>
                  <a:srgbClr val="666600"/>
                </a:solidFill>
              </a:rPr>
              <a:t>().</a:t>
            </a:r>
            <a:r>
              <a:rPr>
                <a:solidFill>
                  <a:srgbClr val="000088"/>
                </a:solidFill>
              </a:rPr>
              <a:t>string</a:t>
            </a:r>
            <a:r>
              <a:rPr>
                <a:solidFill>
                  <a:srgbClr val="666600"/>
                </a:solidFill>
              </a:rPr>
              <a:t>(</a:t>
            </a:r>
            <a:r>
              <a:t>equalTo</a:t>
            </a:r>
            <a:r>
              <a:rPr>
                <a:solidFill>
                  <a:srgbClr val="666600"/>
                </a:solidFill>
              </a:rPr>
              <a:t>(</a:t>
            </a:r>
            <a:r>
              <a:rPr>
                <a:solidFill>
                  <a:srgbClr val="008800"/>
                </a:solidFill>
              </a:rPr>
              <a:t>"Greetings from Spring Boot!"</a:t>
            </a:r>
            <a:r>
              <a:rPr>
                <a:solidFill>
                  <a:srgbClr val="666600"/>
                </a:solidFill>
              </a:rPr>
              <a:t>)));</a:t>
            </a:r>
          </a:p>
          <a:p>
            <a:pPr marL="0" indent="0">
              <a:lnSpc>
                <a:spcPct val="115000"/>
              </a:lnSpc>
              <a:buSzTx/>
              <a:buNone/>
              <a:defRPr b="1" sz="1200">
                <a:solidFill>
                  <a:srgbClr val="6C3F75"/>
                </a:solidFill>
                <a:latin typeface="Consolas"/>
                <a:ea typeface="Consolas"/>
                <a:cs typeface="Consolas"/>
                <a:sym typeface="Consolas"/>
              </a:defRPr>
            </a:pPr>
            <a:r>
              <a:t>    }</a:t>
            </a:r>
          </a:p>
          <a:p>
            <a:pPr marL="0" indent="0">
              <a:lnSpc>
                <a:spcPct val="115000"/>
              </a:lnSpc>
              <a:buSzTx/>
              <a:buNone/>
              <a:defRPr b="1" sz="1200">
                <a:solidFill>
                  <a:srgbClr val="6C3F75"/>
                </a:solidFill>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51"/>
          <p:cNvSpPr txBox="1"/>
          <p:nvPr/>
        </p:nvSpPr>
        <p:spPr>
          <a:xfrm>
            <a:off x="499728" y="350873"/>
            <a:ext cx="7995685"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2800">
                <a:solidFill>
                  <a:srgbClr val="FFFFFF"/>
                </a:solidFill>
                <a:latin typeface="Proxima Nova Extrabold"/>
                <a:ea typeface="Proxima Nova Extrabold"/>
                <a:cs typeface="Proxima Nova Extrabold"/>
                <a:sym typeface="Proxima Nova Extrabold"/>
              </a:defRPr>
            </a:lvl1pPr>
          </a:lstStyle>
          <a:p>
            <a:pPr/>
            <a:r>
              <a:t>Why do you need to be good at software?</a:t>
            </a:r>
          </a:p>
        </p:txBody>
      </p:sp>
      <p:grpSp>
        <p:nvGrpSpPr>
          <p:cNvPr id="246" name="Shape 52"/>
          <p:cNvGrpSpPr/>
          <p:nvPr/>
        </p:nvGrpSpPr>
        <p:grpSpPr>
          <a:xfrm>
            <a:off x="499728" y="1254640"/>
            <a:ext cx="1495641" cy="3551275"/>
            <a:chOff x="0" y="0"/>
            <a:chExt cx="1495640" cy="3551273"/>
          </a:xfrm>
        </p:grpSpPr>
        <p:sp>
          <p:nvSpPr>
            <p:cNvPr id="244"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p>
          </p:txBody>
        </p:sp>
        <p:sp>
          <p:nvSpPr>
            <p:cNvPr id="245" name="Customers expect it."/>
            <p:cNvSpPr txBox="1"/>
            <p:nvPr/>
          </p:nvSpPr>
          <p:spPr>
            <a:xfrm>
              <a:off x="-1" y="1450536"/>
              <a:ext cx="1495642" cy="65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solidFill>
                    <a:srgbClr val="FFFFFF"/>
                  </a:solidFill>
                  <a:latin typeface="Proxima Nova Rg"/>
                  <a:ea typeface="Proxima Nova Rg"/>
                  <a:cs typeface="Proxima Nova Rg"/>
                  <a:sym typeface="Proxima Nova Rg"/>
                </a:defRPr>
              </a:lvl1pPr>
            </a:lstStyle>
            <a:p>
              <a:pPr/>
              <a:r>
                <a:t>Customers expect it.</a:t>
              </a:r>
            </a:p>
          </p:txBody>
        </p:sp>
      </p:grpSp>
      <p:grpSp>
        <p:nvGrpSpPr>
          <p:cNvPr id="249" name="Shape 53"/>
          <p:cNvGrpSpPr/>
          <p:nvPr/>
        </p:nvGrpSpPr>
        <p:grpSpPr>
          <a:xfrm>
            <a:off x="2151321" y="1254640"/>
            <a:ext cx="1495641" cy="3551275"/>
            <a:chOff x="0" y="0"/>
            <a:chExt cx="1495640" cy="3551273"/>
          </a:xfrm>
        </p:grpSpPr>
        <p:sp>
          <p:nvSpPr>
            <p:cNvPr id="247"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p>
          </p:txBody>
        </p:sp>
        <p:sp>
          <p:nvSpPr>
            <p:cNvPr id="248" name="Meet demand to operate at scale."/>
            <p:cNvSpPr txBox="1"/>
            <p:nvPr/>
          </p:nvSpPr>
          <p:spPr>
            <a:xfrm>
              <a:off x="-1" y="1171136"/>
              <a:ext cx="1495642" cy="120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solidFill>
                    <a:srgbClr val="FFFFFF"/>
                  </a:solidFill>
                  <a:latin typeface="Proxima Nova Rg"/>
                  <a:ea typeface="Proxima Nova Rg"/>
                  <a:cs typeface="Proxima Nova Rg"/>
                  <a:sym typeface="Proxima Nova Rg"/>
                </a:defRPr>
              </a:lvl1pPr>
            </a:lstStyle>
            <a:p>
              <a:pPr/>
              <a:r>
                <a:t>Meet demand to operate at scale.</a:t>
              </a:r>
            </a:p>
          </p:txBody>
        </p:sp>
      </p:grpSp>
      <p:grpSp>
        <p:nvGrpSpPr>
          <p:cNvPr id="252" name="Shape 54"/>
          <p:cNvGrpSpPr/>
          <p:nvPr/>
        </p:nvGrpSpPr>
        <p:grpSpPr>
          <a:xfrm>
            <a:off x="3802912" y="1254640"/>
            <a:ext cx="1495641" cy="3551275"/>
            <a:chOff x="0" y="0"/>
            <a:chExt cx="1495640" cy="3551273"/>
          </a:xfrm>
        </p:grpSpPr>
        <p:sp>
          <p:nvSpPr>
            <p:cNvPr id="250"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p>
          </p:txBody>
        </p:sp>
        <p:sp>
          <p:nvSpPr>
            <p:cNvPr id="251" name="Gives you more business options."/>
            <p:cNvSpPr txBox="1"/>
            <p:nvPr/>
          </p:nvSpPr>
          <p:spPr>
            <a:xfrm>
              <a:off x="-1" y="1171136"/>
              <a:ext cx="1495642" cy="120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solidFill>
                    <a:srgbClr val="FFFFFF"/>
                  </a:solidFill>
                  <a:latin typeface="Proxima Nova Rg"/>
                  <a:ea typeface="Proxima Nova Rg"/>
                  <a:cs typeface="Proxima Nova Rg"/>
                  <a:sym typeface="Proxima Nova Rg"/>
                </a:defRPr>
              </a:lvl1pPr>
            </a:lstStyle>
            <a:p>
              <a:pPr/>
              <a:r>
                <a:t>Gives you more business options.</a:t>
              </a:r>
            </a:p>
          </p:txBody>
        </p:sp>
      </p:grpSp>
      <p:grpSp>
        <p:nvGrpSpPr>
          <p:cNvPr id="255" name="Shape 55"/>
          <p:cNvGrpSpPr/>
          <p:nvPr/>
        </p:nvGrpSpPr>
        <p:grpSpPr>
          <a:xfrm>
            <a:off x="5454503" y="1254640"/>
            <a:ext cx="1495641" cy="3551275"/>
            <a:chOff x="0" y="0"/>
            <a:chExt cx="1495640" cy="3551273"/>
          </a:xfrm>
        </p:grpSpPr>
        <p:sp>
          <p:nvSpPr>
            <p:cNvPr id="253"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p>
          </p:txBody>
        </p:sp>
        <p:sp>
          <p:nvSpPr>
            <p:cNvPr id="254" name="Your competitors are doing it."/>
            <p:cNvSpPr txBox="1"/>
            <p:nvPr/>
          </p:nvSpPr>
          <p:spPr>
            <a:xfrm>
              <a:off x="-1" y="1310836"/>
              <a:ext cx="1495642" cy="92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solidFill>
                    <a:srgbClr val="FFFFFF"/>
                  </a:solidFill>
                  <a:latin typeface="Proxima Nova Rg"/>
                  <a:ea typeface="Proxima Nova Rg"/>
                  <a:cs typeface="Proxima Nova Rg"/>
                  <a:sym typeface="Proxima Nova Rg"/>
                </a:defRPr>
              </a:lvl1pPr>
            </a:lstStyle>
            <a:p>
              <a:pPr/>
              <a:r>
                <a:t>Your competitors are doing it.</a:t>
              </a:r>
            </a:p>
          </p:txBody>
        </p:sp>
      </p:grpSp>
      <p:grpSp>
        <p:nvGrpSpPr>
          <p:cNvPr id="258" name="Shape 56"/>
          <p:cNvGrpSpPr/>
          <p:nvPr/>
        </p:nvGrpSpPr>
        <p:grpSpPr>
          <a:xfrm>
            <a:off x="7106093" y="1254640"/>
            <a:ext cx="1495641" cy="3551275"/>
            <a:chOff x="0" y="0"/>
            <a:chExt cx="1495640" cy="3551273"/>
          </a:xfrm>
        </p:grpSpPr>
        <p:sp>
          <p:nvSpPr>
            <p:cNvPr id="256"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p>
          </p:txBody>
        </p:sp>
        <p:sp>
          <p:nvSpPr>
            <p:cNvPr id="257" name="It makes everyone happier."/>
            <p:cNvSpPr txBox="1"/>
            <p:nvPr/>
          </p:nvSpPr>
          <p:spPr>
            <a:xfrm>
              <a:off x="-1" y="1310836"/>
              <a:ext cx="1495642" cy="92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800">
                  <a:solidFill>
                    <a:srgbClr val="FFFFFF"/>
                  </a:solidFill>
                  <a:latin typeface="Proxima Nova Rg"/>
                  <a:ea typeface="Proxima Nova Rg"/>
                  <a:cs typeface="Proxima Nova Rg"/>
                  <a:sym typeface="Proxima Nova Rg"/>
                </a:defRPr>
              </a:lvl1pPr>
            </a:lstStyle>
            <a:p>
              <a:pPr/>
              <a:r>
                <a:t>It makes everyone happier.</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9" grpId="2"/>
      <p:bldP build="whole" bldLvl="1" animBg="1" rev="0" advAuto="0" spid="252" grpId="3"/>
      <p:bldP build="whole" bldLvl="1" animBg="1" rev="0" advAuto="0" spid="255" grpId="4"/>
      <p:bldP build="whole" bldLvl="1" animBg="1" rev="0" advAuto="0" spid="246" grpId="1"/>
      <p:bldP build="whole" bldLvl="1" animBg="1" rev="0" advAuto="0" spid="258" grpId="5"/>
    </p:bldLst>
  </p:timing>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8" name="Shape 320"/>
          <p:cNvSpPr txBox="1"/>
          <p:nvPr>
            <p:ph type="title"/>
          </p:nvPr>
        </p:nvSpPr>
        <p:spPr>
          <a:xfrm>
            <a:off x="668799" y="2365150"/>
            <a:ext cx="7796702" cy="1702500"/>
          </a:xfrm>
          <a:prstGeom prst="rect">
            <a:avLst/>
          </a:prstGeom>
        </p:spPr>
        <p:txBody>
          <a:bodyPr/>
          <a:lstStyle/>
          <a:p>
            <a:pPr/>
            <a:r>
              <a:t>Questions?</a:t>
            </a:r>
          </a:p>
        </p:txBody>
      </p:sp>
      <p:sp>
        <p:nvSpPr>
          <p:cNvPr id="1019" name="Shape 321"/>
          <p:cNvSpPr txBox="1"/>
          <p:nvPr>
            <p:ph type="body" sz="quarter" idx="1"/>
          </p:nvPr>
        </p:nvSpPr>
        <p:spPr>
          <a:prstGeom prst="rect">
            <a:avLst/>
          </a:prstGeom>
        </p:spPr>
        <p:txBody>
          <a:bodyPr/>
          <a:lstStyle/>
          <a:p>
            <a:pPr/>
            <a:r>
              <a:t>SESSION TWO</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3" name="Shape 170"/>
          <p:cNvSpPr txBox="1"/>
          <p:nvPr>
            <p:ph type="title"/>
          </p:nvPr>
        </p:nvSpPr>
        <p:spPr>
          <a:xfrm>
            <a:off x="478649" y="2365150"/>
            <a:ext cx="8186702" cy="1702500"/>
          </a:xfrm>
          <a:prstGeom prst="rect">
            <a:avLst/>
          </a:prstGeom>
        </p:spPr>
        <p:txBody>
          <a:bodyPr/>
          <a:lstStyle/>
          <a:p>
            <a:pPr/>
            <a:r>
              <a:t>Advanced Spring Boot</a:t>
            </a:r>
          </a:p>
        </p:txBody>
      </p:sp>
      <p:sp>
        <p:nvSpPr>
          <p:cNvPr id="1024" name="Shape 171"/>
          <p:cNvSpPr txBox="1"/>
          <p:nvPr>
            <p:ph type="body" sz="quarter" idx="1"/>
          </p:nvPr>
        </p:nvSpPr>
        <p:spPr>
          <a:prstGeom prst="rect">
            <a:avLst/>
          </a:prstGeom>
        </p:spPr>
        <p:txBody>
          <a:bodyPr/>
          <a:lstStyle/>
          <a:p>
            <a:pPr/>
            <a:r>
              <a:t>SESSION FOUR</a:t>
            </a:r>
          </a:p>
        </p:txBody>
      </p:sp>
      <p:grpSp>
        <p:nvGrpSpPr>
          <p:cNvPr id="1043" name="Shape 172"/>
          <p:cNvGrpSpPr/>
          <p:nvPr/>
        </p:nvGrpSpPr>
        <p:grpSpPr>
          <a:xfrm>
            <a:off x="7286697" y="4425215"/>
            <a:ext cx="1710246" cy="572017"/>
            <a:chOff x="0" y="0"/>
            <a:chExt cx="1710245" cy="572016"/>
          </a:xfrm>
        </p:grpSpPr>
        <p:sp>
          <p:nvSpPr>
            <p:cNvPr id="1025" name="Shape 173"/>
            <p:cNvSpPr/>
            <p:nvPr/>
          </p:nvSpPr>
          <p:spPr>
            <a:xfrm>
              <a:off x="0" y="-1"/>
              <a:ext cx="456088" cy="455333"/>
            </a:xfrm>
            <a:custGeom>
              <a:avLst/>
              <a:gdLst/>
              <a:ahLst/>
              <a:cxnLst>
                <a:cxn ang="0">
                  <a:pos x="wd2" y="hd2"/>
                </a:cxn>
                <a:cxn ang="5400000">
                  <a:pos x="wd2" y="hd2"/>
                </a:cxn>
                <a:cxn ang="10800000">
                  <a:pos x="wd2" y="hd2"/>
                </a:cxn>
                <a:cxn ang="16200000">
                  <a:pos x="wd2" y="hd2"/>
                </a:cxn>
              </a:cxnLst>
              <a:rect l="0" t="0" r="r" b="b"/>
              <a:pathLst>
                <a:path w="20915" h="21600" fill="norm" stroke="1" extrusionOk="0">
                  <a:moveTo>
                    <a:pt x="18936" y="2396"/>
                  </a:moveTo>
                  <a:cubicBezTo>
                    <a:pt x="20136" y="6124"/>
                    <a:pt x="21600" y="11952"/>
                    <a:pt x="18978" y="15545"/>
                  </a:cubicBezTo>
                  <a:cubicBezTo>
                    <a:pt x="17356" y="17778"/>
                    <a:pt x="14583" y="18131"/>
                    <a:pt x="11868" y="18131"/>
                  </a:cubicBezTo>
                  <a:cubicBezTo>
                    <a:pt x="10613" y="18131"/>
                    <a:pt x="9372" y="18055"/>
                    <a:pt x="8262" y="18055"/>
                  </a:cubicBezTo>
                  <a:cubicBezTo>
                    <a:pt x="7958" y="18055"/>
                    <a:pt x="7664" y="18061"/>
                    <a:pt x="7382" y="18074"/>
                  </a:cubicBezTo>
                  <a:cubicBezTo>
                    <a:pt x="7382" y="18074"/>
                    <a:pt x="6770" y="18120"/>
                    <a:pt x="6137" y="18210"/>
                  </a:cubicBezTo>
                  <a:cubicBezTo>
                    <a:pt x="6137" y="18210"/>
                    <a:pt x="6377" y="18120"/>
                    <a:pt x="6684" y="18008"/>
                  </a:cubicBezTo>
                  <a:cubicBezTo>
                    <a:pt x="9151" y="17126"/>
                    <a:pt x="10330" y="16945"/>
                    <a:pt x="11838" y="16132"/>
                  </a:cubicBezTo>
                  <a:cubicBezTo>
                    <a:pt x="14655" y="14640"/>
                    <a:pt x="17472" y="11387"/>
                    <a:pt x="18039" y="7998"/>
                  </a:cubicBezTo>
                  <a:cubicBezTo>
                    <a:pt x="16969" y="11252"/>
                    <a:pt x="13694" y="14053"/>
                    <a:pt x="10702" y="15206"/>
                  </a:cubicBezTo>
                  <a:cubicBezTo>
                    <a:pt x="8671" y="15973"/>
                    <a:pt x="4979" y="16741"/>
                    <a:pt x="4979" y="16741"/>
                  </a:cubicBezTo>
                  <a:lnTo>
                    <a:pt x="4826" y="16652"/>
                  </a:lnTo>
                  <a:cubicBezTo>
                    <a:pt x="2337" y="15387"/>
                    <a:pt x="2250" y="9783"/>
                    <a:pt x="6814" y="7954"/>
                  </a:cubicBezTo>
                  <a:cubicBezTo>
                    <a:pt x="8801" y="7162"/>
                    <a:pt x="10724" y="7615"/>
                    <a:pt x="12885" y="7072"/>
                  </a:cubicBezTo>
                  <a:cubicBezTo>
                    <a:pt x="15178" y="6507"/>
                    <a:pt x="17844" y="4722"/>
                    <a:pt x="18936" y="2396"/>
                  </a:cubicBezTo>
                  <a:close/>
                  <a:moveTo>
                    <a:pt x="4134" y="17279"/>
                  </a:moveTo>
                  <a:cubicBezTo>
                    <a:pt x="4332" y="17279"/>
                    <a:pt x="4534" y="17349"/>
                    <a:pt x="4695" y="17488"/>
                  </a:cubicBezTo>
                  <a:cubicBezTo>
                    <a:pt x="5089" y="17804"/>
                    <a:pt x="5132" y="18391"/>
                    <a:pt x="4826" y="18775"/>
                  </a:cubicBezTo>
                  <a:cubicBezTo>
                    <a:pt x="4653" y="19006"/>
                    <a:pt x="4396" y="19128"/>
                    <a:pt x="4137" y="19128"/>
                  </a:cubicBezTo>
                  <a:cubicBezTo>
                    <a:pt x="3940" y="19128"/>
                    <a:pt x="3742" y="19058"/>
                    <a:pt x="3581" y="18911"/>
                  </a:cubicBezTo>
                  <a:cubicBezTo>
                    <a:pt x="3189" y="18594"/>
                    <a:pt x="3145" y="18030"/>
                    <a:pt x="3451" y="17623"/>
                  </a:cubicBezTo>
                  <a:cubicBezTo>
                    <a:pt x="3623" y="17395"/>
                    <a:pt x="3878" y="17279"/>
                    <a:pt x="4134" y="17279"/>
                  </a:cubicBezTo>
                  <a:close/>
                  <a:moveTo>
                    <a:pt x="10440" y="0"/>
                  </a:moveTo>
                  <a:cubicBezTo>
                    <a:pt x="4695" y="0"/>
                    <a:pt x="0" y="4859"/>
                    <a:pt x="0" y="10800"/>
                  </a:cubicBezTo>
                  <a:cubicBezTo>
                    <a:pt x="0" y="13918"/>
                    <a:pt x="1289" y="16741"/>
                    <a:pt x="3342" y="18707"/>
                  </a:cubicBezTo>
                  <a:lnTo>
                    <a:pt x="3734" y="19069"/>
                  </a:lnTo>
                  <a:cubicBezTo>
                    <a:pt x="5548" y="20650"/>
                    <a:pt x="7884" y="21600"/>
                    <a:pt x="10440" y="21600"/>
                  </a:cubicBezTo>
                  <a:cubicBezTo>
                    <a:pt x="15944" y="21600"/>
                    <a:pt x="20464" y="17171"/>
                    <a:pt x="20856" y="11591"/>
                  </a:cubicBezTo>
                  <a:cubicBezTo>
                    <a:pt x="21141" y="8834"/>
                    <a:pt x="20355" y="5377"/>
                    <a:pt x="19022" y="1244"/>
                  </a:cubicBezTo>
                  <a:cubicBezTo>
                    <a:pt x="18717" y="1989"/>
                    <a:pt x="18345" y="2667"/>
                    <a:pt x="17908" y="3276"/>
                  </a:cubicBezTo>
                  <a:cubicBezTo>
                    <a:pt x="16008" y="1266"/>
                    <a:pt x="13366" y="0"/>
                    <a:pt x="10440"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26" name="Shape 174"/>
            <p:cNvSpPr/>
            <p:nvPr/>
          </p:nvSpPr>
          <p:spPr>
            <a:xfrm>
              <a:off x="573906" y="114314"/>
              <a:ext cx="175717" cy="228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07" y="0"/>
                  </a:moveTo>
                  <a:cubicBezTo>
                    <a:pt x="5618" y="0"/>
                    <a:pt x="1343" y="2432"/>
                    <a:pt x="1343" y="6347"/>
                  </a:cubicBezTo>
                  <a:lnTo>
                    <a:pt x="1343" y="6435"/>
                  </a:lnTo>
                  <a:cubicBezTo>
                    <a:pt x="1343" y="10441"/>
                    <a:pt x="5854" y="11701"/>
                    <a:pt x="9833" y="12555"/>
                  </a:cubicBezTo>
                  <a:cubicBezTo>
                    <a:pt x="13055" y="13321"/>
                    <a:pt x="15923" y="13860"/>
                    <a:pt x="15923" y="15480"/>
                  </a:cubicBezTo>
                  <a:lnTo>
                    <a:pt x="15923" y="15571"/>
                  </a:lnTo>
                  <a:cubicBezTo>
                    <a:pt x="15923" y="16967"/>
                    <a:pt x="14344" y="17821"/>
                    <a:pt x="11708" y="17821"/>
                  </a:cubicBezTo>
                  <a:cubicBezTo>
                    <a:pt x="9250" y="17821"/>
                    <a:pt x="6496" y="17146"/>
                    <a:pt x="3865" y="15795"/>
                  </a:cubicBezTo>
                  <a:cubicBezTo>
                    <a:pt x="3510" y="15662"/>
                    <a:pt x="3041" y="15525"/>
                    <a:pt x="2576" y="15525"/>
                  </a:cubicBezTo>
                  <a:cubicBezTo>
                    <a:pt x="1111" y="15525"/>
                    <a:pt x="0" y="16382"/>
                    <a:pt x="0" y="17460"/>
                  </a:cubicBezTo>
                  <a:cubicBezTo>
                    <a:pt x="0" y="18272"/>
                    <a:pt x="524" y="18856"/>
                    <a:pt x="1229" y="19126"/>
                  </a:cubicBezTo>
                  <a:cubicBezTo>
                    <a:pt x="4329" y="20791"/>
                    <a:pt x="8080" y="21600"/>
                    <a:pt x="11531" y="21600"/>
                  </a:cubicBezTo>
                  <a:cubicBezTo>
                    <a:pt x="17211" y="21600"/>
                    <a:pt x="21600" y="19441"/>
                    <a:pt x="21600" y="15077"/>
                  </a:cubicBezTo>
                  <a:lnTo>
                    <a:pt x="21600" y="14986"/>
                  </a:lnTo>
                  <a:cubicBezTo>
                    <a:pt x="21600" y="11207"/>
                    <a:pt x="17152" y="9857"/>
                    <a:pt x="13170" y="8912"/>
                  </a:cubicBezTo>
                  <a:cubicBezTo>
                    <a:pt x="10010" y="8100"/>
                    <a:pt x="7083" y="7471"/>
                    <a:pt x="7083" y="5941"/>
                  </a:cubicBezTo>
                  <a:lnTo>
                    <a:pt x="7083" y="5850"/>
                  </a:lnTo>
                  <a:cubicBezTo>
                    <a:pt x="7083" y="4682"/>
                    <a:pt x="8490" y="3779"/>
                    <a:pt x="10889" y="3779"/>
                  </a:cubicBezTo>
                  <a:cubicBezTo>
                    <a:pt x="12760" y="3779"/>
                    <a:pt x="15045" y="4367"/>
                    <a:pt x="17271" y="5221"/>
                  </a:cubicBezTo>
                  <a:cubicBezTo>
                    <a:pt x="17680" y="5357"/>
                    <a:pt x="17972" y="5445"/>
                    <a:pt x="18500" y="5445"/>
                  </a:cubicBezTo>
                  <a:cubicBezTo>
                    <a:pt x="19902" y="5445"/>
                    <a:pt x="21076" y="4636"/>
                    <a:pt x="21076" y="3510"/>
                  </a:cubicBezTo>
                  <a:cubicBezTo>
                    <a:pt x="21076" y="2701"/>
                    <a:pt x="20430" y="2071"/>
                    <a:pt x="19551" y="1711"/>
                  </a:cubicBezTo>
                  <a:cubicBezTo>
                    <a:pt x="16920" y="630"/>
                    <a:pt x="13934" y="0"/>
                    <a:pt x="11007"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27" name="Shape 175"/>
            <p:cNvSpPr/>
            <p:nvPr/>
          </p:nvSpPr>
          <p:spPr>
            <a:xfrm>
              <a:off x="769172" y="113351"/>
              <a:ext cx="228114" cy="2943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3" y="3217"/>
                  </a:moveTo>
                  <a:cubicBezTo>
                    <a:pt x="13980" y="3217"/>
                    <a:pt x="16730" y="5277"/>
                    <a:pt x="16730" y="8424"/>
                  </a:cubicBezTo>
                  <a:lnTo>
                    <a:pt x="16730" y="8494"/>
                  </a:lnTo>
                  <a:cubicBezTo>
                    <a:pt x="16730" y="11674"/>
                    <a:pt x="14026" y="13665"/>
                    <a:pt x="10733" y="13665"/>
                  </a:cubicBezTo>
                  <a:cubicBezTo>
                    <a:pt x="7486" y="13665"/>
                    <a:pt x="4643" y="11568"/>
                    <a:pt x="4643" y="8494"/>
                  </a:cubicBezTo>
                  <a:lnTo>
                    <a:pt x="4643" y="8424"/>
                  </a:lnTo>
                  <a:cubicBezTo>
                    <a:pt x="4643" y="5312"/>
                    <a:pt x="7486" y="3217"/>
                    <a:pt x="10733" y="3217"/>
                  </a:cubicBezTo>
                  <a:close/>
                  <a:moveTo>
                    <a:pt x="11905" y="0"/>
                  </a:moveTo>
                  <a:cubicBezTo>
                    <a:pt x="8479" y="0"/>
                    <a:pt x="6312" y="1364"/>
                    <a:pt x="4779" y="3041"/>
                  </a:cubicBezTo>
                  <a:lnTo>
                    <a:pt x="4779" y="1959"/>
                  </a:lnTo>
                  <a:cubicBezTo>
                    <a:pt x="4779" y="910"/>
                    <a:pt x="3696" y="71"/>
                    <a:pt x="2346" y="71"/>
                  </a:cubicBezTo>
                  <a:cubicBezTo>
                    <a:pt x="992" y="71"/>
                    <a:pt x="0" y="910"/>
                    <a:pt x="0" y="1959"/>
                  </a:cubicBezTo>
                  <a:lnTo>
                    <a:pt x="0" y="19782"/>
                  </a:lnTo>
                  <a:cubicBezTo>
                    <a:pt x="0" y="20831"/>
                    <a:pt x="1038" y="21600"/>
                    <a:pt x="2346" y="21600"/>
                  </a:cubicBezTo>
                  <a:cubicBezTo>
                    <a:pt x="3696" y="21600"/>
                    <a:pt x="4779" y="20831"/>
                    <a:pt x="4779" y="19782"/>
                  </a:cubicBezTo>
                  <a:lnTo>
                    <a:pt x="4779" y="14051"/>
                  </a:lnTo>
                  <a:cubicBezTo>
                    <a:pt x="6224" y="15519"/>
                    <a:pt x="8433" y="16880"/>
                    <a:pt x="11905" y="16880"/>
                  </a:cubicBezTo>
                  <a:cubicBezTo>
                    <a:pt x="16866" y="16880"/>
                    <a:pt x="21600" y="13840"/>
                    <a:pt x="21600" y="8494"/>
                  </a:cubicBezTo>
                  <a:lnTo>
                    <a:pt x="21600" y="8424"/>
                  </a:lnTo>
                  <a:cubicBezTo>
                    <a:pt x="21600" y="3005"/>
                    <a:pt x="16821" y="0"/>
                    <a:pt x="11905"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28" name="Shape 176"/>
            <p:cNvSpPr/>
            <p:nvPr/>
          </p:nvSpPr>
          <p:spPr>
            <a:xfrm>
              <a:off x="1016354" y="114314"/>
              <a:ext cx="131427" cy="228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45" y="0"/>
                  </a:moveTo>
                  <a:cubicBezTo>
                    <a:pt x="1796" y="0"/>
                    <a:pt x="0" y="1081"/>
                    <a:pt x="0" y="2432"/>
                  </a:cubicBezTo>
                  <a:lnTo>
                    <a:pt x="0" y="19262"/>
                  </a:lnTo>
                  <a:cubicBezTo>
                    <a:pt x="0" y="20567"/>
                    <a:pt x="1875" y="21600"/>
                    <a:pt x="4145" y="21600"/>
                  </a:cubicBezTo>
                  <a:cubicBezTo>
                    <a:pt x="6494" y="21600"/>
                    <a:pt x="8296" y="20522"/>
                    <a:pt x="8296" y="19262"/>
                  </a:cubicBezTo>
                  <a:lnTo>
                    <a:pt x="8296" y="12331"/>
                  </a:lnTo>
                  <a:cubicBezTo>
                    <a:pt x="8296" y="8237"/>
                    <a:pt x="12367" y="5266"/>
                    <a:pt x="18313" y="4682"/>
                  </a:cubicBezTo>
                  <a:cubicBezTo>
                    <a:pt x="20194" y="4454"/>
                    <a:pt x="21600" y="3646"/>
                    <a:pt x="21600" y="2386"/>
                  </a:cubicBezTo>
                  <a:cubicBezTo>
                    <a:pt x="21600" y="990"/>
                    <a:pt x="20115" y="0"/>
                    <a:pt x="17455" y="0"/>
                  </a:cubicBezTo>
                  <a:cubicBezTo>
                    <a:pt x="13852" y="0"/>
                    <a:pt x="8764" y="1756"/>
                    <a:pt x="8296" y="3555"/>
                  </a:cubicBezTo>
                  <a:lnTo>
                    <a:pt x="8296" y="2432"/>
                  </a:lnTo>
                  <a:cubicBezTo>
                    <a:pt x="8296" y="1081"/>
                    <a:pt x="6494" y="0"/>
                    <a:pt x="4145"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29" name="Shape 177"/>
            <p:cNvSpPr/>
            <p:nvPr/>
          </p:nvSpPr>
          <p:spPr>
            <a:xfrm>
              <a:off x="1166849" y="114314"/>
              <a:ext cx="50475" cy="228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3" y="0"/>
                  </a:moveTo>
                  <a:cubicBezTo>
                    <a:pt x="4690" y="0"/>
                    <a:pt x="0" y="1081"/>
                    <a:pt x="0" y="2432"/>
                  </a:cubicBezTo>
                  <a:lnTo>
                    <a:pt x="0" y="19262"/>
                  </a:lnTo>
                  <a:cubicBezTo>
                    <a:pt x="0" y="20567"/>
                    <a:pt x="4882" y="21600"/>
                    <a:pt x="10793" y="21600"/>
                  </a:cubicBezTo>
                  <a:cubicBezTo>
                    <a:pt x="16910" y="21600"/>
                    <a:pt x="21600" y="20567"/>
                    <a:pt x="21600" y="19262"/>
                  </a:cubicBezTo>
                  <a:lnTo>
                    <a:pt x="21600" y="2432"/>
                  </a:lnTo>
                  <a:cubicBezTo>
                    <a:pt x="21600" y="1081"/>
                    <a:pt x="16910" y="0"/>
                    <a:pt x="10793"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30" name="Shape 178"/>
            <p:cNvSpPr/>
            <p:nvPr/>
          </p:nvSpPr>
          <p:spPr>
            <a:xfrm>
              <a:off x="1243057" y="114314"/>
              <a:ext cx="198119" cy="228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50" y="0"/>
                  </a:moveTo>
                  <a:cubicBezTo>
                    <a:pt x="1191" y="0"/>
                    <a:pt x="0" y="1081"/>
                    <a:pt x="0" y="2432"/>
                  </a:cubicBezTo>
                  <a:lnTo>
                    <a:pt x="0" y="19262"/>
                  </a:lnTo>
                  <a:cubicBezTo>
                    <a:pt x="0" y="20567"/>
                    <a:pt x="1244" y="21600"/>
                    <a:pt x="2750" y="21600"/>
                  </a:cubicBezTo>
                  <a:cubicBezTo>
                    <a:pt x="4308" y="21600"/>
                    <a:pt x="5503" y="20567"/>
                    <a:pt x="5503" y="19262"/>
                  </a:cubicBezTo>
                  <a:lnTo>
                    <a:pt x="5503" y="9542"/>
                  </a:lnTo>
                  <a:cubicBezTo>
                    <a:pt x="5503" y="6302"/>
                    <a:pt x="7736" y="4367"/>
                    <a:pt x="10954" y="4367"/>
                  </a:cubicBezTo>
                  <a:cubicBezTo>
                    <a:pt x="14228" y="4367"/>
                    <a:pt x="16097" y="6211"/>
                    <a:pt x="16097" y="9451"/>
                  </a:cubicBezTo>
                  <a:lnTo>
                    <a:pt x="16097" y="19262"/>
                  </a:lnTo>
                  <a:cubicBezTo>
                    <a:pt x="16097" y="20567"/>
                    <a:pt x="17341" y="21600"/>
                    <a:pt x="18899" y="21600"/>
                  </a:cubicBezTo>
                  <a:cubicBezTo>
                    <a:pt x="20405" y="21600"/>
                    <a:pt x="21600" y="20567"/>
                    <a:pt x="21600" y="19262"/>
                  </a:cubicBezTo>
                  <a:lnTo>
                    <a:pt x="21600" y="8010"/>
                  </a:lnTo>
                  <a:cubicBezTo>
                    <a:pt x="21600" y="3149"/>
                    <a:pt x="18483" y="0"/>
                    <a:pt x="13033" y="0"/>
                  </a:cubicBezTo>
                  <a:cubicBezTo>
                    <a:pt x="9294" y="0"/>
                    <a:pt x="7061" y="1487"/>
                    <a:pt x="5503" y="3422"/>
                  </a:cubicBezTo>
                  <a:lnTo>
                    <a:pt x="5503" y="2432"/>
                  </a:lnTo>
                  <a:cubicBezTo>
                    <a:pt x="5503" y="1081"/>
                    <a:pt x="4308" y="0"/>
                    <a:pt x="2750"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31" name="Shape 179"/>
            <p:cNvSpPr/>
            <p:nvPr/>
          </p:nvSpPr>
          <p:spPr>
            <a:xfrm>
              <a:off x="1460211" y="112904"/>
              <a:ext cx="228628" cy="293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5" y="3226"/>
                  </a:moveTo>
                  <a:cubicBezTo>
                    <a:pt x="14085" y="3226"/>
                    <a:pt x="16919" y="5328"/>
                    <a:pt x="16919" y="8450"/>
                  </a:cubicBezTo>
                  <a:lnTo>
                    <a:pt x="16919" y="8521"/>
                  </a:lnTo>
                  <a:cubicBezTo>
                    <a:pt x="16919" y="11607"/>
                    <a:pt x="14085" y="13709"/>
                    <a:pt x="10845" y="13709"/>
                  </a:cubicBezTo>
                  <a:cubicBezTo>
                    <a:pt x="7560" y="13709"/>
                    <a:pt x="4905" y="11711"/>
                    <a:pt x="4905" y="8521"/>
                  </a:cubicBezTo>
                  <a:lnTo>
                    <a:pt x="4905" y="8450"/>
                  </a:lnTo>
                  <a:cubicBezTo>
                    <a:pt x="4905" y="5295"/>
                    <a:pt x="7606" y="3226"/>
                    <a:pt x="10845" y="3226"/>
                  </a:cubicBezTo>
                  <a:close/>
                  <a:moveTo>
                    <a:pt x="9719" y="0"/>
                  </a:moveTo>
                  <a:cubicBezTo>
                    <a:pt x="4814" y="0"/>
                    <a:pt x="0" y="3016"/>
                    <a:pt x="0" y="8450"/>
                  </a:cubicBezTo>
                  <a:lnTo>
                    <a:pt x="0" y="8521"/>
                  </a:lnTo>
                  <a:cubicBezTo>
                    <a:pt x="0" y="13886"/>
                    <a:pt x="4772" y="16935"/>
                    <a:pt x="9719" y="16935"/>
                  </a:cubicBezTo>
                  <a:cubicBezTo>
                    <a:pt x="13186" y="16935"/>
                    <a:pt x="15345" y="15604"/>
                    <a:pt x="16783" y="14096"/>
                  </a:cubicBezTo>
                  <a:cubicBezTo>
                    <a:pt x="16559" y="17041"/>
                    <a:pt x="14264" y="18584"/>
                    <a:pt x="10216" y="18584"/>
                  </a:cubicBezTo>
                  <a:cubicBezTo>
                    <a:pt x="7830" y="18584"/>
                    <a:pt x="5716" y="18129"/>
                    <a:pt x="3824" y="17287"/>
                  </a:cubicBezTo>
                  <a:cubicBezTo>
                    <a:pt x="3600" y="17180"/>
                    <a:pt x="3285" y="17147"/>
                    <a:pt x="2970" y="17147"/>
                  </a:cubicBezTo>
                  <a:cubicBezTo>
                    <a:pt x="1847" y="17147"/>
                    <a:pt x="945" y="17848"/>
                    <a:pt x="945" y="18655"/>
                  </a:cubicBezTo>
                  <a:cubicBezTo>
                    <a:pt x="945" y="19391"/>
                    <a:pt x="1441" y="19918"/>
                    <a:pt x="2295" y="20163"/>
                  </a:cubicBezTo>
                  <a:cubicBezTo>
                    <a:pt x="4814" y="21109"/>
                    <a:pt x="7424" y="21600"/>
                    <a:pt x="10349" y="21600"/>
                  </a:cubicBezTo>
                  <a:cubicBezTo>
                    <a:pt x="14085" y="21600"/>
                    <a:pt x="17010" y="20899"/>
                    <a:pt x="18899" y="19427"/>
                  </a:cubicBezTo>
                  <a:cubicBezTo>
                    <a:pt x="20655" y="18058"/>
                    <a:pt x="21600" y="16024"/>
                    <a:pt x="21600" y="13289"/>
                  </a:cubicBezTo>
                  <a:lnTo>
                    <a:pt x="21600" y="1963"/>
                  </a:lnTo>
                  <a:cubicBezTo>
                    <a:pt x="21600" y="911"/>
                    <a:pt x="20565" y="68"/>
                    <a:pt x="19214" y="68"/>
                  </a:cubicBezTo>
                  <a:cubicBezTo>
                    <a:pt x="17864" y="68"/>
                    <a:pt x="16828" y="911"/>
                    <a:pt x="16828" y="1963"/>
                  </a:cubicBezTo>
                  <a:lnTo>
                    <a:pt x="16828" y="3049"/>
                  </a:lnTo>
                  <a:cubicBezTo>
                    <a:pt x="15254" y="1366"/>
                    <a:pt x="13095" y="0"/>
                    <a:pt x="9719"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32" name="Shape 180"/>
            <p:cNvSpPr/>
            <p:nvPr/>
          </p:nvSpPr>
          <p:spPr>
            <a:xfrm>
              <a:off x="1166849" y="28105"/>
              <a:ext cx="50956" cy="50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91" y="0"/>
                  </a:moveTo>
                  <a:cubicBezTo>
                    <a:pt x="4836" y="0"/>
                    <a:pt x="0" y="4850"/>
                    <a:pt x="0" y="10705"/>
                  </a:cubicBezTo>
                  <a:cubicBezTo>
                    <a:pt x="0" y="16764"/>
                    <a:pt x="4836" y="21600"/>
                    <a:pt x="10691" y="21600"/>
                  </a:cubicBezTo>
                  <a:cubicBezTo>
                    <a:pt x="16750" y="21600"/>
                    <a:pt x="21600" y="16764"/>
                    <a:pt x="21600" y="10705"/>
                  </a:cubicBezTo>
                  <a:cubicBezTo>
                    <a:pt x="21600" y="4850"/>
                    <a:pt x="16750" y="0"/>
                    <a:pt x="10691"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33" name="Shape 181"/>
            <p:cNvSpPr/>
            <p:nvPr/>
          </p:nvSpPr>
          <p:spPr>
            <a:xfrm>
              <a:off x="1371632" y="459145"/>
              <a:ext cx="14775" cy="93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190"/>
                  </a:lnTo>
                  <a:lnTo>
                    <a:pt x="21600" y="3190"/>
                  </a:lnTo>
                  <a:lnTo>
                    <a:pt x="21600" y="0"/>
                  </a:lnTo>
                  <a:close/>
                  <a:moveTo>
                    <a:pt x="0" y="5615"/>
                  </a:moveTo>
                  <a:lnTo>
                    <a:pt x="0" y="21600"/>
                  </a:lnTo>
                  <a:lnTo>
                    <a:pt x="21600" y="21600"/>
                  </a:lnTo>
                  <a:lnTo>
                    <a:pt x="21600" y="5615"/>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34" name="Shape 182"/>
            <p:cNvSpPr/>
            <p:nvPr/>
          </p:nvSpPr>
          <p:spPr>
            <a:xfrm>
              <a:off x="1396885" y="483404"/>
              <a:ext cx="72396" cy="70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073"/>
                  </a:lnTo>
                  <a:lnTo>
                    <a:pt x="1989" y="3073"/>
                  </a:lnTo>
                  <a:lnTo>
                    <a:pt x="6961" y="18242"/>
                  </a:lnTo>
                  <a:cubicBezTo>
                    <a:pt x="7812" y="20579"/>
                    <a:pt x="9093" y="21600"/>
                    <a:pt x="11225" y="21600"/>
                  </a:cubicBezTo>
                  <a:cubicBezTo>
                    <a:pt x="12784" y="21600"/>
                    <a:pt x="14629" y="21305"/>
                    <a:pt x="15624" y="18242"/>
                  </a:cubicBezTo>
                  <a:lnTo>
                    <a:pt x="21600" y="0"/>
                  </a:lnTo>
                  <a:lnTo>
                    <a:pt x="17479" y="0"/>
                  </a:lnTo>
                  <a:lnTo>
                    <a:pt x="12220" y="16927"/>
                  </a:lnTo>
                  <a:cubicBezTo>
                    <a:pt x="12076" y="17663"/>
                    <a:pt x="11933" y="18095"/>
                    <a:pt x="11225" y="18095"/>
                  </a:cubicBezTo>
                  <a:cubicBezTo>
                    <a:pt x="10652" y="18095"/>
                    <a:pt x="10508" y="17663"/>
                    <a:pt x="10231" y="16927"/>
                  </a:cubicBezTo>
                  <a:lnTo>
                    <a:pt x="5116"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35" name="Shape 183"/>
            <p:cNvSpPr/>
            <p:nvPr/>
          </p:nvSpPr>
          <p:spPr>
            <a:xfrm>
              <a:off x="1473094" y="483404"/>
              <a:ext cx="63327" cy="70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77" y="3505"/>
                  </a:moveTo>
                  <a:cubicBezTo>
                    <a:pt x="14615" y="3505"/>
                    <a:pt x="17053" y="5989"/>
                    <a:pt x="17053" y="9200"/>
                  </a:cubicBezTo>
                  <a:lnTo>
                    <a:pt x="17053" y="12410"/>
                  </a:lnTo>
                  <a:cubicBezTo>
                    <a:pt x="17053" y="15621"/>
                    <a:pt x="14615" y="18095"/>
                    <a:pt x="10877" y="18095"/>
                  </a:cubicBezTo>
                  <a:cubicBezTo>
                    <a:pt x="6985" y="18095"/>
                    <a:pt x="4700" y="15621"/>
                    <a:pt x="4700" y="12410"/>
                  </a:cubicBezTo>
                  <a:lnTo>
                    <a:pt x="4700" y="9200"/>
                  </a:lnTo>
                  <a:cubicBezTo>
                    <a:pt x="4700" y="5989"/>
                    <a:pt x="6821" y="3505"/>
                    <a:pt x="10877" y="3505"/>
                  </a:cubicBezTo>
                  <a:close/>
                  <a:moveTo>
                    <a:pt x="10877" y="0"/>
                  </a:moveTo>
                  <a:cubicBezTo>
                    <a:pt x="4547" y="0"/>
                    <a:pt x="0" y="3652"/>
                    <a:pt x="0" y="9200"/>
                  </a:cubicBezTo>
                  <a:lnTo>
                    <a:pt x="0" y="12410"/>
                  </a:lnTo>
                  <a:cubicBezTo>
                    <a:pt x="0" y="17800"/>
                    <a:pt x="4547" y="21600"/>
                    <a:pt x="10877" y="21600"/>
                  </a:cubicBezTo>
                  <a:cubicBezTo>
                    <a:pt x="17217" y="21600"/>
                    <a:pt x="21600" y="17800"/>
                    <a:pt x="21600" y="12410"/>
                  </a:cubicBezTo>
                  <a:lnTo>
                    <a:pt x="21600" y="9200"/>
                  </a:lnTo>
                  <a:cubicBezTo>
                    <a:pt x="21600" y="3652"/>
                    <a:pt x="17217" y="0"/>
                    <a:pt x="10877"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36" name="Shape 184"/>
            <p:cNvSpPr/>
            <p:nvPr/>
          </p:nvSpPr>
          <p:spPr>
            <a:xfrm>
              <a:off x="1594522" y="482475"/>
              <a:ext cx="60026" cy="699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67" y="0"/>
                  </a:moveTo>
                  <a:cubicBezTo>
                    <a:pt x="4117" y="0"/>
                    <a:pt x="0" y="3669"/>
                    <a:pt x="0" y="9554"/>
                  </a:cubicBezTo>
                  <a:lnTo>
                    <a:pt x="0" y="11898"/>
                  </a:lnTo>
                  <a:cubicBezTo>
                    <a:pt x="0" y="17782"/>
                    <a:pt x="4117" y="21600"/>
                    <a:pt x="10967" y="21600"/>
                  </a:cubicBezTo>
                  <a:lnTo>
                    <a:pt x="12859" y="21600"/>
                  </a:lnTo>
                  <a:lnTo>
                    <a:pt x="12859" y="17931"/>
                  </a:lnTo>
                  <a:lnTo>
                    <a:pt x="10967" y="17931"/>
                  </a:lnTo>
                  <a:cubicBezTo>
                    <a:pt x="7196" y="17931"/>
                    <a:pt x="4797" y="15577"/>
                    <a:pt x="4797" y="11898"/>
                  </a:cubicBezTo>
                  <a:lnTo>
                    <a:pt x="4797" y="9554"/>
                  </a:lnTo>
                  <a:cubicBezTo>
                    <a:pt x="4797" y="5875"/>
                    <a:pt x="7196" y="3521"/>
                    <a:pt x="10967" y="3521"/>
                  </a:cubicBezTo>
                  <a:cubicBezTo>
                    <a:pt x="12686" y="3521"/>
                    <a:pt x="15257" y="3521"/>
                    <a:pt x="16111" y="3669"/>
                  </a:cubicBezTo>
                  <a:lnTo>
                    <a:pt x="16284" y="3818"/>
                  </a:lnTo>
                  <a:lnTo>
                    <a:pt x="16284" y="21600"/>
                  </a:lnTo>
                  <a:lnTo>
                    <a:pt x="21600" y="21600"/>
                  </a:lnTo>
                  <a:lnTo>
                    <a:pt x="21600" y="1612"/>
                  </a:lnTo>
                  <a:cubicBezTo>
                    <a:pt x="21600" y="1315"/>
                    <a:pt x="21600" y="1177"/>
                    <a:pt x="20562" y="880"/>
                  </a:cubicBezTo>
                  <a:cubicBezTo>
                    <a:pt x="18002" y="287"/>
                    <a:pt x="13885" y="0"/>
                    <a:pt x="10967"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37" name="Shape 185"/>
            <p:cNvSpPr/>
            <p:nvPr/>
          </p:nvSpPr>
          <p:spPr>
            <a:xfrm>
              <a:off x="1668359" y="459145"/>
              <a:ext cx="14262" cy="93322"/>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sp>
          <p:nvSpPr>
            <p:cNvPr id="1038" name="Shape 186"/>
            <p:cNvSpPr/>
            <p:nvPr/>
          </p:nvSpPr>
          <p:spPr>
            <a:xfrm>
              <a:off x="1296384" y="459145"/>
              <a:ext cx="63359" cy="93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037" y="21600"/>
                  </a:lnTo>
                  <a:lnTo>
                    <a:pt x="5037" y="2974"/>
                  </a:lnTo>
                  <a:lnTo>
                    <a:pt x="9746" y="2974"/>
                  </a:lnTo>
                  <a:cubicBezTo>
                    <a:pt x="14291" y="3086"/>
                    <a:pt x="16399" y="4295"/>
                    <a:pt x="16399" y="6609"/>
                  </a:cubicBezTo>
                  <a:lnTo>
                    <a:pt x="16399" y="6832"/>
                  </a:lnTo>
                  <a:cubicBezTo>
                    <a:pt x="16399" y="9035"/>
                    <a:pt x="14619" y="10466"/>
                    <a:pt x="9746" y="10466"/>
                  </a:cubicBezTo>
                  <a:lnTo>
                    <a:pt x="8446" y="10466"/>
                  </a:lnTo>
                  <a:cubicBezTo>
                    <a:pt x="8446" y="11238"/>
                    <a:pt x="8446" y="12780"/>
                    <a:pt x="8446" y="13337"/>
                  </a:cubicBezTo>
                  <a:cubicBezTo>
                    <a:pt x="8926" y="13337"/>
                    <a:pt x="9418" y="13448"/>
                    <a:pt x="9910" y="13448"/>
                  </a:cubicBezTo>
                  <a:cubicBezTo>
                    <a:pt x="16727" y="13448"/>
                    <a:pt x="21600" y="11571"/>
                    <a:pt x="21600" y="6943"/>
                  </a:cubicBezTo>
                  <a:lnTo>
                    <a:pt x="21600" y="6609"/>
                  </a:lnTo>
                  <a:cubicBezTo>
                    <a:pt x="21600" y="1758"/>
                    <a:pt x="16399" y="0"/>
                    <a:pt x="8609"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39" name="Shape 187"/>
            <p:cNvSpPr/>
            <p:nvPr/>
          </p:nvSpPr>
          <p:spPr>
            <a:xfrm>
              <a:off x="1547380" y="468182"/>
              <a:ext cx="38106" cy="84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75" y="0"/>
                  </a:moveTo>
                  <a:lnTo>
                    <a:pt x="0" y="608"/>
                  </a:lnTo>
                  <a:lnTo>
                    <a:pt x="0" y="17083"/>
                  </a:lnTo>
                  <a:cubicBezTo>
                    <a:pt x="0" y="20138"/>
                    <a:pt x="3506" y="21600"/>
                    <a:pt x="11336" y="21600"/>
                  </a:cubicBezTo>
                  <a:lnTo>
                    <a:pt x="21600" y="21600"/>
                  </a:lnTo>
                  <a:lnTo>
                    <a:pt x="21600" y="18676"/>
                  </a:lnTo>
                  <a:lnTo>
                    <a:pt x="14043" y="18676"/>
                  </a:lnTo>
                  <a:cubicBezTo>
                    <a:pt x="10791" y="18676"/>
                    <a:pt x="8375" y="18676"/>
                    <a:pt x="8375" y="17083"/>
                  </a:cubicBezTo>
                  <a:lnTo>
                    <a:pt x="8375" y="6710"/>
                  </a:lnTo>
                  <a:lnTo>
                    <a:pt x="21600" y="6710"/>
                  </a:lnTo>
                  <a:lnTo>
                    <a:pt x="21600" y="3901"/>
                  </a:lnTo>
                  <a:lnTo>
                    <a:pt x="8375" y="3901"/>
                  </a:lnTo>
                  <a:lnTo>
                    <a:pt x="8375"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40" name="Shape 188"/>
            <p:cNvSpPr/>
            <p:nvPr/>
          </p:nvSpPr>
          <p:spPr>
            <a:xfrm>
              <a:off x="1691209" y="533431"/>
              <a:ext cx="19037" cy="19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55" y="5927"/>
                  </a:moveTo>
                  <a:cubicBezTo>
                    <a:pt x="12436" y="5927"/>
                    <a:pt x="13491" y="7018"/>
                    <a:pt x="13491" y="8655"/>
                  </a:cubicBezTo>
                  <a:cubicBezTo>
                    <a:pt x="13491" y="10255"/>
                    <a:pt x="12436" y="10800"/>
                    <a:pt x="10255" y="11345"/>
                  </a:cubicBezTo>
                  <a:lnTo>
                    <a:pt x="8109" y="11345"/>
                  </a:lnTo>
                  <a:lnTo>
                    <a:pt x="8109" y="5927"/>
                  </a:lnTo>
                  <a:close/>
                  <a:moveTo>
                    <a:pt x="7018" y="4873"/>
                  </a:moveTo>
                  <a:lnTo>
                    <a:pt x="7018" y="16764"/>
                  </a:lnTo>
                  <a:lnTo>
                    <a:pt x="8109" y="16764"/>
                  </a:lnTo>
                  <a:lnTo>
                    <a:pt x="8109" y="12436"/>
                  </a:lnTo>
                  <a:lnTo>
                    <a:pt x="10800" y="11891"/>
                  </a:lnTo>
                  <a:lnTo>
                    <a:pt x="14036" y="16764"/>
                  </a:lnTo>
                  <a:lnTo>
                    <a:pt x="15127" y="16764"/>
                  </a:lnTo>
                  <a:lnTo>
                    <a:pt x="12436" y="11891"/>
                  </a:lnTo>
                  <a:cubicBezTo>
                    <a:pt x="13491" y="11345"/>
                    <a:pt x="14582" y="10255"/>
                    <a:pt x="14582" y="8655"/>
                  </a:cubicBezTo>
                  <a:cubicBezTo>
                    <a:pt x="14582" y="6473"/>
                    <a:pt x="13491" y="4873"/>
                    <a:pt x="10255" y="4873"/>
                  </a:cubicBezTo>
                  <a:close/>
                  <a:moveTo>
                    <a:pt x="10800" y="1600"/>
                  </a:moveTo>
                  <a:cubicBezTo>
                    <a:pt x="15673" y="1600"/>
                    <a:pt x="20000" y="5927"/>
                    <a:pt x="20000" y="10800"/>
                  </a:cubicBezTo>
                  <a:cubicBezTo>
                    <a:pt x="20000" y="16218"/>
                    <a:pt x="15673" y="20000"/>
                    <a:pt x="10800" y="20000"/>
                  </a:cubicBezTo>
                  <a:cubicBezTo>
                    <a:pt x="5418" y="20000"/>
                    <a:pt x="1600" y="16218"/>
                    <a:pt x="1600" y="10800"/>
                  </a:cubicBezTo>
                  <a:cubicBezTo>
                    <a:pt x="1600" y="5927"/>
                    <a:pt x="5418" y="1600"/>
                    <a:pt x="10800" y="1600"/>
                  </a:cubicBezTo>
                  <a:close/>
                  <a:moveTo>
                    <a:pt x="10800" y="0"/>
                  </a:moveTo>
                  <a:cubicBezTo>
                    <a:pt x="4873" y="0"/>
                    <a:pt x="0" y="4873"/>
                    <a:pt x="0" y="10800"/>
                  </a:cubicBezTo>
                  <a:cubicBezTo>
                    <a:pt x="0" y="16764"/>
                    <a:pt x="4873" y="21600"/>
                    <a:pt x="10800" y="21600"/>
                  </a:cubicBezTo>
                  <a:cubicBezTo>
                    <a:pt x="16764" y="21600"/>
                    <a:pt x="21600" y="16764"/>
                    <a:pt x="21600" y="10800"/>
                  </a:cubicBezTo>
                  <a:cubicBezTo>
                    <a:pt x="21600" y="4873"/>
                    <a:pt x="16764"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41" name="Shape 189"/>
            <p:cNvSpPr/>
            <p:nvPr/>
          </p:nvSpPr>
          <p:spPr>
            <a:xfrm>
              <a:off x="1168739" y="485328"/>
              <a:ext cx="45252" cy="68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63" y="7552"/>
                  </a:moveTo>
                  <a:cubicBezTo>
                    <a:pt x="15236" y="7552"/>
                    <a:pt x="17959" y="10124"/>
                    <a:pt x="17959" y="13590"/>
                  </a:cubicBezTo>
                  <a:cubicBezTo>
                    <a:pt x="17959" y="16914"/>
                    <a:pt x="15236" y="19486"/>
                    <a:pt x="10463" y="19486"/>
                  </a:cubicBezTo>
                  <a:cubicBezTo>
                    <a:pt x="7741" y="19486"/>
                    <a:pt x="4773" y="18429"/>
                    <a:pt x="3641" y="17067"/>
                  </a:cubicBezTo>
                  <a:lnTo>
                    <a:pt x="3641" y="10124"/>
                  </a:lnTo>
                  <a:cubicBezTo>
                    <a:pt x="4773" y="8762"/>
                    <a:pt x="7741" y="7552"/>
                    <a:pt x="10463" y="7552"/>
                  </a:cubicBezTo>
                  <a:close/>
                  <a:moveTo>
                    <a:pt x="0" y="0"/>
                  </a:moveTo>
                  <a:lnTo>
                    <a:pt x="0" y="21295"/>
                  </a:lnTo>
                  <a:lnTo>
                    <a:pt x="3641" y="21295"/>
                  </a:lnTo>
                  <a:lnTo>
                    <a:pt x="3641" y="19028"/>
                  </a:lnTo>
                  <a:cubicBezTo>
                    <a:pt x="5232" y="20543"/>
                    <a:pt x="8184" y="21600"/>
                    <a:pt x="11366" y="21600"/>
                  </a:cubicBezTo>
                  <a:cubicBezTo>
                    <a:pt x="17516" y="21600"/>
                    <a:pt x="21600" y="18581"/>
                    <a:pt x="21600" y="13590"/>
                  </a:cubicBezTo>
                  <a:cubicBezTo>
                    <a:pt x="21600" y="8610"/>
                    <a:pt x="17516" y="5438"/>
                    <a:pt x="11366" y="5438"/>
                  </a:cubicBezTo>
                  <a:cubicBezTo>
                    <a:pt x="8184" y="5438"/>
                    <a:pt x="5461" y="6495"/>
                    <a:pt x="3641" y="8152"/>
                  </a:cubicBezTo>
                  <a:lnTo>
                    <a:pt x="3641"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042" name="Shape 190"/>
            <p:cNvSpPr/>
            <p:nvPr/>
          </p:nvSpPr>
          <p:spPr>
            <a:xfrm>
              <a:off x="1217805" y="503883"/>
              <a:ext cx="48584" cy="6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9104" y="15555"/>
                  </a:lnTo>
                  <a:lnTo>
                    <a:pt x="7623" y="17821"/>
                  </a:lnTo>
                  <a:cubicBezTo>
                    <a:pt x="6768" y="19182"/>
                    <a:pt x="5927" y="19487"/>
                    <a:pt x="4445" y="19487"/>
                  </a:cubicBezTo>
                  <a:cubicBezTo>
                    <a:pt x="3804" y="19487"/>
                    <a:pt x="2964" y="19334"/>
                    <a:pt x="2536" y="19182"/>
                  </a:cubicBezTo>
                  <a:lnTo>
                    <a:pt x="1909" y="21448"/>
                  </a:lnTo>
                  <a:cubicBezTo>
                    <a:pt x="2536" y="21600"/>
                    <a:pt x="3804" y="21600"/>
                    <a:pt x="4445" y="21600"/>
                  </a:cubicBezTo>
                  <a:cubicBezTo>
                    <a:pt x="7409" y="21600"/>
                    <a:pt x="9532" y="20686"/>
                    <a:pt x="10800" y="18572"/>
                  </a:cubicBezTo>
                  <a:lnTo>
                    <a:pt x="21600" y="0"/>
                  </a:lnTo>
                  <a:lnTo>
                    <a:pt x="17995" y="0"/>
                  </a:lnTo>
                  <a:lnTo>
                    <a:pt x="10800" y="12537"/>
                  </a:lnTo>
                  <a:lnTo>
                    <a:pt x="3605" y="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gr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5" name="Shape 195"/>
          <p:cNvSpPr/>
          <p:nvPr/>
        </p:nvSpPr>
        <p:spPr>
          <a:xfrm>
            <a:off x="287349" y="1181100"/>
            <a:ext cx="2780102" cy="3090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9054"/>
                </a:lnTo>
                <a:lnTo>
                  <a:pt x="9000" y="19054"/>
                </a:lnTo>
                <a:lnTo>
                  <a:pt x="6186" y="21600"/>
                </a:lnTo>
                <a:lnTo>
                  <a:pt x="3600" y="19054"/>
                </a:lnTo>
                <a:lnTo>
                  <a:pt x="0" y="19054"/>
                </a:lnTo>
                <a:lnTo>
                  <a:pt x="0" y="11115"/>
                </a:lnTo>
                <a:close/>
              </a:path>
            </a:pathLst>
          </a:custGeom>
          <a:solidFill>
            <a:srgbClr val="FFFFFF"/>
          </a:solidFill>
          <a:ln w="12700">
            <a:miter lim="400000"/>
          </a:ln>
          <a:effectLst>
            <a:outerShdw sx="100000" sy="100000" kx="0" ky="0" algn="b" rotWithShape="0" blurRad="1028700" dist="152400" dir="5400000">
              <a:srgbClr val="D6D6D6">
                <a:alpha val="84710"/>
              </a:srgbClr>
            </a:outerShdw>
          </a:effectLst>
        </p:spPr>
        <p:txBody>
          <a:bodyPr lIns="45719" rIns="45719" anchor="ctr"/>
          <a:lstStyle/>
          <a:p>
            <a:pPr/>
          </a:p>
        </p:txBody>
      </p:sp>
      <p:sp>
        <p:nvSpPr>
          <p:cNvPr id="1046" name="Shape 196"/>
          <p:cNvSpPr/>
          <p:nvPr/>
        </p:nvSpPr>
        <p:spPr>
          <a:xfrm>
            <a:off x="6077375" y="1181100"/>
            <a:ext cx="2780101" cy="3090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9054"/>
                </a:lnTo>
                <a:lnTo>
                  <a:pt x="9000" y="19054"/>
                </a:lnTo>
                <a:lnTo>
                  <a:pt x="6186" y="21600"/>
                </a:lnTo>
                <a:lnTo>
                  <a:pt x="3600" y="19054"/>
                </a:lnTo>
                <a:lnTo>
                  <a:pt x="0" y="19054"/>
                </a:lnTo>
                <a:lnTo>
                  <a:pt x="0" y="11115"/>
                </a:lnTo>
                <a:close/>
              </a:path>
            </a:pathLst>
          </a:custGeom>
          <a:solidFill>
            <a:srgbClr val="FFFFFF"/>
          </a:solidFill>
          <a:ln w="12700">
            <a:miter lim="400000"/>
          </a:ln>
          <a:effectLst>
            <a:outerShdw sx="100000" sy="100000" kx="0" ky="0" algn="b" rotWithShape="0" blurRad="1028700" dist="152400" dir="5400000">
              <a:srgbClr val="D6D6D6">
                <a:alpha val="84710"/>
              </a:srgbClr>
            </a:outerShdw>
          </a:effectLst>
        </p:spPr>
        <p:txBody>
          <a:bodyPr lIns="45719" rIns="45719" anchor="ctr"/>
          <a:lstStyle/>
          <a:p>
            <a:pPr/>
          </a:p>
        </p:txBody>
      </p:sp>
      <p:sp>
        <p:nvSpPr>
          <p:cNvPr id="1047" name="Shape 197"/>
          <p:cNvSpPr/>
          <p:nvPr/>
        </p:nvSpPr>
        <p:spPr>
          <a:xfrm>
            <a:off x="3182362" y="1181100"/>
            <a:ext cx="2780101" cy="3090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9054"/>
                </a:lnTo>
                <a:lnTo>
                  <a:pt x="9000" y="19054"/>
                </a:lnTo>
                <a:lnTo>
                  <a:pt x="6186" y="21600"/>
                </a:lnTo>
                <a:lnTo>
                  <a:pt x="3600" y="19054"/>
                </a:lnTo>
                <a:lnTo>
                  <a:pt x="0" y="19054"/>
                </a:lnTo>
                <a:lnTo>
                  <a:pt x="0" y="11115"/>
                </a:lnTo>
                <a:close/>
              </a:path>
            </a:pathLst>
          </a:custGeom>
          <a:solidFill>
            <a:srgbClr val="FFFFFF"/>
          </a:solidFill>
          <a:ln w="12700">
            <a:miter lim="400000"/>
          </a:ln>
          <a:effectLst>
            <a:outerShdw sx="100000" sy="100000" kx="0" ky="0" algn="b" rotWithShape="0" blurRad="1028700" dist="152400" dir="5400000">
              <a:srgbClr val="D6D6D6">
                <a:alpha val="84710"/>
              </a:srgbClr>
            </a:outerShdw>
          </a:effectLst>
        </p:spPr>
        <p:txBody>
          <a:bodyPr lIns="45719" rIns="45719" anchor="ctr"/>
          <a:lstStyle/>
          <a:p>
            <a:pPr/>
          </a:p>
        </p:txBody>
      </p:sp>
      <p:sp>
        <p:nvSpPr>
          <p:cNvPr id="1048" name="Shape 198"/>
          <p:cNvSpPr txBox="1"/>
          <p:nvPr/>
        </p:nvSpPr>
        <p:spPr>
          <a:xfrm>
            <a:off x="3299612" y="1357849"/>
            <a:ext cx="2510102" cy="1897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700">
                <a:latin typeface="Proxima Nova"/>
                <a:ea typeface="Proxima Nova"/>
                <a:cs typeface="Proxima Nova"/>
                <a:sym typeface="Proxima Nova"/>
              </a:defRPr>
            </a:pPr>
            <a:r>
              <a:t>“Our service pool </a:t>
            </a:r>
            <a:r>
              <a:rPr b="1"/>
              <a:t>seems fine</a:t>
            </a:r>
            <a:r>
              <a:t> but we’re </a:t>
            </a:r>
            <a:r>
              <a:rPr b="1"/>
              <a:t>not sure</a:t>
            </a:r>
            <a:r>
              <a:t> if traffic is being balanced properly.”</a:t>
            </a:r>
          </a:p>
        </p:txBody>
      </p:sp>
      <p:sp>
        <p:nvSpPr>
          <p:cNvPr id="1049" name="Shape 199"/>
          <p:cNvSpPr/>
          <p:nvPr/>
        </p:nvSpPr>
        <p:spPr>
          <a:xfrm>
            <a:off x="6077399" y="1179899"/>
            <a:ext cx="2783702" cy="2734201"/>
          </a:xfrm>
          <a:prstGeom prst="rect">
            <a:avLst/>
          </a:prstGeom>
          <a:solidFill>
            <a:srgbClr val="FFFFFF"/>
          </a:solidFill>
          <a:ln w="12700">
            <a:miter lim="400000"/>
          </a:ln>
        </p:spPr>
        <p:txBody>
          <a:bodyPr lIns="45719" rIns="45719" anchor="ctr"/>
          <a:lstStyle/>
          <a:p>
            <a:pPr/>
          </a:p>
        </p:txBody>
      </p:sp>
      <p:sp>
        <p:nvSpPr>
          <p:cNvPr id="1050" name="Shape 200"/>
          <p:cNvSpPr/>
          <p:nvPr/>
        </p:nvSpPr>
        <p:spPr>
          <a:xfrm>
            <a:off x="283774" y="1179899"/>
            <a:ext cx="2783702" cy="2734201"/>
          </a:xfrm>
          <a:prstGeom prst="rect">
            <a:avLst/>
          </a:prstGeom>
          <a:solidFill>
            <a:srgbClr val="FFFFFF"/>
          </a:solidFill>
          <a:ln w="12700">
            <a:miter lim="400000"/>
          </a:ln>
        </p:spPr>
        <p:txBody>
          <a:bodyPr lIns="45719" rIns="45719" anchor="ctr"/>
          <a:lstStyle/>
          <a:p>
            <a:pPr/>
          </a:p>
        </p:txBody>
      </p:sp>
      <p:sp>
        <p:nvSpPr>
          <p:cNvPr id="1051" name="Shape 201"/>
          <p:cNvSpPr txBox="1"/>
          <p:nvPr/>
        </p:nvSpPr>
        <p:spPr>
          <a:xfrm>
            <a:off x="404599" y="1357849"/>
            <a:ext cx="2510102" cy="2189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700">
                <a:latin typeface="Proxima Nova"/>
                <a:ea typeface="Proxima Nova"/>
                <a:cs typeface="Proxima Nova"/>
                <a:sym typeface="Proxima Nova"/>
              </a:defRPr>
            </a:pPr>
            <a:r>
              <a:t>“</a:t>
            </a:r>
            <a:r>
              <a:rPr b="1"/>
              <a:t>I have no idea what is going on.</a:t>
            </a:r>
            <a:r>
              <a:t> It’s responding but I don’t know if it’s healthy as </a:t>
            </a:r>
            <a:r>
              <a:rPr b="1"/>
              <a:t>requests are taking too long.</a:t>
            </a:r>
            <a:r>
              <a:t>”</a:t>
            </a:r>
          </a:p>
        </p:txBody>
      </p:sp>
      <p:sp>
        <p:nvSpPr>
          <p:cNvPr id="1052" name="Shape 202"/>
          <p:cNvSpPr txBox="1"/>
          <p:nvPr/>
        </p:nvSpPr>
        <p:spPr>
          <a:xfrm>
            <a:off x="6194624" y="1357849"/>
            <a:ext cx="2510102" cy="2189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700">
                <a:latin typeface="Proxima Nova"/>
                <a:ea typeface="Proxima Nova"/>
                <a:cs typeface="Proxima Nova"/>
                <a:sym typeface="Proxima Nova"/>
              </a:defRPr>
            </a:pPr>
            <a:r>
              <a:t>“We deployed a new version, but </a:t>
            </a:r>
            <a:r>
              <a:rPr b="1"/>
              <a:t>the deployment broke</a:t>
            </a:r>
            <a:r>
              <a:t>. We’re not sure </a:t>
            </a:r>
            <a:r>
              <a:rPr b="1"/>
              <a:t>how many versions are deployed.</a:t>
            </a:r>
            <a:r>
              <a:t>”</a:t>
            </a:r>
          </a:p>
        </p:txBody>
      </p:sp>
      <p:sp>
        <p:nvSpPr>
          <p:cNvPr id="1053" name="Shape 203"/>
          <p:cNvSpPr txBox="1"/>
          <p:nvPr>
            <p:ph type="title"/>
          </p:nvPr>
        </p:nvSpPr>
        <p:spPr>
          <a:xfrm>
            <a:off x="192475" y="151274"/>
            <a:ext cx="8663100" cy="393902"/>
          </a:xfrm>
          <a:prstGeom prst="rect">
            <a:avLst/>
          </a:prstGeom>
        </p:spPr>
        <p:txBody>
          <a:bodyPr/>
          <a:lstStyle>
            <a:lvl1pPr defTabSz="493776">
              <a:defRPr sz="1350"/>
            </a:lvl1pPr>
          </a:lstStyle>
          <a:p>
            <a:pPr/>
            <a:r>
              <a:t>Common Challenges</a:t>
            </a:r>
          </a:p>
        </p:txBody>
      </p:sp>
      <p:sp>
        <p:nvSpPr>
          <p:cNvPr id="1054" name="Shape 204"/>
          <p:cNvSpPr/>
          <p:nvPr/>
        </p:nvSpPr>
        <p:spPr>
          <a:xfrm>
            <a:off x="5403048" y="3412239"/>
            <a:ext cx="395172" cy="3420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250"/>
                </a:moveTo>
                <a:cubicBezTo>
                  <a:pt x="11613" y="0"/>
                  <a:pt x="11613" y="0"/>
                  <a:pt x="11613" y="0"/>
                </a:cubicBezTo>
                <a:cubicBezTo>
                  <a:pt x="11207" y="0"/>
                  <a:pt x="11207" y="0"/>
                  <a:pt x="10800" y="0"/>
                </a:cubicBezTo>
                <a:cubicBezTo>
                  <a:pt x="10393" y="0"/>
                  <a:pt x="10393" y="0"/>
                  <a:pt x="9987" y="0"/>
                </a:cubicBezTo>
                <a:cubicBezTo>
                  <a:pt x="0" y="20250"/>
                  <a:pt x="0" y="20250"/>
                  <a:pt x="0" y="20250"/>
                </a:cubicBezTo>
                <a:cubicBezTo>
                  <a:pt x="0" y="20717"/>
                  <a:pt x="0" y="21185"/>
                  <a:pt x="0" y="21185"/>
                </a:cubicBezTo>
                <a:cubicBezTo>
                  <a:pt x="361" y="21600"/>
                  <a:pt x="361" y="21600"/>
                  <a:pt x="768" y="21600"/>
                </a:cubicBezTo>
                <a:cubicBezTo>
                  <a:pt x="20832" y="21600"/>
                  <a:pt x="20832" y="21600"/>
                  <a:pt x="20832" y="21600"/>
                </a:cubicBezTo>
                <a:cubicBezTo>
                  <a:pt x="21239" y="21600"/>
                  <a:pt x="21239" y="21600"/>
                  <a:pt x="21600" y="21185"/>
                </a:cubicBezTo>
                <a:cubicBezTo>
                  <a:pt x="21600" y="21185"/>
                  <a:pt x="21600" y="20717"/>
                  <a:pt x="21600" y="20250"/>
                </a:cubicBezTo>
                <a:close/>
                <a:moveTo>
                  <a:pt x="11975" y="19315"/>
                </a:moveTo>
                <a:cubicBezTo>
                  <a:pt x="9580" y="19315"/>
                  <a:pt x="9580" y="19315"/>
                  <a:pt x="9580" y="19315"/>
                </a:cubicBezTo>
                <a:cubicBezTo>
                  <a:pt x="9580" y="16563"/>
                  <a:pt x="9580" y="16563"/>
                  <a:pt x="9580" y="16563"/>
                </a:cubicBezTo>
                <a:cubicBezTo>
                  <a:pt x="11975" y="16563"/>
                  <a:pt x="11975" y="16563"/>
                  <a:pt x="11975" y="16563"/>
                </a:cubicBezTo>
                <a:lnTo>
                  <a:pt x="11975" y="19315"/>
                </a:lnTo>
                <a:close/>
                <a:moveTo>
                  <a:pt x="11975" y="14746"/>
                </a:moveTo>
                <a:cubicBezTo>
                  <a:pt x="9580" y="14746"/>
                  <a:pt x="9580" y="14746"/>
                  <a:pt x="9580" y="14746"/>
                </a:cubicBezTo>
                <a:cubicBezTo>
                  <a:pt x="9580" y="6958"/>
                  <a:pt x="9580" y="6958"/>
                  <a:pt x="9580" y="6958"/>
                </a:cubicBezTo>
                <a:cubicBezTo>
                  <a:pt x="11975" y="6958"/>
                  <a:pt x="11975" y="6958"/>
                  <a:pt x="11975" y="6958"/>
                </a:cubicBezTo>
                <a:lnTo>
                  <a:pt x="11975" y="14746"/>
                </a:lnTo>
                <a:close/>
              </a:path>
            </a:pathLst>
          </a:custGeom>
          <a:solidFill>
            <a:schemeClr val="accent5"/>
          </a:solidFill>
          <a:ln w="12700">
            <a:miter lim="400000"/>
          </a:ln>
        </p:spPr>
        <p:txBody>
          <a:bodyPr lIns="45719" rIns="45719" anchor="ctr"/>
          <a:lstStyle/>
          <a:p>
            <a:pPr>
              <a:defRPr b="1" sz="3600">
                <a:latin typeface="Proxima Nova"/>
                <a:ea typeface="Proxima Nova"/>
                <a:cs typeface="Proxima Nova"/>
                <a:sym typeface="Proxima Nova"/>
              </a:defRPr>
            </a:pPr>
          </a:p>
        </p:txBody>
      </p:sp>
      <p:sp>
        <p:nvSpPr>
          <p:cNvPr id="1055" name="Shape 205"/>
          <p:cNvSpPr/>
          <p:nvPr/>
        </p:nvSpPr>
        <p:spPr>
          <a:xfrm>
            <a:off x="8340698" y="3412239"/>
            <a:ext cx="395173" cy="3420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250"/>
                </a:moveTo>
                <a:cubicBezTo>
                  <a:pt x="11613" y="0"/>
                  <a:pt x="11613" y="0"/>
                  <a:pt x="11613" y="0"/>
                </a:cubicBezTo>
                <a:cubicBezTo>
                  <a:pt x="11207" y="0"/>
                  <a:pt x="11207" y="0"/>
                  <a:pt x="10800" y="0"/>
                </a:cubicBezTo>
                <a:cubicBezTo>
                  <a:pt x="10393" y="0"/>
                  <a:pt x="10393" y="0"/>
                  <a:pt x="9987" y="0"/>
                </a:cubicBezTo>
                <a:cubicBezTo>
                  <a:pt x="0" y="20250"/>
                  <a:pt x="0" y="20250"/>
                  <a:pt x="0" y="20250"/>
                </a:cubicBezTo>
                <a:cubicBezTo>
                  <a:pt x="0" y="20717"/>
                  <a:pt x="0" y="21185"/>
                  <a:pt x="0" y="21185"/>
                </a:cubicBezTo>
                <a:cubicBezTo>
                  <a:pt x="361" y="21600"/>
                  <a:pt x="361" y="21600"/>
                  <a:pt x="768" y="21600"/>
                </a:cubicBezTo>
                <a:cubicBezTo>
                  <a:pt x="20832" y="21600"/>
                  <a:pt x="20832" y="21600"/>
                  <a:pt x="20832" y="21600"/>
                </a:cubicBezTo>
                <a:cubicBezTo>
                  <a:pt x="21239" y="21600"/>
                  <a:pt x="21239" y="21600"/>
                  <a:pt x="21600" y="21185"/>
                </a:cubicBezTo>
                <a:cubicBezTo>
                  <a:pt x="21600" y="21185"/>
                  <a:pt x="21600" y="20717"/>
                  <a:pt x="21600" y="20250"/>
                </a:cubicBezTo>
                <a:close/>
                <a:moveTo>
                  <a:pt x="11975" y="19315"/>
                </a:moveTo>
                <a:cubicBezTo>
                  <a:pt x="9580" y="19315"/>
                  <a:pt x="9580" y="19315"/>
                  <a:pt x="9580" y="19315"/>
                </a:cubicBezTo>
                <a:cubicBezTo>
                  <a:pt x="9580" y="16563"/>
                  <a:pt x="9580" y="16563"/>
                  <a:pt x="9580" y="16563"/>
                </a:cubicBezTo>
                <a:cubicBezTo>
                  <a:pt x="11975" y="16563"/>
                  <a:pt x="11975" y="16563"/>
                  <a:pt x="11975" y="16563"/>
                </a:cubicBezTo>
                <a:lnTo>
                  <a:pt x="11975" y="19315"/>
                </a:lnTo>
                <a:close/>
                <a:moveTo>
                  <a:pt x="11975" y="14746"/>
                </a:moveTo>
                <a:cubicBezTo>
                  <a:pt x="9580" y="14746"/>
                  <a:pt x="9580" y="14746"/>
                  <a:pt x="9580" y="14746"/>
                </a:cubicBezTo>
                <a:cubicBezTo>
                  <a:pt x="9580" y="6958"/>
                  <a:pt x="9580" y="6958"/>
                  <a:pt x="9580" y="6958"/>
                </a:cubicBezTo>
                <a:cubicBezTo>
                  <a:pt x="11975" y="6958"/>
                  <a:pt x="11975" y="6958"/>
                  <a:pt x="11975" y="6958"/>
                </a:cubicBezTo>
                <a:lnTo>
                  <a:pt x="11975" y="14746"/>
                </a:lnTo>
                <a:close/>
              </a:path>
            </a:pathLst>
          </a:custGeom>
          <a:solidFill>
            <a:schemeClr val="accent5"/>
          </a:solidFill>
          <a:ln w="12700">
            <a:miter lim="400000"/>
          </a:ln>
        </p:spPr>
        <p:txBody>
          <a:bodyPr lIns="45719" rIns="45719" anchor="ctr"/>
          <a:lstStyle/>
          <a:p>
            <a:pPr>
              <a:defRPr b="1" sz="3600">
                <a:latin typeface="Proxima Nova"/>
                <a:ea typeface="Proxima Nova"/>
                <a:cs typeface="Proxima Nova"/>
                <a:sym typeface="Proxima Nova"/>
              </a:defRPr>
            </a:pPr>
          </a:p>
        </p:txBody>
      </p:sp>
      <p:sp>
        <p:nvSpPr>
          <p:cNvPr id="1056" name="Shape 206"/>
          <p:cNvSpPr/>
          <p:nvPr/>
        </p:nvSpPr>
        <p:spPr>
          <a:xfrm>
            <a:off x="2512828" y="3412239"/>
            <a:ext cx="395173" cy="3420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250"/>
                </a:moveTo>
                <a:cubicBezTo>
                  <a:pt x="11613" y="0"/>
                  <a:pt x="11613" y="0"/>
                  <a:pt x="11613" y="0"/>
                </a:cubicBezTo>
                <a:cubicBezTo>
                  <a:pt x="11207" y="0"/>
                  <a:pt x="11207" y="0"/>
                  <a:pt x="10800" y="0"/>
                </a:cubicBezTo>
                <a:cubicBezTo>
                  <a:pt x="10393" y="0"/>
                  <a:pt x="10393" y="0"/>
                  <a:pt x="9987" y="0"/>
                </a:cubicBezTo>
                <a:cubicBezTo>
                  <a:pt x="0" y="20250"/>
                  <a:pt x="0" y="20250"/>
                  <a:pt x="0" y="20250"/>
                </a:cubicBezTo>
                <a:cubicBezTo>
                  <a:pt x="0" y="20717"/>
                  <a:pt x="0" y="21185"/>
                  <a:pt x="0" y="21185"/>
                </a:cubicBezTo>
                <a:cubicBezTo>
                  <a:pt x="361" y="21600"/>
                  <a:pt x="361" y="21600"/>
                  <a:pt x="768" y="21600"/>
                </a:cubicBezTo>
                <a:cubicBezTo>
                  <a:pt x="20832" y="21600"/>
                  <a:pt x="20832" y="21600"/>
                  <a:pt x="20832" y="21600"/>
                </a:cubicBezTo>
                <a:cubicBezTo>
                  <a:pt x="21239" y="21600"/>
                  <a:pt x="21239" y="21600"/>
                  <a:pt x="21600" y="21185"/>
                </a:cubicBezTo>
                <a:cubicBezTo>
                  <a:pt x="21600" y="21185"/>
                  <a:pt x="21600" y="20717"/>
                  <a:pt x="21600" y="20250"/>
                </a:cubicBezTo>
                <a:close/>
                <a:moveTo>
                  <a:pt x="11975" y="19315"/>
                </a:moveTo>
                <a:cubicBezTo>
                  <a:pt x="9580" y="19315"/>
                  <a:pt x="9580" y="19315"/>
                  <a:pt x="9580" y="19315"/>
                </a:cubicBezTo>
                <a:cubicBezTo>
                  <a:pt x="9580" y="16563"/>
                  <a:pt x="9580" y="16563"/>
                  <a:pt x="9580" y="16563"/>
                </a:cubicBezTo>
                <a:cubicBezTo>
                  <a:pt x="11975" y="16563"/>
                  <a:pt x="11975" y="16563"/>
                  <a:pt x="11975" y="16563"/>
                </a:cubicBezTo>
                <a:lnTo>
                  <a:pt x="11975" y="19315"/>
                </a:lnTo>
                <a:close/>
                <a:moveTo>
                  <a:pt x="11975" y="14746"/>
                </a:moveTo>
                <a:cubicBezTo>
                  <a:pt x="9580" y="14746"/>
                  <a:pt x="9580" y="14746"/>
                  <a:pt x="9580" y="14746"/>
                </a:cubicBezTo>
                <a:cubicBezTo>
                  <a:pt x="9580" y="6958"/>
                  <a:pt x="9580" y="6958"/>
                  <a:pt x="9580" y="6958"/>
                </a:cubicBezTo>
                <a:cubicBezTo>
                  <a:pt x="11975" y="6958"/>
                  <a:pt x="11975" y="6958"/>
                  <a:pt x="11975" y="6958"/>
                </a:cubicBezTo>
                <a:lnTo>
                  <a:pt x="11975" y="14746"/>
                </a:lnTo>
                <a:close/>
              </a:path>
            </a:pathLst>
          </a:custGeom>
          <a:solidFill>
            <a:schemeClr val="accent5"/>
          </a:solidFill>
          <a:ln w="12700">
            <a:miter lim="400000"/>
          </a:ln>
        </p:spPr>
        <p:txBody>
          <a:bodyPr lIns="45719" rIns="45719" anchor="ctr"/>
          <a:lstStyle/>
          <a:p>
            <a:pPr>
              <a:defRPr b="1" sz="3600">
                <a:latin typeface="Proxima Nova"/>
                <a:ea typeface="Proxima Nova"/>
                <a:cs typeface="Proxima Nova"/>
                <a:sym typeface="Proxima Nova"/>
              </a:defRPr>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8" name="Shape 211"/>
          <p:cNvSpPr txBox="1"/>
          <p:nvPr>
            <p:ph type="title"/>
          </p:nvPr>
        </p:nvSpPr>
        <p:spPr>
          <a:xfrm>
            <a:off x="192475" y="151274"/>
            <a:ext cx="8663100" cy="393902"/>
          </a:xfrm>
          <a:prstGeom prst="rect">
            <a:avLst/>
          </a:prstGeom>
        </p:spPr>
        <p:txBody>
          <a:bodyPr/>
          <a:lstStyle>
            <a:lvl1pPr defTabSz="493776">
              <a:defRPr sz="1350"/>
            </a:lvl1pPr>
          </a:lstStyle>
          <a:p>
            <a:pPr/>
            <a:r>
              <a:t>Production-Ready Endpoints</a:t>
            </a:r>
          </a:p>
        </p:txBody>
      </p:sp>
      <p:graphicFrame>
        <p:nvGraphicFramePr>
          <p:cNvPr id="1059" name="Shape 212"/>
          <p:cNvGraphicFramePr/>
          <p:nvPr/>
        </p:nvGraphicFramePr>
        <p:xfrm>
          <a:off x="952500" y="1590749"/>
          <a:ext cx="7239000" cy="19050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09750"/>
                <a:gridCol w="1809750"/>
                <a:gridCol w="1809750"/>
                <a:gridCol w="1809750"/>
              </a:tblGrid>
              <a:tr h="381000">
                <a:tc>
                  <a:txBody>
                    <a:bodyPr/>
                    <a:lstStyle/>
                    <a:p>
                      <a:pPr>
                        <a:defRPr sz="1800"/>
                      </a:pPr>
                      <a:r>
                        <a:rPr b="1" sz="1400"/>
                        <a:t>Actuator</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AuditEvents</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AutoConfig</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Beans</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sz="1800"/>
                      </a:pPr>
                      <a:r>
                        <a:rPr b="1" sz="1400"/>
                        <a:t>ConfigProps</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Dump</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Env</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Flyway</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sz="1800"/>
                      </a:pPr>
                      <a:r>
                        <a:rPr b="1" sz="1400"/>
                        <a:t>Health</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Info</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Loggers</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Liquibase</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sz="1800"/>
                      </a:pPr>
                      <a:r>
                        <a:rPr b="1" sz="1400"/>
                        <a:t>Metrics</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Mappings</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Shutdown</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sz="1400"/>
                        <a:t>Trace</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sz="1800"/>
                      </a:pPr>
                      <a:r>
                        <a:rPr b="1" i="1" sz="1400"/>
                        <a:t>Docs</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i="1" sz="1400"/>
                        <a:t>HeapDump</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i="1" sz="1400"/>
                        <a:t>Jolokia</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b="1" i="1" sz="1400"/>
                        <a:t>Logfile</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bl>
          </a:graphicData>
        </a:graphic>
      </p:graphicFrame>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1" name="Shape 217"/>
          <p:cNvSpPr/>
          <p:nvPr/>
        </p:nvSpPr>
        <p:spPr>
          <a:xfrm>
            <a:off x="293950" y="907199"/>
            <a:ext cx="2055599" cy="3762001"/>
          </a:xfrm>
          <a:prstGeom prst="rect">
            <a:avLst/>
          </a:prstGeom>
          <a:solidFill>
            <a:srgbClr val="1AB9A5">
              <a:alpha val="7310"/>
            </a:srgbClr>
          </a:solidFill>
          <a:ln w="12700">
            <a:miter lim="400000"/>
          </a:ln>
        </p:spPr>
        <p:txBody>
          <a:bodyPr lIns="45719" rIns="45719" anchor="ctr"/>
          <a:lstStyle/>
          <a:p>
            <a:pPr/>
          </a:p>
        </p:txBody>
      </p:sp>
      <p:sp>
        <p:nvSpPr>
          <p:cNvPr id="1062" name="Shape 218"/>
          <p:cNvSpPr/>
          <p:nvPr/>
        </p:nvSpPr>
        <p:spPr>
          <a:xfrm>
            <a:off x="4630208" y="907199"/>
            <a:ext cx="2055600" cy="3762001"/>
          </a:xfrm>
          <a:prstGeom prst="rect">
            <a:avLst/>
          </a:prstGeom>
          <a:solidFill>
            <a:srgbClr val="1AB9A5">
              <a:alpha val="7310"/>
            </a:srgbClr>
          </a:solidFill>
          <a:ln w="12700">
            <a:miter lim="400000"/>
          </a:ln>
        </p:spPr>
        <p:txBody>
          <a:bodyPr lIns="45719" rIns="45719" anchor="ctr"/>
          <a:lstStyle/>
          <a:p>
            <a:pPr/>
          </a:p>
        </p:txBody>
      </p:sp>
      <p:sp>
        <p:nvSpPr>
          <p:cNvPr id="1063" name="Shape 219"/>
          <p:cNvSpPr/>
          <p:nvPr/>
        </p:nvSpPr>
        <p:spPr>
          <a:xfrm>
            <a:off x="2459415" y="907199"/>
            <a:ext cx="2055600" cy="3762001"/>
          </a:xfrm>
          <a:prstGeom prst="rect">
            <a:avLst/>
          </a:prstGeom>
          <a:solidFill>
            <a:srgbClr val="1AB9A5">
              <a:alpha val="7310"/>
            </a:srgbClr>
          </a:solidFill>
          <a:ln w="12700">
            <a:miter lim="400000"/>
          </a:ln>
        </p:spPr>
        <p:txBody>
          <a:bodyPr lIns="45719" rIns="45719" anchor="ctr"/>
          <a:lstStyle/>
          <a:p>
            <a:pPr/>
          </a:p>
        </p:txBody>
      </p:sp>
      <p:sp>
        <p:nvSpPr>
          <p:cNvPr id="1064" name="Shape 220"/>
          <p:cNvSpPr/>
          <p:nvPr/>
        </p:nvSpPr>
        <p:spPr>
          <a:xfrm>
            <a:off x="6800974" y="907199"/>
            <a:ext cx="2055599" cy="3762001"/>
          </a:xfrm>
          <a:prstGeom prst="rect">
            <a:avLst/>
          </a:prstGeom>
          <a:solidFill>
            <a:srgbClr val="1AB9A5">
              <a:alpha val="7310"/>
            </a:srgbClr>
          </a:solidFill>
          <a:ln w="12700">
            <a:miter lim="400000"/>
          </a:ln>
        </p:spPr>
        <p:txBody>
          <a:bodyPr lIns="45719" rIns="45719" anchor="ctr"/>
          <a:lstStyle/>
          <a:p>
            <a:pPr/>
          </a:p>
        </p:txBody>
      </p:sp>
      <p:sp>
        <p:nvSpPr>
          <p:cNvPr id="1065" name="Shape 221"/>
          <p:cNvSpPr txBox="1"/>
          <p:nvPr/>
        </p:nvSpPr>
        <p:spPr>
          <a:xfrm>
            <a:off x="2459425" y="1503422"/>
            <a:ext cx="2055600"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1500">
                <a:latin typeface="Proxima Nova"/>
                <a:ea typeface="Proxima Nova"/>
                <a:cs typeface="Proxima Nova"/>
                <a:sym typeface="Proxima Nova"/>
              </a:defRPr>
            </a:lvl1pPr>
          </a:lstStyle>
          <a:p>
            <a:pPr/>
            <a:r>
              <a:t>Health</a:t>
            </a:r>
          </a:p>
        </p:txBody>
      </p:sp>
      <p:sp>
        <p:nvSpPr>
          <p:cNvPr id="1066" name="Shape 222"/>
          <p:cNvSpPr txBox="1"/>
          <p:nvPr/>
        </p:nvSpPr>
        <p:spPr>
          <a:xfrm>
            <a:off x="2349624" y="1970129"/>
            <a:ext cx="2165401" cy="2341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lnSpc>
                <a:spcPct val="150000"/>
              </a:lnSpc>
              <a:spcBef>
                <a:spcPts val="100"/>
              </a:spcBef>
              <a:buSzPts val="1400"/>
              <a:buFont typeface="Helvetica"/>
              <a:buChar char="●"/>
              <a:defRPr>
                <a:latin typeface="Proxima Nova"/>
                <a:ea typeface="Proxima Nova"/>
                <a:cs typeface="Proxima Nova"/>
                <a:sym typeface="Proxima Nova"/>
              </a:defRPr>
            </a:pPr>
            <a:r>
              <a:t>Disk Space</a:t>
            </a:r>
          </a:p>
          <a:p>
            <a:pPr marL="457200" indent="-317500">
              <a:lnSpc>
                <a:spcPct val="150000"/>
              </a:lnSpc>
              <a:buSzPts val="1400"/>
              <a:buFont typeface="Helvetica"/>
              <a:buChar char="●"/>
              <a:defRPr>
                <a:latin typeface="Proxima Nova"/>
                <a:ea typeface="Proxima Nova"/>
                <a:cs typeface="Proxima Nova"/>
                <a:sym typeface="Proxima Nova"/>
              </a:defRPr>
            </a:pPr>
            <a:r>
              <a:t>Data Source Connection</a:t>
            </a:r>
          </a:p>
          <a:p>
            <a:pPr marL="457200" indent="-317500">
              <a:lnSpc>
                <a:spcPct val="150000"/>
              </a:lnSpc>
              <a:buSzPts val="1400"/>
              <a:buFont typeface="Helvetica"/>
              <a:buChar char="●"/>
              <a:defRPr>
                <a:latin typeface="Proxima Nova"/>
                <a:ea typeface="Proxima Nova"/>
                <a:cs typeface="Proxima Nova"/>
                <a:sym typeface="Proxima Nova"/>
              </a:defRPr>
            </a:pPr>
            <a:r>
              <a:t>JMS</a:t>
            </a:r>
          </a:p>
          <a:p>
            <a:pPr marL="457200" indent="-317500">
              <a:lnSpc>
                <a:spcPct val="150000"/>
              </a:lnSpc>
              <a:buSzPts val="1400"/>
              <a:buFont typeface="Helvetica"/>
              <a:buChar char="●"/>
              <a:defRPr>
                <a:latin typeface="Proxima Nova"/>
                <a:ea typeface="Proxima Nova"/>
                <a:cs typeface="Proxima Nova"/>
                <a:sym typeface="Proxima Nova"/>
              </a:defRPr>
            </a:pPr>
            <a:r>
              <a:t>Rabbit</a:t>
            </a:r>
          </a:p>
          <a:p>
            <a:pPr marL="457200" indent="-317500">
              <a:lnSpc>
                <a:spcPct val="150000"/>
              </a:lnSpc>
              <a:buSzPts val="1400"/>
              <a:buFont typeface="Helvetica"/>
              <a:buChar char="●"/>
              <a:defRPr>
                <a:latin typeface="Proxima Nova"/>
                <a:ea typeface="Proxima Nova"/>
                <a:cs typeface="Proxima Nova"/>
                <a:sym typeface="Proxima Nova"/>
              </a:defRPr>
            </a:pPr>
            <a:r>
              <a:t>Redis</a:t>
            </a:r>
          </a:p>
          <a:p>
            <a:pPr marL="457200" indent="-317500">
              <a:lnSpc>
                <a:spcPct val="150000"/>
              </a:lnSpc>
              <a:buSzPts val="1400"/>
              <a:buFont typeface="Helvetica"/>
              <a:buChar char="●"/>
              <a:defRPr>
                <a:latin typeface="Proxima Nova"/>
                <a:ea typeface="Proxima Nova"/>
                <a:cs typeface="Proxima Nova"/>
                <a:sym typeface="Proxima Nova"/>
              </a:defRPr>
            </a:pPr>
            <a:r>
              <a:t>...</a:t>
            </a:r>
          </a:p>
        </p:txBody>
      </p:sp>
      <p:sp>
        <p:nvSpPr>
          <p:cNvPr id="1067" name="Shape 223"/>
          <p:cNvSpPr txBox="1"/>
          <p:nvPr/>
        </p:nvSpPr>
        <p:spPr>
          <a:xfrm>
            <a:off x="293950" y="1503422"/>
            <a:ext cx="2055599"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1500">
                <a:latin typeface="Proxima Nova"/>
                <a:ea typeface="Proxima Nova"/>
                <a:cs typeface="Proxima Nova"/>
                <a:sym typeface="Proxima Nova"/>
              </a:defRPr>
            </a:lvl1pPr>
          </a:lstStyle>
          <a:p>
            <a:pPr/>
            <a:r>
              <a:t>Metrics</a:t>
            </a:r>
          </a:p>
        </p:txBody>
      </p:sp>
      <p:sp>
        <p:nvSpPr>
          <p:cNvPr id="1068" name="Shape 224"/>
          <p:cNvSpPr txBox="1"/>
          <p:nvPr/>
        </p:nvSpPr>
        <p:spPr>
          <a:xfrm>
            <a:off x="4631249" y="1517672"/>
            <a:ext cx="2055600"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1500">
                <a:latin typeface="Proxima Nova"/>
                <a:ea typeface="Proxima Nova"/>
                <a:cs typeface="Proxima Nova"/>
                <a:sym typeface="Proxima Nova"/>
              </a:defRPr>
            </a:lvl1pPr>
          </a:lstStyle>
          <a:p>
            <a:pPr/>
            <a:r>
              <a:t>Data</a:t>
            </a:r>
          </a:p>
        </p:txBody>
      </p:sp>
      <p:sp>
        <p:nvSpPr>
          <p:cNvPr id="1069" name="Shape 225"/>
          <p:cNvSpPr/>
          <p:nvPr/>
        </p:nvSpPr>
        <p:spPr>
          <a:xfrm>
            <a:off x="1090088" y="1038945"/>
            <a:ext cx="452701" cy="453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B3B3B3"/>
          </a:solidFill>
          <a:ln w="12700">
            <a:miter lim="400000"/>
          </a:ln>
        </p:spPr>
        <p:txBody>
          <a:bodyPr lIns="45719" rIns="45719" anchor="ctr"/>
          <a:lstStyle/>
          <a:p>
            <a:pPr>
              <a:defRPr sz="1100">
                <a:solidFill>
                  <a:srgbClr val="FFFFFF"/>
                </a:solidFill>
                <a:latin typeface="Gill Sans"/>
                <a:ea typeface="Gill Sans"/>
                <a:cs typeface="Gill Sans"/>
                <a:sym typeface="Gill Sans"/>
              </a:defRPr>
            </a:pPr>
          </a:p>
        </p:txBody>
      </p:sp>
      <p:sp>
        <p:nvSpPr>
          <p:cNvPr id="1070" name="Shape 226"/>
          <p:cNvSpPr/>
          <p:nvPr/>
        </p:nvSpPr>
        <p:spPr>
          <a:xfrm>
            <a:off x="7565655" y="1040775"/>
            <a:ext cx="526801" cy="478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B3B3B3"/>
          </a:solidFill>
          <a:ln w="12700">
            <a:miter lim="400000"/>
          </a:ln>
        </p:spPr>
        <p:txBody>
          <a:bodyPr lIns="45719" rIns="45719" anchor="ctr"/>
          <a:lstStyle/>
          <a:p>
            <a:pPr>
              <a:defRPr sz="1100">
                <a:solidFill>
                  <a:srgbClr val="FFFFFF"/>
                </a:solidFill>
                <a:latin typeface="Gill Sans"/>
                <a:ea typeface="Gill Sans"/>
                <a:cs typeface="Gill Sans"/>
                <a:sym typeface="Gill Sans"/>
              </a:defRPr>
            </a:pPr>
          </a:p>
        </p:txBody>
      </p:sp>
      <p:sp>
        <p:nvSpPr>
          <p:cNvPr id="1071" name="Shape 227"/>
          <p:cNvSpPr/>
          <p:nvPr/>
        </p:nvSpPr>
        <p:spPr>
          <a:xfrm>
            <a:off x="5458462" y="1064866"/>
            <a:ext cx="402301" cy="401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B3B3B3"/>
          </a:solidFill>
          <a:ln>
            <a:solidFill>
              <a:srgbClr val="1AB9A5"/>
            </a:solidFill>
          </a:ln>
        </p:spPr>
        <p:txBody>
          <a:bodyPr lIns="45719" rIns="45719" anchor="ctr"/>
          <a:lstStyle/>
          <a:p>
            <a:pPr>
              <a:defRPr sz="1100">
                <a:solidFill>
                  <a:srgbClr val="FFFFFF"/>
                </a:solidFill>
                <a:latin typeface="Gill Sans"/>
                <a:ea typeface="Gill Sans"/>
                <a:cs typeface="Gill Sans"/>
                <a:sym typeface="Gill Sans"/>
              </a:defRPr>
            </a:pPr>
          </a:p>
        </p:txBody>
      </p:sp>
      <p:sp>
        <p:nvSpPr>
          <p:cNvPr id="1072" name="Shape 228"/>
          <p:cNvSpPr/>
          <p:nvPr/>
        </p:nvSpPr>
        <p:spPr>
          <a:xfrm>
            <a:off x="3196913" y="1025422"/>
            <a:ext cx="585902" cy="478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B3B3B3"/>
          </a:solidFill>
          <a:ln w="12700">
            <a:miter lim="400000"/>
          </a:ln>
        </p:spPr>
        <p:txBody>
          <a:bodyPr lIns="45719" rIns="45719" anchor="ctr"/>
          <a:lstStyle/>
          <a:p>
            <a:pPr>
              <a:defRPr sz="1100">
                <a:solidFill>
                  <a:srgbClr val="FFFFFF"/>
                </a:solidFill>
                <a:latin typeface="Gill Sans"/>
                <a:ea typeface="Gill Sans"/>
                <a:cs typeface="Gill Sans"/>
                <a:sym typeface="Gill Sans"/>
              </a:defRPr>
            </a:pPr>
          </a:p>
        </p:txBody>
      </p:sp>
      <p:sp>
        <p:nvSpPr>
          <p:cNvPr id="1073" name="Shape 229"/>
          <p:cNvSpPr txBox="1"/>
          <p:nvPr/>
        </p:nvSpPr>
        <p:spPr>
          <a:xfrm>
            <a:off x="178849" y="1970129"/>
            <a:ext cx="2165401" cy="1770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lnSpc>
                <a:spcPct val="150000"/>
              </a:lnSpc>
              <a:spcBef>
                <a:spcPts val="100"/>
              </a:spcBef>
              <a:buSzPts val="1400"/>
              <a:buFont typeface="Helvetica"/>
              <a:buChar char="●"/>
              <a:defRPr>
                <a:latin typeface="Proxima Nova"/>
                <a:ea typeface="Proxima Nova"/>
                <a:cs typeface="Proxima Nova"/>
                <a:sym typeface="Proxima Nova"/>
              </a:defRPr>
            </a:pPr>
            <a:r>
              <a:t>Record</a:t>
            </a:r>
          </a:p>
          <a:p>
            <a:pPr marL="457200" indent="-317500">
              <a:lnSpc>
                <a:spcPct val="150000"/>
              </a:lnSpc>
              <a:buSzPts val="1400"/>
              <a:buFont typeface="Helvetica"/>
              <a:buChar char="●"/>
              <a:defRPr>
                <a:latin typeface="Proxima Nova"/>
                <a:ea typeface="Proxima Nova"/>
                <a:cs typeface="Proxima Nova"/>
                <a:sym typeface="Proxima Nova"/>
              </a:defRPr>
            </a:pPr>
            <a:r>
              <a:t>Gauges</a:t>
            </a:r>
          </a:p>
          <a:p>
            <a:pPr marL="457200" indent="-317500">
              <a:lnSpc>
                <a:spcPct val="150000"/>
              </a:lnSpc>
              <a:buSzPts val="1400"/>
              <a:buFont typeface="Helvetica"/>
              <a:buChar char="●"/>
              <a:defRPr>
                <a:latin typeface="Proxima Nova"/>
                <a:ea typeface="Proxima Nova"/>
                <a:cs typeface="Proxima Nova"/>
                <a:sym typeface="Proxima Nova"/>
              </a:defRPr>
            </a:pPr>
            <a:r>
              <a:t>Counters</a:t>
            </a:r>
          </a:p>
          <a:p>
            <a:pPr marL="457200" indent="-317500">
              <a:lnSpc>
                <a:spcPct val="150000"/>
              </a:lnSpc>
              <a:buSzPts val="1400"/>
              <a:buFont typeface="Helvetica"/>
              <a:buChar char="●"/>
              <a:defRPr>
                <a:latin typeface="Proxima Nova"/>
                <a:ea typeface="Proxima Nova"/>
                <a:cs typeface="Proxima Nova"/>
                <a:sym typeface="Proxima Nova"/>
              </a:defRPr>
            </a:pPr>
            <a:r>
              <a:t>Compose</a:t>
            </a:r>
          </a:p>
        </p:txBody>
      </p:sp>
      <p:sp>
        <p:nvSpPr>
          <p:cNvPr id="1074" name="Shape 230"/>
          <p:cNvSpPr txBox="1"/>
          <p:nvPr/>
        </p:nvSpPr>
        <p:spPr>
          <a:xfrm>
            <a:off x="4515025" y="1970125"/>
            <a:ext cx="2165401" cy="1084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buSzPts val="1400"/>
              <a:buFont typeface="Helvetica"/>
              <a:buChar char="●"/>
              <a:defRPr>
                <a:latin typeface="Proxima Nova"/>
                <a:ea typeface="Proxima Nova"/>
                <a:cs typeface="Proxima Nova"/>
                <a:sym typeface="Proxima Nova"/>
              </a:defRPr>
            </a:pPr>
            <a:r>
              <a:t>Liquibase</a:t>
            </a:r>
          </a:p>
          <a:p>
            <a:pPr marL="457200" indent="-317500">
              <a:spcBef>
                <a:spcPts val="1000"/>
              </a:spcBef>
              <a:buSzPts val="1400"/>
              <a:buFont typeface="Helvetica"/>
              <a:buChar char="●"/>
              <a:defRPr>
                <a:latin typeface="Proxima Nova"/>
                <a:ea typeface="Proxima Nova"/>
                <a:cs typeface="Proxima Nova"/>
                <a:sym typeface="Proxima Nova"/>
              </a:defRPr>
            </a:pPr>
            <a:r>
              <a:t>Flyway</a:t>
            </a:r>
          </a:p>
          <a:p>
            <a:pPr marL="457200" indent="-317500">
              <a:spcBef>
                <a:spcPts val="1000"/>
              </a:spcBef>
              <a:buSzPts val="1400"/>
              <a:buFont typeface="Helvetica"/>
              <a:buChar char="●"/>
              <a:defRPr>
                <a:latin typeface="Proxima Nova"/>
                <a:ea typeface="Proxima Nova"/>
                <a:cs typeface="Proxima Nova"/>
                <a:sym typeface="Proxima Nova"/>
              </a:defRPr>
            </a:pPr>
            <a:r>
              <a:t>Configuration</a:t>
            </a:r>
          </a:p>
        </p:txBody>
      </p:sp>
      <p:sp>
        <p:nvSpPr>
          <p:cNvPr id="1075" name="Shape 231"/>
          <p:cNvSpPr txBox="1"/>
          <p:nvPr/>
        </p:nvSpPr>
        <p:spPr>
          <a:xfrm>
            <a:off x="6691175" y="1970121"/>
            <a:ext cx="2165401" cy="1046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lnSpc>
                <a:spcPct val="150000"/>
              </a:lnSpc>
              <a:spcBef>
                <a:spcPts val="100"/>
              </a:spcBef>
              <a:buSzPts val="1400"/>
              <a:buFont typeface="Helvetica"/>
              <a:buChar char="●"/>
              <a:defRPr>
                <a:latin typeface="Proxima Nova"/>
                <a:ea typeface="Proxima Nova"/>
                <a:cs typeface="Proxima Nova"/>
                <a:sym typeface="Proxima Nova"/>
              </a:defRPr>
            </a:pPr>
            <a:r>
              <a:t>Build Info</a:t>
            </a:r>
          </a:p>
          <a:p>
            <a:pPr marL="457200" indent="-317500">
              <a:lnSpc>
                <a:spcPct val="150000"/>
              </a:lnSpc>
              <a:buSzPts val="1400"/>
              <a:buFont typeface="Helvetica"/>
              <a:buChar char="●"/>
              <a:defRPr>
                <a:latin typeface="Proxima Nova"/>
                <a:ea typeface="Proxima Nova"/>
                <a:cs typeface="Proxima Nova"/>
                <a:sym typeface="Proxima Nova"/>
              </a:defRPr>
            </a:pPr>
            <a:r>
              <a:t>Git Version</a:t>
            </a:r>
          </a:p>
          <a:p>
            <a:pPr marL="457200" indent="-317500">
              <a:lnSpc>
                <a:spcPct val="150000"/>
              </a:lnSpc>
              <a:buSzPts val="1400"/>
              <a:buFont typeface="Helvetica"/>
              <a:buChar char="●"/>
              <a:defRPr>
                <a:latin typeface="Proxima Nova"/>
                <a:ea typeface="Proxima Nova"/>
                <a:cs typeface="Proxima Nova"/>
                <a:sym typeface="Proxima Nova"/>
              </a:defRPr>
            </a:pPr>
            <a:r>
              <a:t>Build Date</a:t>
            </a:r>
          </a:p>
        </p:txBody>
      </p:sp>
      <p:sp>
        <p:nvSpPr>
          <p:cNvPr id="1076" name="Shape 232"/>
          <p:cNvSpPr txBox="1"/>
          <p:nvPr/>
        </p:nvSpPr>
        <p:spPr>
          <a:xfrm>
            <a:off x="6800974" y="1503422"/>
            <a:ext cx="20298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sz="1500">
                <a:latin typeface="Proxima Nova"/>
                <a:ea typeface="Proxima Nova"/>
                <a:cs typeface="Proxima Nova"/>
                <a:sym typeface="Proxima Nova"/>
              </a:defRPr>
            </a:lvl1pPr>
          </a:lstStyle>
          <a:p>
            <a:pPr/>
            <a:r>
              <a:t>Info</a:t>
            </a:r>
          </a:p>
        </p:txBody>
      </p:sp>
      <p:sp>
        <p:nvSpPr>
          <p:cNvPr id="1077" name="Shape 233"/>
          <p:cNvSpPr/>
          <p:nvPr/>
        </p:nvSpPr>
        <p:spPr>
          <a:xfrm flipH="1" rot="10800000">
            <a:off x="419625" y="1923973"/>
            <a:ext cx="1804201" cy="12701"/>
          </a:xfrm>
          <a:prstGeom prst="rect">
            <a:avLst/>
          </a:prstGeom>
          <a:solidFill>
            <a:srgbClr val="00253E">
              <a:alpha val="12690"/>
            </a:srgbClr>
          </a:solidFill>
          <a:ln w="12700">
            <a:miter lim="400000"/>
          </a:ln>
        </p:spPr>
        <p:txBody>
          <a:bodyPr lIns="45719" rIns="45719" anchor="ctr"/>
          <a:lstStyle/>
          <a:p>
            <a:pPr/>
          </a:p>
        </p:txBody>
      </p:sp>
      <p:sp>
        <p:nvSpPr>
          <p:cNvPr id="1078" name="Shape 234"/>
          <p:cNvSpPr/>
          <p:nvPr/>
        </p:nvSpPr>
        <p:spPr>
          <a:xfrm flipH="1" rot="10800000">
            <a:off x="2587774" y="1923973"/>
            <a:ext cx="1804201" cy="12701"/>
          </a:xfrm>
          <a:prstGeom prst="rect">
            <a:avLst/>
          </a:prstGeom>
          <a:solidFill>
            <a:srgbClr val="00253E">
              <a:alpha val="12690"/>
            </a:srgbClr>
          </a:solidFill>
          <a:ln w="12700">
            <a:miter lim="400000"/>
          </a:ln>
        </p:spPr>
        <p:txBody>
          <a:bodyPr lIns="45719" rIns="45719" anchor="ctr"/>
          <a:lstStyle/>
          <a:p>
            <a:pPr/>
          </a:p>
        </p:txBody>
      </p:sp>
      <p:sp>
        <p:nvSpPr>
          <p:cNvPr id="1079" name="Shape 235"/>
          <p:cNvSpPr/>
          <p:nvPr/>
        </p:nvSpPr>
        <p:spPr>
          <a:xfrm flipH="1" rot="10800000">
            <a:off x="4755900" y="1923973"/>
            <a:ext cx="1804200" cy="12701"/>
          </a:xfrm>
          <a:prstGeom prst="rect">
            <a:avLst/>
          </a:prstGeom>
          <a:solidFill>
            <a:srgbClr val="00253E">
              <a:alpha val="12690"/>
            </a:srgbClr>
          </a:solidFill>
          <a:ln w="12700">
            <a:miter lim="400000"/>
          </a:ln>
        </p:spPr>
        <p:txBody>
          <a:bodyPr lIns="45719" rIns="45719" anchor="ctr"/>
          <a:lstStyle/>
          <a:p>
            <a:pPr/>
          </a:p>
        </p:txBody>
      </p:sp>
      <p:sp>
        <p:nvSpPr>
          <p:cNvPr id="1080" name="Shape 236"/>
          <p:cNvSpPr/>
          <p:nvPr/>
        </p:nvSpPr>
        <p:spPr>
          <a:xfrm flipH="1" rot="10800000">
            <a:off x="6924024" y="1923973"/>
            <a:ext cx="1804201" cy="12701"/>
          </a:xfrm>
          <a:prstGeom prst="rect">
            <a:avLst/>
          </a:prstGeom>
          <a:solidFill>
            <a:srgbClr val="00253E">
              <a:alpha val="12690"/>
            </a:srgbClr>
          </a:solidFill>
          <a:ln w="12700">
            <a:miter lim="400000"/>
          </a:ln>
        </p:spPr>
        <p:txBody>
          <a:bodyPr lIns="45719" rIns="45719" anchor="ctr"/>
          <a:lstStyle/>
          <a:p>
            <a:pPr/>
          </a:p>
        </p:txBody>
      </p:sp>
      <p:sp>
        <p:nvSpPr>
          <p:cNvPr id="1081" name="Shape 237"/>
          <p:cNvSpPr txBox="1"/>
          <p:nvPr>
            <p:ph type="title"/>
          </p:nvPr>
        </p:nvSpPr>
        <p:spPr>
          <a:xfrm>
            <a:off x="192475" y="151274"/>
            <a:ext cx="8663100" cy="393902"/>
          </a:xfrm>
          <a:prstGeom prst="rect">
            <a:avLst/>
          </a:prstGeom>
        </p:spPr>
        <p:txBody>
          <a:bodyPr/>
          <a:lstStyle>
            <a:lvl1pPr defTabSz="493776">
              <a:defRPr sz="1350"/>
            </a:lvl1pPr>
          </a:lstStyle>
          <a:p>
            <a:pPr/>
            <a:r>
              <a:t>Actuator</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5" name="Shape 242"/>
          <p:cNvSpPr txBox="1"/>
          <p:nvPr>
            <p:ph type="title"/>
          </p:nvPr>
        </p:nvSpPr>
        <p:spPr>
          <a:xfrm>
            <a:off x="192475" y="151274"/>
            <a:ext cx="8663100" cy="393902"/>
          </a:xfrm>
          <a:prstGeom prst="rect">
            <a:avLst/>
          </a:prstGeom>
        </p:spPr>
        <p:txBody>
          <a:bodyPr/>
          <a:lstStyle>
            <a:lvl1pPr defTabSz="493776">
              <a:defRPr sz="1350"/>
            </a:lvl1pPr>
          </a:lstStyle>
          <a:p>
            <a:pPr/>
            <a:r>
              <a:t>Auto-Configured Health Indicators</a:t>
            </a:r>
          </a:p>
        </p:txBody>
      </p:sp>
      <p:graphicFrame>
        <p:nvGraphicFramePr>
          <p:cNvPr id="1086" name="Shape 243"/>
          <p:cNvGraphicFramePr/>
          <p:nvPr/>
        </p:nvGraphicFramePr>
        <p:xfrm>
          <a:off x="952500" y="666750"/>
          <a:ext cx="7239000" cy="38100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619500"/>
                <a:gridCol w="3619500"/>
              </a:tblGrid>
              <a:tr h="381000">
                <a:tc>
                  <a:txBody>
                    <a:bodyPr/>
                    <a:lstStyle/>
                    <a:p>
                      <a:pPr>
                        <a:defRPr sz="1800"/>
                      </a:pPr>
                      <a:r>
                        <a:rPr b="1" sz="1400">
                          <a:latin typeface="Courier New"/>
                          <a:ea typeface="Courier New"/>
                          <a:cs typeface="Courier New"/>
                          <a:sym typeface="Courier New"/>
                        </a:rPr>
                        <a:t>DiskSpaceHealthIndicator</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800"/>
                      </a:pPr>
                      <a:r>
                        <a:rPr sz="1400"/>
                        <a:t>Checks for low disk space</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b="1" sz="1400">
                          <a:latin typeface="Courier New"/>
                          <a:ea typeface="Courier New"/>
                          <a:cs typeface="Courier New"/>
                          <a:sym typeface="Courier New"/>
                        </a:defRPr>
                      </a:pPr>
                      <a:r>
                        <a:t>DataSource</a:t>
                      </a:r>
                      <a:r>
                        <a:rPr>
                          <a:solidFill>
                            <a:srgbClr val="6C3F75"/>
                          </a:solidFill>
                        </a:rPr>
                        <a:t>HealthIndicator</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400"/>
                      </a:pPr>
                      <a:r>
                        <a:t>Validates </a:t>
                      </a:r>
                      <a:r>
                        <a:rPr>
                          <a:solidFill>
                            <a:schemeClr val="accent2"/>
                          </a:solidFill>
                        </a:rPr>
                        <a:t>DataSource </a:t>
                      </a:r>
                      <a:r>
                        <a:t>connection</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b="1" sz="1400">
                          <a:latin typeface="Courier New"/>
                          <a:ea typeface="Courier New"/>
                          <a:cs typeface="Courier New"/>
                          <a:sym typeface="Courier New"/>
                        </a:defRPr>
                      </a:pPr>
                      <a:r>
                        <a:t>Elasticsearch</a:t>
                      </a:r>
                      <a:r>
                        <a:rPr>
                          <a:solidFill>
                            <a:srgbClr val="6C3F75"/>
                          </a:solidFill>
                        </a:rPr>
                        <a:t>HealthIndicator</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400">
                          <a:solidFill>
                            <a:srgbClr val="6C3F75"/>
                          </a:solidFill>
                        </a:defRPr>
                      </a:pPr>
                      <a:r>
                        <a:t>Checks if </a:t>
                      </a:r>
                      <a:r>
                        <a:rPr>
                          <a:solidFill>
                            <a:schemeClr val="accent2"/>
                          </a:solidFill>
                        </a:rPr>
                        <a:t>Elasticsearch </a:t>
                      </a:r>
                      <a:r>
                        <a:t>is up</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b="1" sz="1400">
                          <a:latin typeface="Courier New"/>
                          <a:ea typeface="Courier New"/>
                          <a:cs typeface="Courier New"/>
                          <a:sym typeface="Courier New"/>
                        </a:defRPr>
                      </a:pPr>
                      <a:r>
                        <a:t>Jms</a:t>
                      </a:r>
                      <a:r>
                        <a:rPr>
                          <a:solidFill>
                            <a:srgbClr val="6C3F75"/>
                          </a:solidFill>
                        </a:rPr>
                        <a:t>HealthIndicator</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400">
                          <a:solidFill>
                            <a:srgbClr val="6C3F75"/>
                          </a:solidFill>
                        </a:defRPr>
                      </a:pPr>
                      <a:r>
                        <a:t>Checks if a </a:t>
                      </a:r>
                      <a:r>
                        <a:rPr>
                          <a:solidFill>
                            <a:schemeClr val="accent2"/>
                          </a:solidFill>
                        </a:rPr>
                        <a:t>JMS broker</a:t>
                      </a:r>
                      <a:r>
                        <a:t> is up</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b="1" sz="1400">
                          <a:latin typeface="Courier New"/>
                          <a:ea typeface="Courier New"/>
                          <a:cs typeface="Courier New"/>
                          <a:sym typeface="Courier New"/>
                        </a:defRPr>
                      </a:pPr>
                      <a:r>
                        <a:t>Mail</a:t>
                      </a:r>
                      <a:r>
                        <a:rPr>
                          <a:solidFill>
                            <a:srgbClr val="6C3F75"/>
                          </a:solidFill>
                        </a:rPr>
                        <a:t>HealthIndicator</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400">
                          <a:solidFill>
                            <a:srgbClr val="6C3F75"/>
                          </a:solidFill>
                        </a:defRPr>
                      </a:pPr>
                      <a:r>
                        <a:t>Checks if a </a:t>
                      </a:r>
                      <a:r>
                        <a:rPr>
                          <a:solidFill>
                            <a:schemeClr val="accent2"/>
                          </a:solidFill>
                        </a:rPr>
                        <a:t>mail server</a:t>
                      </a:r>
                      <a:r>
                        <a:t> is up</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b="1" sz="1400">
                          <a:latin typeface="Courier New"/>
                          <a:ea typeface="Courier New"/>
                          <a:cs typeface="Courier New"/>
                          <a:sym typeface="Courier New"/>
                        </a:defRPr>
                      </a:pPr>
                      <a:r>
                        <a:t>Mongo</a:t>
                      </a:r>
                      <a:r>
                        <a:rPr>
                          <a:solidFill>
                            <a:srgbClr val="6C3F75"/>
                          </a:solidFill>
                        </a:rPr>
                        <a:t>HealthIndicator</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400">
                          <a:solidFill>
                            <a:srgbClr val="6C3F75"/>
                          </a:solidFill>
                        </a:defRPr>
                      </a:pPr>
                      <a:r>
                        <a:t>Checks if </a:t>
                      </a:r>
                      <a:r>
                        <a:rPr>
                          <a:solidFill>
                            <a:schemeClr val="accent2"/>
                          </a:solidFill>
                        </a:rPr>
                        <a:t>MongoDB </a:t>
                      </a:r>
                      <a:r>
                        <a:t>is up</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b="1" sz="1400">
                          <a:latin typeface="Courier New"/>
                          <a:ea typeface="Courier New"/>
                          <a:cs typeface="Courier New"/>
                          <a:sym typeface="Courier New"/>
                        </a:defRPr>
                      </a:pPr>
                      <a:r>
                        <a:t>Rabbit</a:t>
                      </a:r>
                      <a:r>
                        <a:rPr>
                          <a:solidFill>
                            <a:srgbClr val="6C3F75"/>
                          </a:solidFill>
                        </a:rPr>
                        <a:t>HealthIndicator</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400">
                          <a:solidFill>
                            <a:srgbClr val="6C3F75"/>
                          </a:solidFill>
                        </a:defRPr>
                      </a:pPr>
                      <a:r>
                        <a:t>Checks if </a:t>
                      </a:r>
                      <a:r>
                        <a:rPr>
                          <a:solidFill>
                            <a:schemeClr val="accent2"/>
                          </a:solidFill>
                        </a:rPr>
                        <a:t>RabbitMQ </a:t>
                      </a:r>
                      <a:r>
                        <a:t>server is up</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b="1" sz="1400">
                          <a:latin typeface="Courier New"/>
                          <a:ea typeface="Courier New"/>
                          <a:cs typeface="Courier New"/>
                          <a:sym typeface="Courier New"/>
                        </a:defRPr>
                      </a:pPr>
                      <a:r>
                        <a:t>Redis</a:t>
                      </a:r>
                      <a:r>
                        <a:rPr>
                          <a:solidFill>
                            <a:srgbClr val="6C3F75"/>
                          </a:solidFill>
                        </a:rPr>
                        <a:t>HealthIndicator</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400">
                          <a:solidFill>
                            <a:srgbClr val="6C3F75"/>
                          </a:solidFill>
                        </a:defRPr>
                      </a:pPr>
                      <a:r>
                        <a:t>Checks if </a:t>
                      </a:r>
                      <a:r>
                        <a:rPr>
                          <a:solidFill>
                            <a:schemeClr val="accent2"/>
                          </a:solidFill>
                        </a:rPr>
                        <a:t>Redis </a:t>
                      </a:r>
                      <a:r>
                        <a:t>server is up</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b="1" sz="1400">
                          <a:latin typeface="Courier New"/>
                          <a:ea typeface="Courier New"/>
                          <a:cs typeface="Courier New"/>
                          <a:sym typeface="Courier New"/>
                        </a:defRPr>
                      </a:pPr>
                      <a:r>
                        <a:t>Solr</a:t>
                      </a:r>
                      <a:r>
                        <a:rPr>
                          <a:solidFill>
                            <a:srgbClr val="6C3F75"/>
                          </a:solidFill>
                        </a:rPr>
                        <a:t>HealthIndicator</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400">
                          <a:solidFill>
                            <a:srgbClr val="6C3F75"/>
                          </a:solidFill>
                        </a:defRPr>
                      </a:pPr>
                      <a:r>
                        <a:t>Checks if </a:t>
                      </a:r>
                      <a:r>
                        <a:rPr>
                          <a:solidFill>
                            <a:schemeClr val="accent2"/>
                          </a:solidFill>
                        </a:rPr>
                        <a:t>Solr </a:t>
                      </a:r>
                      <a:r>
                        <a:t>server is up</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r h="381000">
                <a:tc>
                  <a:txBody>
                    <a:bodyPr/>
                    <a:lstStyle/>
                    <a:p>
                      <a:pPr>
                        <a:defRPr b="1" sz="1400">
                          <a:latin typeface="Courier New"/>
                          <a:ea typeface="Courier New"/>
                          <a:cs typeface="Courier New"/>
                          <a:sym typeface="Courier New"/>
                        </a:defRPr>
                      </a:pPr>
                      <a:r>
                        <a:t>Cassandra</a:t>
                      </a:r>
                      <a:r>
                        <a:rPr>
                          <a:solidFill>
                            <a:srgbClr val="6C3F75"/>
                          </a:solidFill>
                        </a:rPr>
                        <a:t>HealthIndicator</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c>
                  <a:txBody>
                    <a:bodyPr/>
                    <a:lstStyle/>
                    <a:p>
                      <a:pPr>
                        <a:defRPr sz="1400"/>
                      </a:pPr>
                      <a:r>
                        <a:t>Checks if </a:t>
                      </a:r>
                      <a:r>
                        <a:rPr>
                          <a:solidFill>
                            <a:schemeClr val="accent2"/>
                          </a:solidFill>
                        </a:rPr>
                        <a:t>Cassandra DB</a:t>
                      </a:r>
                      <a:r>
                        <a:t> is up</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noFill/>
                  </a:tcPr>
                </a:tc>
              </a:tr>
            </a:tbl>
          </a:graphicData>
        </a:graphic>
      </p:graphicFrame>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0" name="Shape 248"/>
          <p:cNvSpPr txBox="1"/>
          <p:nvPr>
            <p:ph type="title"/>
          </p:nvPr>
        </p:nvSpPr>
        <p:spPr>
          <a:xfrm>
            <a:off x="192475" y="151274"/>
            <a:ext cx="8663100" cy="393902"/>
          </a:xfrm>
          <a:prstGeom prst="rect">
            <a:avLst/>
          </a:prstGeom>
        </p:spPr>
        <p:txBody>
          <a:bodyPr/>
          <a:lstStyle>
            <a:lvl1pPr defTabSz="493776">
              <a:defRPr sz="1350"/>
            </a:lvl1pPr>
          </a:lstStyle>
          <a:p>
            <a:pPr/>
            <a:r>
              <a:t>Custom Health Indicator</a:t>
            </a:r>
          </a:p>
        </p:txBody>
      </p:sp>
      <p:sp>
        <p:nvSpPr>
          <p:cNvPr id="1091" name="Shape 249"/>
          <p:cNvSpPr txBox="1"/>
          <p:nvPr>
            <p:ph type="body" idx="1"/>
          </p:nvPr>
        </p:nvSpPr>
        <p:spPr>
          <a:xfrm>
            <a:off x="915400" y="900399"/>
            <a:ext cx="7333200" cy="3769502"/>
          </a:xfrm>
          <a:prstGeom prst="rect">
            <a:avLst/>
          </a:prstGeom>
        </p:spPr>
        <p:txBody>
          <a:bodyPr/>
          <a:lstStyle/>
          <a:p>
            <a:pPr marL="0" indent="0">
              <a:lnSpc>
                <a:spcPct val="115000"/>
              </a:lnSpc>
              <a:buSzTx/>
              <a:buNone/>
              <a:defRPr b="1" sz="1200">
                <a:solidFill>
                  <a:srgbClr val="000088"/>
                </a:solidFill>
                <a:latin typeface="Consolas"/>
                <a:ea typeface="Consolas"/>
                <a:cs typeface="Consolas"/>
                <a:sym typeface="Consolas"/>
              </a:defRPr>
            </a:pPr>
            <a:r>
              <a:t>import</a:t>
            </a:r>
            <a:r>
              <a:rPr>
                <a:solidFill>
                  <a:srgbClr val="6C3F75"/>
                </a:solidFill>
              </a:rPr>
              <a:t> org</a:t>
            </a:r>
            <a:r>
              <a:rPr>
                <a:solidFill>
                  <a:srgbClr val="666600"/>
                </a:solidFill>
              </a:rPr>
              <a:t>.</a:t>
            </a:r>
            <a:r>
              <a:rPr>
                <a:solidFill>
                  <a:srgbClr val="6C3F75"/>
                </a:solidFill>
              </a:rPr>
              <a:t>springframework</a:t>
            </a:r>
            <a:r>
              <a:rPr>
                <a:solidFill>
                  <a:srgbClr val="666600"/>
                </a:solidFill>
              </a:rPr>
              <a:t>.</a:t>
            </a:r>
            <a:r>
              <a:rPr>
                <a:solidFill>
                  <a:srgbClr val="6C3F75"/>
                </a:solidFill>
              </a:rPr>
              <a:t>boot</a:t>
            </a:r>
            <a:r>
              <a:rPr>
                <a:solidFill>
                  <a:srgbClr val="666600"/>
                </a:solidFill>
              </a:rPr>
              <a:t>.</a:t>
            </a:r>
            <a:r>
              <a:rPr>
                <a:solidFill>
                  <a:srgbClr val="6C3F75"/>
                </a:solidFill>
              </a:rPr>
              <a:t>actuate</a:t>
            </a:r>
            <a:r>
              <a:rPr>
                <a:solidFill>
                  <a:srgbClr val="666600"/>
                </a:solidFill>
              </a:rPr>
              <a:t>.</a:t>
            </a:r>
            <a:r>
              <a:rPr>
                <a:solidFill>
                  <a:srgbClr val="6C3F75"/>
                </a:solidFill>
              </a:rPr>
              <a:t>health</a:t>
            </a:r>
            <a:r>
              <a:rPr>
                <a:solidFill>
                  <a:srgbClr val="666600"/>
                </a:solidFill>
              </a:rPr>
              <a:t>.</a:t>
            </a:r>
            <a:r>
              <a:rPr>
                <a:solidFill>
                  <a:srgbClr val="660066"/>
                </a:solidFill>
              </a:rPr>
              <a:t>Health;</a:t>
            </a:r>
            <a:endParaRPr>
              <a:solidFill>
                <a:srgbClr val="6C3F75"/>
              </a:solidFill>
            </a:endParaRPr>
          </a:p>
          <a:p>
            <a:pPr marL="0" indent="0">
              <a:lnSpc>
                <a:spcPct val="115000"/>
              </a:lnSpc>
              <a:buSzTx/>
              <a:buNone/>
              <a:defRPr b="1" sz="1200">
                <a:solidFill>
                  <a:srgbClr val="000088"/>
                </a:solidFill>
                <a:latin typeface="Consolas"/>
                <a:ea typeface="Consolas"/>
                <a:cs typeface="Consolas"/>
                <a:sym typeface="Consolas"/>
              </a:defRPr>
            </a:pPr>
            <a:r>
              <a:t>import</a:t>
            </a:r>
            <a:r>
              <a:rPr>
                <a:solidFill>
                  <a:srgbClr val="6C3F75"/>
                </a:solidFill>
              </a:rPr>
              <a:t> org</a:t>
            </a:r>
            <a:r>
              <a:rPr>
                <a:solidFill>
                  <a:srgbClr val="666600"/>
                </a:solidFill>
              </a:rPr>
              <a:t>.</a:t>
            </a:r>
            <a:r>
              <a:rPr>
                <a:solidFill>
                  <a:srgbClr val="6C3F75"/>
                </a:solidFill>
              </a:rPr>
              <a:t>springframework</a:t>
            </a:r>
            <a:r>
              <a:rPr>
                <a:solidFill>
                  <a:srgbClr val="666600"/>
                </a:solidFill>
              </a:rPr>
              <a:t>.</a:t>
            </a:r>
            <a:r>
              <a:rPr>
                <a:solidFill>
                  <a:srgbClr val="6C3F75"/>
                </a:solidFill>
              </a:rPr>
              <a:t>boot</a:t>
            </a:r>
            <a:r>
              <a:rPr>
                <a:solidFill>
                  <a:srgbClr val="666600"/>
                </a:solidFill>
              </a:rPr>
              <a:t>.</a:t>
            </a:r>
            <a:r>
              <a:rPr>
                <a:solidFill>
                  <a:srgbClr val="6C3F75"/>
                </a:solidFill>
              </a:rPr>
              <a:t>actuate</a:t>
            </a:r>
            <a:r>
              <a:rPr>
                <a:solidFill>
                  <a:srgbClr val="666600"/>
                </a:solidFill>
              </a:rPr>
              <a:t>.</a:t>
            </a:r>
            <a:r>
              <a:rPr>
                <a:solidFill>
                  <a:srgbClr val="6C3F75"/>
                </a:solidFill>
              </a:rPr>
              <a:t>health</a:t>
            </a:r>
            <a:r>
              <a:rPr>
                <a:solidFill>
                  <a:srgbClr val="666600"/>
                </a:solidFill>
              </a:rPr>
              <a:t>.</a:t>
            </a:r>
            <a:r>
              <a:rPr>
                <a:solidFill>
                  <a:srgbClr val="660066"/>
                </a:solidFill>
              </a:rPr>
              <a:t>HealthIndicator;</a:t>
            </a:r>
            <a:endParaRPr>
              <a:solidFill>
                <a:srgbClr val="6C3F75"/>
              </a:solidFill>
            </a:endParaRPr>
          </a:p>
          <a:p>
            <a:pPr marL="0" indent="0">
              <a:lnSpc>
                <a:spcPct val="115000"/>
              </a:lnSpc>
              <a:buSzTx/>
              <a:buNone/>
              <a:defRPr b="1" sz="1200">
                <a:solidFill>
                  <a:srgbClr val="000088"/>
                </a:solidFill>
                <a:latin typeface="Consolas"/>
                <a:ea typeface="Consolas"/>
                <a:cs typeface="Consolas"/>
                <a:sym typeface="Consolas"/>
              </a:defRPr>
            </a:pPr>
            <a:r>
              <a:t>import</a:t>
            </a:r>
            <a:r>
              <a:rPr>
                <a:solidFill>
                  <a:srgbClr val="6C3F75"/>
                </a:solidFill>
              </a:rPr>
              <a:t> org</a:t>
            </a:r>
            <a:r>
              <a:rPr>
                <a:solidFill>
                  <a:srgbClr val="666600"/>
                </a:solidFill>
              </a:rPr>
              <a:t>.</a:t>
            </a:r>
            <a:r>
              <a:rPr>
                <a:solidFill>
                  <a:srgbClr val="6C3F75"/>
                </a:solidFill>
              </a:rPr>
              <a:t>springframework</a:t>
            </a:r>
            <a:r>
              <a:rPr>
                <a:solidFill>
                  <a:srgbClr val="666600"/>
                </a:solidFill>
              </a:rPr>
              <a:t>.</a:t>
            </a:r>
            <a:r>
              <a:rPr>
                <a:solidFill>
                  <a:srgbClr val="6C3F75"/>
                </a:solidFill>
              </a:rPr>
              <a:t>stereotype</a:t>
            </a:r>
            <a:r>
              <a:rPr>
                <a:solidFill>
                  <a:srgbClr val="666600"/>
                </a:solidFill>
              </a:rPr>
              <a:t>.</a:t>
            </a:r>
            <a:r>
              <a:rPr>
                <a:solidFill>
                  <a:srgbClr val="660066"/>
                </a:solidFill>
              </a:rPr>
              <a:t>Component;</a:t>
            </a:r>
            <a:endParaRPr>
              <a:solidFill>
                <a:srgbClr val="6C3F75"/>
              </a:solidFill>
            </a:endParaRPr>
          </a:p>
          <a:p>
            <a:pPr marL="0" indent="0">
              <a:lnSpc>
                <a:spcPct val="115000"/>
              </a:lnSpc>
              <a:buSzTx/>
              <a:buNone/>
              <a:defRPr b="1" sz="1200">
                <a:solidFill>
                  <a:srgbClr val="6C3F75"/>
                </a:solidFill>
                <a:latin typeface="Consolas"/>
                <a:ea typeface="Consolas"/>
                <a:cs typeface="Consolas"/>
                <a:sym typeface="Consolas"/>
              </a:defRPr>
            </a:pPr>
          </a:p>
          <a:p>
            <a:pPr marL="0" indent="0">
              <a:lnSpc>
                <a:spcPct val="115000"/>
              </a:lnSpc>
              <a:buSzTx/>
              <a:buNone/>
              <a:defRPr b="1" sz="1200">
                <a:solidFill>
                  <a:srgbClr val="006666"/>
                </a:solidFill>
                <a:latin typeface="Consolas"/>
                <a:ea typeface="Consolas"/>
                <a:cs typeface="Consolas"/>
                <a:sym typeface="Consolas"/>
              </a:defRPr>
            </a:pPr>
            <a:r>
              <a:t>@Component</a:t>
            </a:r>
            <a:endParaRPr>
              <a:solidFill>
                <a:srgbClr val="6C3F75"/>
              </a:solidFill>
            </a:endParaRPr>
          </a:p>
          <a:p>
            <a:pPr marL="0" indent="0">
              <a:lnSpc>
                <a:spcPct val="115000"/>
              </a:lnSpc>
              <a:buSzTx/>
              <a:buNone/>
              <a:defRPr b="1" sz="1200">
                <a:solidFill>
                  <a:srgbClr val="000088"/>
                </a:solidFill>
                <a:latin typeface="Consolas"/>
                <a:ea typeface="Consolas"/>
                <a:cs typeface="Consolas"/>
                <a:sym typeface="Consolas"/>
              </a:defRPr>
            </a:pPr>
            <a:r>
              <a:t>public</a:t>
            </a:r>
            <a:r>
              <a:rPr>
                <a:solidFill>
                  <a:srgbClr val="6C3F75"/>
                </a:solidFill>
              </a:rPr>
              <a:t> </a:t>
            </a:r>
            <a:r>
              <a:t>class</a:t>
            </a:r>
            <a:r>
              <a:rPr>
                <a:solidFill>
                  <a:srgbClr val="6C3F75"/>
                </a:solidFill>
              </a:rPr>
              <a:t> </a:t>
            </a:r>
            <a:r>
              <a:rPr>
                <a:solidFill>
                  <a:srgbClr val="660066"/>
                </a:solidFill>
              </a:rPr>
              <a:t>MyHealthIndicator</a:t>
            </a:r>
            <a:r>
              <a:rPr>
                <a:solidFill>
                  <a:srgbClr val="6C3F75"/>
                </a:solidFill>
              </a:rPr>
              <a:t> </a:t>
            </a:r>
            <a:r>
              <a:t>implements</a:t>
            </a:r>
            <a:r>
              <a:rPr>
                <a:solidFill>
                  <a:srgbClr val="6C3F75"/>
                </a:solidFill>
              </a:rPr>
              <a:t> </a:t>
            </a:r>
            <a:r>
              <a:rPr>
                <a:solidFill>
                  <a:srgbClr val="660066"/>
                </a:solidFill>
              </a:rPr>
              <a:t>HealthIndicator</a:t>
            </a:r>
            <a:r>
              <a:rPr>
                <a:solidFill>
                  <a:srgbClr val="6C3F75"/>
                </a:solidFill>
              </a:rPr>
              <a:t> {</a:t>
            </a:r>
            <a:endParaRPr>
              <a:solidFill>
                <a:srgbClr val="6C3F75"/>
              </a:solidFill>
            </a:endParaRPr>
          </a:p>
          <a:p>
            <a:pPr marL="0" indent="0">
              <a:lnSpc>
                <a:spcPct val="115000"/>
              </a:lnSpc>
              <a:buSzTx/>
              <a:buNone/>
              <a:defRPr b="1" sz="1200">
                <a:solidFill>
                  <a:srgbClr val="6C3F75"/>
                </a:solidFill>
                <a:latin typeface="Consolas"/>
                <a:ea typeface="Consolas"/>
                <a:cs typeface="Consolas"/>
                <a:sym typeface="Consolas"/>
              </a:defRPr>
            </a:pPr>
          </a:p>
          <a:p>
            <a:pPr marL="0" indent="0">
              <a:lnSpc>
                <a:spcPct val="115000"/>
              </a:lnSpc>
              <a:buSzTx/>
              <a:buNone/>
              <a:defRPr b="1" sz="1200">
                <a:solidFill>
                  <a:srgbClr val="6C3F75"/>
                </a:solidFill>
                <a:latin typeface="Consolas"/>
                <a:ea typeface="Consolas"/>
                <a:cs typeface="Consolas"/>
                <a:sym typeface="Consolas"/>
              </a:defRPr>
            </a:pPr>
            <a:r>
              <a:t>    </a:t>
            </a:r>
            <a:r>
              <a:rPr>
                <a:solidFill>
                  <a:srgbClr val="006666"/>
                </a:solidFill>
              </a:rPr>
              <a:t>@Override</a:t>
            </a:r>
          </a:p>
          <a:p>
            <a:pPr marL="0" indent="0">
              <a:lnSpc>
                <a:spcPct val="115000"/>
              </a:lnSpc>
              <a:buSzTx/>
              <a:buNone/>
              <a:defRPr b="1" sz="1200">
                <a:solidFill>
                  <a:srgbClr val="6C3F75"/>
                </a:solidFill>
                <a:latin typeface="Consolas"/>
                <a:ea typeface="Consolas"/>
                <a:cs typeface="Consolas"/>
                <a:sym typeface="Consolas"/>
              </a:defRPr>
            </a:pPr>
            <a:r>
              <a:t>    </a:t>
            </a:r>
            <a:r>
              <a:rPr>
                <a:solidFill>
                  <a:srgbClr val="000088"/>
                </a:solidFill>
              </a:rPr>
              <a:t>public</a:t>
            </a:r>
            <a:r>
              <a:t> </a:t>
            </a:r>
            <a:r>
              <a:rPr>
                <a:solidFill>
                  <a:srgbClr val="660066"/>
                </a:solidFill>
              </a:rPr>
              <a:t>Health</a:t>
            </a:r>
            <a:r>
              <a:t> health</a:t>
            </a:r>
            <a:r>
              <a:rPr>
                <a:solidFill>
                  <a:srgbClr val="666600"/>
                </a:solidFill>
              </a:rPr>
              <a:t>()</a:t>
            </a:r>
            <a:r>
              <a:t> {</a:t>
            </a:r>
          </a:p>
          <a:p>
            <a:pPr marL="0" indent="0">
              <a:lnSpc>
                <a:spcPct val="115000"/>
              </a:lnSpc>
              <a:buSzTx/>
              <a:buNone/>
              <a:defRPr b="1" sz="1200">
                <a:solidFill>
                  <a:srgbClr val="6C3F75"/>
                </a:solidFill>
                <a:latin typeface="Consolas"/>
                <a:ea typeface="Consolas"/>
                <a:cs typeface="Consolas"/>
                <a:sym typeface="Consolas"/>
              </a:defRPr>
            </a:pPr>
            <a:r>
              <a:t>        </a:t>
            </a:r>
            <a:r>
              <a:rPr>
                <a:solidFill>
                  <a:srgbClr val="000088"/>
                </a:solidFill>
              </a:rPr>
              <a:t>int</a:t>
            </a:r>
            <a:r>
              <a:t> errorCode </a:t>
            </a:r>
            <a:r>
              <a:rPr>
                <a:solidFill>
                  <a:srgbClr val="666600"/>
                </a:solidFill>
              </a:rPr>
              <a:t>=</a:t>
            </a:r>
            <a:r>
              <a:t> check</a:t>
            </a:r>
            <a:r>
              <a:rPr>
                <a:solidFill>
                  <a:srgbClr val="666600"/>
                </a:solidFill>
              </a:rPr>
              <a:t>();</a:t>
            </a:r>
            <a:r>
              <a:t> </a:t>
            </a:r>
            <a:r>
              <a:rPr>
                <a:solidFill>
                  <a:srgbClr val="880000"/>
                </a:solidFill>
              </a:rPr>
              <a:t>// perform some specific health check</a:t>
            </a:r>
          </a:p>
          <a:p>
            <a:pPr marL="0" indent="0">
              <a:lnSpc>
                <a:spcPct val="115000"/>
              </a:lnSpc>
              <a:buSzTx/>
              <a:buNone/>
              <a:defRPr b="1" sz="1200">
                <a:solidFill>
                  <a:srgbClr val="6C3F75"/>
                </a:solidFill>
                <a:latin typeface="Consolas"/>
                <a:ea typeface="Consolas"/>
                <a:cs typeface="Consolas"/>
                <a:sym typeface="Consolas"/>
              </a:defRPr>
            </a:pPr>
            <a:r>
              <a:t>        </a:t>
            </a:r>
            <a:r>
              <a:rPr>
                <a:solidFill>
                  <a:srgbClr val="000088"/>
                </a:solidFill>
              </a:rPr>
              <a:t>if</a:t>
            </a:r>
            <a:r>
              <a:t> </a:t>
            </a:r>
            <a:r>
              <a:rPr>
                <a:solidFill>
                  <a:srgbClr val="666600"/>
                </a:solidFill>
              </a:rPr>
              <a:t>(</a:t>
            </a:r>
            <a:r>
              <a:t>errorCode </a:t>
            </a:r>
            <a:r>
              <a:rPr>
                <a:solidFill>
                  <a:srgbClr val="666600"/>
                </a:solidFill>
              </a:rPr>
              <a:t>!=</a:t>
            </a:r>
            <a:r>
              <a:t> </a:t>
            </a:r>
            <a:r>
              <a:rPr>
                <a:solidFill>
                  <a:srgbClr val="006666"/>
                </a:solidFill>
              </a:rPr>
              <a:t>0</a:t>
            </a:r>
            <a:r>
              <a:rPr>
                <a:solidFill>
                  <a:srgbClr val="666600"/>
                </a:solidFill>
              </a:rPr>
              <a:t>)</a:t>
            </a:r>
            <a:r>
              <a:t> {</a:t>
            </a:r>
          </a:p>
          <a:p>
            <a:pPr marL="0" indent="0">
              <a:lnSpc>
                <a:spcPct val="115000"/>
              </a:lnSpc>
              <a:buSzTx/>
              <a:buNone/>
              <a:defRPr b="1" sz="1200">
                <a:solidFill>
                  <a:srgbClr val="6C3F75"/>
                </a:solidFill>
                <a:latin typeface="Consolas"/>
                <a:ea typeface="Consolas"/>
                <a:cs typeface="Consolas"/>
                <a:sym typeface="Consolas"/>
              </a:defRPr>
            </a:pPr>
            <a:r>
              <a:t>            </a:t>
            </a:r>
            <a:r>
              <a:rPr>
                <a:solidFill>
                  <a:srgbClr val="000088"/>
                </a:solidFill>
              </a:rPr>
              <a:t>return</a:t>
            </a:r>
            <a:r>
              <a:t> </a:t>
            </a:r>
            <a:r>
              <a:rPr>
                <a:solidFill>
                  <a:srgbClr val="660066"/>
                </a:solidFill>
              </a:rPr>
              <a:t>Health</a:t>
            </a:r>
            <a:r>
              <a:rPr>
                <a:solidFill>
                  <a:srgbClr val="666600"/>
                </a:solidFill>
              </a:rPr>
              <a:t>.</a:t>
            </a:r>
            <a:r>
              <a:t>down</a:t>
            </a:r>
            <a:r>
              <a:rPr>
                <a:solidFill>
                  <a:srgbClr val="666600"/>
                </a:solidFill>
              </a:rPr>
              <a:t>().</a:t>
            </a:r>
            <a:r>
              <a:t>withDetail</a:t>
            </a:r>
            <a:r>
              <a:rPr>
                <a:solidFill>
                  <a:srgbClr val="666600"/>
                </a:solidFill>
              </a:rPr>
              <a:t>(</a:t>
            </a:r>
            <a:r>
              <a:rPr>
                <a:solidFill>
                  <a:srgbClr val="008800"/>
                </a:solidFill>
              </a:rPr>
              <a:t>"Error Code"</a:t>
            </a:r>
            <a:r>
              <a:rPr>
                <a:solidFill>
                  <a:srgbClr val="666600"/>
                </a:solidFill>
              </a:rPr>
              <a:t>,</a:t>
            </a:r>
            <a:r>
              <a:t> errorCode</a:t>
            </a:r>
            <a:r>
              <a:rPr>
                <a:solidFill>
                  <a:srgbClr val="666600"/>
                </a:solidFill>
              </a:rPr>
              <a:t>).</a:t>
            </a:r>
            <a:r>
              <a:t>build</a:t>
            </a:r>
            <a:r>
              <a:rPr>
                <a:solidFill>
                  <a:srgbClr val="666600"/>
                </a:solidFill>
              </a:rPr>
              <a:t>();</a:t>
            </a:r>
          </a:p>
          <a:p>
            <a:pPr marL="0" indent="0">
              <a:lnSpc>
                <a:spcPct val="115000"/>
              </a:lnSpc>
              <a:buSzTx/>
              <a:buNone/>
              <a:defRPr b="1" sz="1200">
                <a:solidFill>
                  <a:srgbClr val="6C3F75"/>
                </a:solidFill>
                <a:latin typeface="Consolas"/>
                <a:ea typeface="Consolas"/>
                <a:cs typeface="Consolas"/>
                <a:sym typeface="Consolas"/>
              </a:defRPr>
            </a:pPr>
            <a:r>
              <a:t>        }</a:t>
            </a:r>
          </a:p>
          <a:p>
            <a:pPr marL="0" indent="0">
              <a:lnSpc>
                <a:spcPct val="115000"/>
              </a:lnSpc>
              <a:buSzTx/>
              <a:buNone/>
              <a:defRPr b="1" sz="1200">
                <a:solidFill>
                  <a:srgbClr val="6C3F75"/>
                </a:solidFill>
                <a:latin typeface="Consolas"/>
                <a:ea typeface="Consolas"/>
                <a:cs typeface="Consolas"/>
                <a:sym typeface="Consolas"/>
              </a:defRPr>
            </a:pPr>
            <a:r>
              <a:t>        </a:t>
            </a:r>
            <a:r>
              <a:rPr>
                <a:solidFill>
                  <a:srgbClr val="000088"/>
                </a:solidFill>
              </a:rPr>
              <a:t>return</a:t>
            </a:r>
            <a:r>
              <a:t> </a:t>
            </a:r>
            <a:r>
              <a:rPr>
                <a:solidFill>
                  <a:srgbClr val="660066"/>
                </a:solidFill>
              </a:rPr>
              <a:t>Health</a:t>
            </a:r>
            <a:r>
              <a:rPr>
                <a:solidFill>
                  <a:srgbClr val="666600"/>
                </a:solidFill>
              </a:rPr>
              <a:t>.</a:t>
            </a:r>
            <a:r>
              <a:t>up</a:t>
            </a:r>
            <a:r>
              <a:rPr>
                <a:solidFill>
                  <a:srgbClr val="666600"/>
                </a:solidFill>
              </a:rPr>
              <a:t>().</a:t>
            </a:r>
            <a:r>
              <a:t>build</a:t>
            </a:r>
            <a:r>
              <a:rPr>
                <a:solidFill>
                  <a:srgbClr val="666600"/>
                </a:solidFill>
              </a:rPr>
              <a:t>();</a:t>
            </a:r>
          </a:p>
          <a:p>
            <a:pPr marL="0" indent="0">
              <a:lnSpc>
                <a:spcPct val="115000"/>
              </a:lnSpc>
              <a:buSzTx/>
              <a:buNone/>
              <a:defRPr b="1" sz="1200">
                <a:solidFill>
                  <a:srgbClr val="6C3F75"/>
                </a:solidFill>
                <a:latin typeface="Consolas"/>
                <a:ea typeface="Consolas"/>
                <a:cs typeface="Consolas"/>
                <a:sym typeface="Consolas"/>
              </a:defRPr>
            </a:pPr>
            <a:r>
              <a:t>    }</a:t>
            </a:r>
          </a:p>
          <a:p>
            <a:pPr marL="0" indent="0">
              <a:lnSpc>
                <a:spcPct val="115000"/>
              </a:lnSpc>
              <a:buSzTx/>
              <a:buNone/>
              <a:defRPr b="1" sz="1200">
                <a:solidFill>
                  <a:srgbClr val="6C3F75"/>
                </a:solidFill>
                <a:latin typeface="Consolas"/>
                <a:ea typeface="Consolas"/>
                <a:cs typeface="Consolas"/>
                <a:sym typeface="Consolas"/>
              </a:defRPr>
            </a:pPr>
          </a:p>
          <a:p>
            <a:pPr marL="0" indent="0">
              <a:lnSpc>
                <a:spcPct val="115000"/>
              </a:lnSpc>
              <a:buSzTx/>
              <a:buNone/>
              <a:defRPr b="1" sz="1200">
                <a:solidFill>
                  <a:srgbClr val="6C3F75"/>
                </a:solidFill>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5" name="Shape 254"/>
          <p:cNvSpPr txBox="1"/>
          <p:nvPr>
            <p:ph type="title"/>
          </p:nvPr>
        </p:nvSpPr>
        <p:spPr>
          <a:xfrm>
            <a:off x="192475" y="151274"/>
            <a:ext cx="8663100" cy="393902"/>
          </a:xfrm>
          <a:prstGeom prst="rect">
            <a:avLst/>
          </a:prstGeom>
        </p:spPr>
        <p:txBody>
          <a:bodyPr/>
          <a:lstStyle>
            <a:lvl1pPr defTabSz="493776">
              <a:defRPr sz="1350"/>
            </a:lvl1pPr>
          </a:lstStyle>
          <a:p>
            <a:pPr/>
            <a:r>
              <a:t>Profiles</a:t>
            </a:r>
          </a:p>
        </p:txBody>
      </p:sp>
      <p:sp>
        <p:nvSpPr>
          <p:cNvPr id="1096" name="Shape 255"/>
          <p:cNvSpPr txBox="1"/>
          <p:nvPr>
            <p:ph type="body" sz="half" idx="1"/>
          </p:nvPr>
        </p:nvSpPr>
        <p:spPr>
          <a:xfrm>
            <a:off x="192474" y="900399"/>
            <a:ext cx="4112102" cy="3769502"/>
          </a:xfrm>
          <a:prstGeom prst="rect">
            <a:avLst/>
          </a:prstGeom>
        </p:spPr>
        <p:txBody>
          <a:bodyPr/>
          <a:lstStyle/>
          <a:p>
            <a:pPr marL="0" indent="0">
              <a:buSzTx/>
              <a:buNone/>
              <a:defRPr b="1" sz="1600">
                <a:solidFill>
                  <a:srgbClr val="B3B3B3"/>
                </a:solidFill>
              </a:defRPr>
            </a:pPr>
            <a:r>
              <a:t>Why?</a:t>
            </a:r>
          </a:p>
          <a:p>
            <a:pPr indent="-342900">
              <a:lnSpc>
                <a:spcPct val="200000"/>
              </a:lnSpc>
              <a:spcBef>
                <a:spcPts val="1000"/>
              </a:spcBef>
              <a:buSzPts val="1800"/>
              <a:defRPr sz="1800"/>
            </a:pPr>
            <a:r>
              <a:t>Flexibility</a:t>
            </a:r>
          </a:p>
          <a:p>
            <a:pPr indent="-342900">
              <a:lnSpc>
                <a:spcPct val="200000"/>
              </a:lnSpc>
              <a:spcBef>
                <a:spcPts val="1000"/>
              </a:spcBef>
              <a:buClr>
                <a:srgbClr val="6C3F75"/>
              </a:buClr>
              <a:buSzPts val="1800"/>
              <a:buFont typeface="Arial"/>
              <a:defRPr sz="1800"/>
            </a:pPr>
            <a:r>
              <a:t>Runtime</a:t>
            </a:r>
          </a:p>
          <a:p>
            <a:pPr indent="-342900">
              <a:lnSpc>
                <a:spcPct val="200000"/>
              </a:lnSpc>
              <a:spcBef>
                <a:spcPts val="1000"/>
              </a:spcBef>
              <a:buClr>
                <a:srgbClr val="6C3F75"/>
              </a:buClr>
              <a:buSzPts val="1800"/>
              <a:buFont typeface="Arial"/>
              <a:defRPr sz="1800"/>
            </a:pPr>
            <a:r>
              <a:t>Feature Control</a:t>
            </a:r>
          </a:p>
        </p:txBody>
      </p:sp>
      <p:sp>
        <p:nvSpPr>
          <p:cNvPr id="1097" name="Shape 256"/>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defTabSz="905255">
              <a:lnSpc>
                <a:spcPct val="115000"/>
              </a:lnSpc>
              <a:buClr>
                <a:srgbClr val="000000"/>
              </a:buClr>
              <a:buFont typeface="Helvetica"/>
              <a:defRPr b="1" sz="1386">
                <a:solidFill>
                  <a:srgbClr val="6C3F75"/>
                </a:solidFill>
                <a:latin typeface="Consolas"/>
                <a:ea typeface="Consolas"/>
                <a:cs typeface="Consolas"/>
                <a:sym typeface="Consolas"/>
              </a:defRPr>
            </a:pPr>
            <a:r>
              <a:t>server:</a:t>
            </a: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r>
              <a:t>    port</a:t>
            </a:r>
            <a:r>
              <a:rPr>
                <a:solidFill>
                  <a:srgbClr val="666600"/>
                </a:solidFill>
              </a:rPr>
              <a:t>:</a:t>
            </a:r>
            <a:r>
              <a:t> </a:t>
            </a:r>
            <a:r>
              <a:rPr>
                <a:solidFill>
                  <a:srgbClr val="006666"/>
                </a:solidFill>
              </a:rPr>
              <a:t>9000</a:t>
            </a:r>
          </a:p>
          <a:p>
            <a:pPr defTabSz="905255">
              <a:lnSpc>
                <a:spcPct val="115000"/>
              </a:lnSpc>
              <a:buClr>
                <a:srgbClr val="000000"/>
              </a:buClr>
              <a:buFont typeface="Helvetica"/>
              <a:defRPr b="1" sz="1386">
                <a:solidFill>
                  <a:srgbClr val="666600"/>
                </a:solidFill>
                <a:latin typeface="Consolas"/>
                <a:ea typeface="Consolas"/>
                <a:cs typeface="Consolas"/>
                <a:sym typeface="Consolas"/>
              </a:defRPr>
            </a:pPr>
            <a:r>
              <a:t>---</a:t>
            </a:r>
            <a:endParaRPr>
              <a:solidFill>
                <a:srgbClr val="6C3F75"/>
              </a:solidFill>
            </a:endParaRP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r>
              <a:t>spring:</a:t>
            </a: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r>
              <a:t>    profiles</a:t>
            </a:r>
            <a:r>
              <a:rPr>
                <a:solidFill>
                  <a:srgbClr val="666600"/>
                </a:solidFill>
              </a:rPr>
              <a:t>:</a:t>
            </a:r>
            <a:r>
              <a:t> development</a:t>
            </a: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r>
              <a:t>server:</a:t>
            </a: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r>
              <a:t>    port</a:t>
            </a:r>
            <a:r>
              <a:rPr>
                <a:solidFill>
                  <a:srgbClr val="666600"/>
                </a:solidFill>
              </a:rPr>
              <a:t>:</a:t>
            </a:r>
            <a:r>
              <a:t> </a:t>
            </a:r>
            <a:r>
              <a:rPr>
                <a:solidFill>
                  <a:srgbClr val="006666"/>
                </a:solidFill>
              </a:rPr>
              <a:t>9001</a:t>
            </a: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p>
          <a:p>
            <a:pPr defTabSz="905255">
              <a:lnSpc>
                <a:spcPct val="115000"/>
              </a:lnSpc>
              <a:buClr>
                <a:srgbClr val="000000"/>
              </a:buClr>
              <a:buFont typeface="Helvetica"/>
              <a:defRPr b="1" sz="1386">
                <a:solidFill>
                  <a:srgbClr val="666600"/>
                </a:solidFill>
                <a:latin typeface="Consolas"/>
                <a:ea typeface="Consolas"/>
                <a:cs typeface="Consolas"/>
                <a:sym typeface="Consolas"/>
              </a:defRPr>
            </a:pPr>
            <a:r>
              <a:t>---</a:t>
            </a:r>
            <a:endParaRPr>
              <a:solidFill>
                <a:srgbClr val="6C3F75"/>
              </a:solidFill>
            </a:endParaRP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r>
              <a:t>spring:</a:t>
            </a: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r>
              <a:t>    profiles</a:t>
            </a:r>
            <a:r>
              <a:rPr>
                <a:solidFill>
                  <a:srgbClr val="666600"/>
                </a:solidFill>
              </a:rPr>
              <a:t>:</a:t>
            </a:r>
            <a:r>
              <a:t> production</a:t>
            </a: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r>
              <a:t>server:</a:t>
            </a:r>
          </a:p>
          <a:p>
            <a:pPr defTabSz="905255">
              <a:lnSpc>
                <a:spcPct val="115000"/>
              </a:lnSpc>
              <a:buClr>
                <a:srgbClr val="000000"/>
              </a:buClr>
              <a:buFont typeface="Helvetica"/>
              <a:defRPr b="1" sz="1386">
                <a:solidFill>
                  <a:srgbClr val="6C3F75"/>
                </a:solidFill>
                <a:latin typeface="Consolas"/>
                <a:ea typeface="Consolas"/>
                <a:cs typeface="Consolas"/>
                <a:sym typeface="Consolas"/>
              </a:defRPr>
            </a:pPr>
            <a:r>
              <a:t>    port</a:t>
            </a:r>
            <a:r>
              <a:rPr>
                <a:solidFill>
                  <a:srgbClr val="666600"/>
                </a:solidFill>
              </a:rPr>
              <a:t>:</a:t>
            </a:r>
            <a:r>
              <a:t> 0</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9" name="Shape 261"/>
          <p:cNvSpPr txBox="1"/>
          <p:nvPr>
            <p:ph type="title"/>
          </p:nvPr>
        </p:nvSpPr>
        <p:spPr>
          <a:xfrm>
            <a:off x="668799" y="2365150"/>
            <a:ext cx="7796702" cy="1702500"/>
          </a:xfrm>
          <a:prstGeom prst="rect">
            <a:avLst/>
          </a:prstGeom>
        </p:spPr>
        <p:txBody>
          <a:bodyPr/>
          <a:lstStyle/>
          <a:p>
            <a:pPr/>
            <a:r>
              <a:t>Questions?</a:t>
            </a:r>
          </a:p>
        </p:txBody>
      </p:sp>
      <p:sp>
        <p:nvSpPr>
          <p:cNvPr id="1100" name="Shape 262"/>
          <p:cNvSpPr txBox="1"/>
          <p:nvPr>
            <p:ph type="body" sz="quarter" idx="1"/>
          </p:nvPr>
        </p:nvSpPr>
        <p:spPr>
          <a:prstGeom prst="rect">
            <a:avLst/>
          </a:prstGeom>
        </p:spPr>
        <p:txBody>
          <a:bodyPr/>
          <a:lstStyle/>
          <a:p>
            <a:pPr/>
            <a:r>
              <a:t>SESSION FOUR</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4" name="Shape 170"/>
          <p:cNvSpPr txBox="1"/>
          <p:nvPr>
            <p:ph type="title"/>
          </p:nvPr>
        </p:nvSpPr>
        <p:spPr>
          <a:xfrm>
            <a:off x="668799" y="2365150"/>
            <a:ext cx="7796702" cy="1702500"/>
          </a:xfrm>
          <a:prstGeom prst="rect">
            <a:avLst/>
          </a:prstGeom>
        </p:spPr>
        <p:txBody>
          <a:bodyPr/>
          <a:lstStyle/>
          <a:p>
            <a:pPr/>
            <a:r>
              <a:t>Spring Starters for Azure</a:t>
            </a:r>
          </a:p>
        </p:txBody>
      </p:sp>
      <p:sp>
        <p:nvSpPr>
          <p:cNvPr id="1105" name="Shape 171"/>
          <p:cNvSpPr txBox="1"/>
          <p:nvPr>
            <p:ph type="body" sz="quarter" idx="1"/>
          </p:nvPr>
        </p:nvSpPr>
        <p:spPr>
          <a:prstGeom prst="rect">
            <a:avLst/>
          </a:prstGeom>
        </p:spPr>
        <p:txBody>
          <a:bodyPr/>
          <a:lstStyle/>
          <a:p>
            <a:pPr/>
            <a:r>
              <a:t>SESSION FIVE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62"/>
          <p:cNvSpPr txBox="1"/>
          <p:nvPr/>
        </p:nvSpPr>
        <p:spPr>
          <a:xfrm>
            <a:off x="616686" y="1684454"/>
            <a:ext cx="3040913"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b="1" sz="3200">
                <a:solidFill>
                  <a:srgbClr val="FFFFFF"/>
                </a:solidFill>
                <a:latin typeface="Proxima Nova Semibold"/>
                <a:ea typeface="Proxima Nova Semibold"/>
                <a:cs typeface="Proxima Nova Semibold"/>
                <a:sym typeface="Proxima Nova Semibold"/>
              </a:defRPr>
            </a:pPr>
            <a:r>
              <a:t>Ok, but how do I know that I’m </a:t>
            </a:r>
            <a:r>
              <a:rPr>
                <a:solidFill>
                  <a:schemeClr val="accent2"/>
                </a:solidFill>
              </a:rPr>
              <a:t>doing well </a:t>
            </a:r>
            <a:r>
              <a:t>at software?</a:t>
            </a:r>
          </a:p>
        </p:txBody>
      </p:sp>
      <p:sp>
        <p:nvSpPr>
          <p:cNvPr id="263" name="Shape 63"/>
          <p:cNvSpPr txBox="1"/>
          <p:nvPr/>
        </p:nvSpPr>
        <p:spPr>
          <a:xfrm>
            <a:off x="4104166" y="555627"/>
            <a:ext cx="4380615" cy="4003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b="1" sz="1800">
                <a:solidFill>
                  <a:schemeClr val="accent2"/>
                </a:solidFill>
                <a:latin typeface="Proxima Nova Rg"/>
                <a:ea typeface="Proxima Nova Rg"/>
                <a:cs typeface="Proxima Nova Rg"/>
                <a:sym typeface="Proxima Nova Rg"/>
              </a:defRPr>
            </a:pPr>
            <a:r>
              <a:t>Improved speed. </a:t>
            </a:r>
            <a:r>
              <a:rPr b="0">
                <a:solidFill>
                  <a:srgbClr val="FFFFFF"/>
                </a:solidFill>
              </a:rPr>
              <a:t>Faster cycle time, more frequently deployments.</a:t>
            </a:r>
            <a:endParaRPr b="0">
              <a:solidFill>
                <a:srgbClr val="FFFFFF"/>
              </a:solidFill>
            </a:endParaRPr>
          </a:p>
          <a:p>
            <a:pPr>
              <a:defRPr sz="1800">
                <a:solidFill>
                  <a:srgbClr val="FFFFFF"/>
                </a:solidFill>
                <a:latin typeface="Proxima Nova Rg"/>
                <a:ea typeface="Proxima Nova Rg"/>
                <a:cs typeface="Proxima Nova Rg"/>
                <a:sym typeface="Proxima Nova Rg"/>
              </a:defRPr>
            </a:pPr>
          </a:p>
          <a:p>
            <a:pPr>
              <a:defRPr b="1" sz="1800">
                <a:solidFill>
                  <a:schemeClr val="accent2"/>
                </a:solidFill>
                <a:latin typeface="Proxima Nova Rg"/>
                <a:ea typeface="Proxima Nova Rg"/>
                <a:cs typeface="Proxima Nova Rg"/>
                <a:sym typeface="Proxima Nova Rg"/>
              </a:defRPr>
            </a:pPr>
            <a:r>
              <a:t>Improved scale. </a:t>
            </a:r>
            <a:r>
              <a:rPr b="0">
                <a:solidFill>
                  <a:srgbClr val="FFFFFF"/>
                </a:solidFill>
              </a:rPr>
              <a:t>More requests per second to apps and services.</a:t>
            </a:r>
            <a:endParaRPr b="0">
              <a:solidFill>
                <a:srgbClr val="FFFFFF"/>
              </a:solidFill>
            </a:endParaRPr>
          </a:p>
          <a:p>
            <a:pPr>
              <a:defRPr sz="1800">
                <a:solidFill>
                  <a:srgbClr val="FFFFFF"/>
                </a:solidFill>
                <a:latin typeface="Proxima Nova Rg"/>
                <a:ea typeface="Proxima Nova Rg"/>
                <a:cs typeface="Proxima Nova Rg"/>
                <a:sym typeface="Proxima Nova Rg"/>
              </a:defRPr>
            </a:pPr>
          </a:p>
          <a:p>
            <a:pPr>
              <a:defRPr b="1" sz="1800">
                <a:solidFill>
                  <a:schemeClr val="accent2"/>
                </a:solidFill>
                <a:latin typeface="Proxima Nova Rg"/>
                <a:ea typeface="Proxima Nova Rg"/>
                <a:cs typeface="Proxima Nova Rg"/>
                <a:sym typeface="Proxima Nova Rg"/>
              </a:defRPr>
            </a:pPr>
            <a:r>
              <a:t>Improved stability. </a:t>
            </a:r>
            <a:r>
              <a:rPr b="0">
                <a:solidFill>
                  <a:srgbClr val="FFFFFF"/>
                </a:solidFill>
              </a:rPr>
              <a:t>Greater uptime of customer-facing service.</a:t>
            </a:r>
            <a:endParaRPr b="0">
              <a:solidFill>
                <a:srgbClr val="FFFFFF"/>
              </a:solidFill>
            </a:endParaRPr>
          </a:p>
          <a:p>
            <a:pPr>
              <a:defRPr sz="1800">
                <a:solidFill>
                  <a:srgbClr val="FFFFFF"/>
                </a:solidFill>
                <a:latin typeface="Proxima Nova Rg"/>
                <a:ea typeface="Proxima Nova Rg"/>
                <a:cs typeface="Proxima Nova Rg"/>
                <a:sym typeface="Proxima Nova Rg"/>
              </a:defRPr>
            </a:pPr>
          </a:p>
          <a:p>
            <a:pPr>
              <a:defRPr b="1" sz="1800">
                <a:solidFill>
                  <a:schemeClr val="accent2"/>
                </a:solidFill>
                <a:latin typeface="Proxima Nova Rg"/>
                <a:ea typeface="Proxima Nova Rg"/>
                <a:cs typeface="Proxima Nova Rg"/>
                <a:sym typeface="Proxima Nova Rg"/>
              </a:defRPr>
            </a:pPr>
            <a:r>
              <a:t>Improved security. </a:t>
            </a:r>
            <a:r>
              <a:rPr b="0">
                <a:solidFill>
                  <a:srgbClr val="FFFFFF"/>
                </a:solidFill>
              </a:rPr>
              <a:t>Achieving 100% patch coverage.</a:t>
            </a:r>
            <a:endParaRPr b="0">
              <a:solidFill>
                <a:srgbClr val="FFFFFF"/>
              </a:solidFill>
            </a:endParaRPr>
          </a:p>
          <a:p>
            <a:pPr>
              <a:defRPr sz="1800">
                <a:solidFill>
                  <a:srgbClr val="FFFFFF"/>
                </a:solidFill>
                <a:latin typeface="Proxima Nova Rg"/>
                <a:ea typeface="Proxima Nova Rg"/>
                <a:cs typeface="Proxima Nova Rg"/>
                <a:sym typeface="Proxima Nova Rg"/>
              </a:defRPr>
            </a:pPr>
          </a:p>
          <a:p>
            <a:pPr>
              <a:defRPr b="1" sz="1800">
                <a:solidFill>
                  <a:schemeClr val="accent2"/>
                </a:solidFill>
                <a:latin typeface="Proxima Nova Rg"/>
                <a:ea typeface="Proxima Nova Rg"/>
                <a:cs typeface="Proxima Nova Rg"/>
                <a:sym typeface="Proxima Nova Rg"/>
              </a:defRPr>
            </a:pPr>
            <a:r>
              <a:t>Improved simplicity. </a:t>
            </a:r>
            <a:r>
              <a:rPr b="0">
                <a:solidFill>
                  <a:srgbClr val="FFFFFF"/>
                </a:solidFill>
              </a:rPr>
              <a:t>Reduce complexity of processes and tools.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3">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26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263">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263">
                                            <p:txEl>
                                              <p:pRg st="4" end="4"/>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26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263">
                                            <p:txEl>
                                              <p:pRg st="6" end="6"/>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1" fill="hold">
                                  <p:stCondLst>
                                    <p:cond delay="0"/>
                                  </p:stCondLst>
                                  <p:iterate type="el" backwards="0">
                                    <p:tmAbs val="0"/>
                                  </p:iterate>
                                  <p:childTnLst>
                                    <p:set>
                                      <p:cBhvr>
                                        <p:cTn id="32" fill="hold"/>
                                        <p:tgtEl>
                                          <p:spTgt spid="26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6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3" grpId="1"/>
    </p:bldLst>
  </p:timing>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9" name="Shape 176"/>
          <p:cNvSpPr txBox="1"/>
          <p:nvPr>
            <p:ph type="title"/>
          </p:nvPr>
        </p:nvSpPr>
        <p:spPr>
          <a:xfrm>
            <a:off x="192475" y="151274"/>
            <a:ext cx="8663100" cy="555601"/>
          </a:xfrm>
          <a:prstGeom prst="rect">
            <a:avLst/>
          </a:prstGeom>
        </p:spPr>
        <p:txBody>
          <a:bodyPr/>
          <a:lstStyle>
            <a:lvl1pPr defTabSz="448055">
              <a:defRPr sz="1225"/>
            </a:lvl1pPr>
          </a:lstStyle>
          <a:p>
            <a:pPr/>
            <a:r>
              <a:t>What are Spring Boot Starters?</a:t>
            </a:r>
          </a:p>
        </p:txBody>
      </p:sp>
      <p:sp>
        <p:nvSpPr>
          <p:cNvPr id="1110" name="Shape 177"/>
          <p:cNvSpPr txBox="1"/>
          <p:nvPr>
            <p:ph type="body" idx="1"/>
          </p:nvPr>
        </p:nvSpPr>
        <p:spPr>
          <a:xfrm>
            <a:off x="458200" y="900399"/>
            <a:ext cx="7333199" cy="3769502"/>
          </a:xfrm>
          <a:prstGeom prst="rect">
            <a:avLst/>
          </a:prstGeom>
        </p:spPr>
        <p:txBody>
          <a:bodyPr/>
          <a:lstStyle/>
          <a:p>
            <a:pPr marL="0" indent="0">
              <a:lnSpc>
                <a:spcPct val="115000"/>
              </a:lnSpc>
              <a:buSzTx/>
              <a:buNone/>
              <a:defRPr sz="1600">
                <a:solidFill>
                  <a:srgbClr val="333333"/>
                </a:solidFill>
                <a:latin typeface="+mj-lt"/>
                <a:ea typeface="+mj-ea"/>
                <a:cs typeface="+mj-cs"/>
                <a:sym typeface="Arial"/>
              </a:defRPr>
            </a:pPr>
            <a:r>
              <a:t>Spring Boot Starters are a set of convenient dependency descriptors that you can include in your application. You get a one-stop-shop for all the Spring and related technology that you need, without having to hunt through sample code and copy paste loads of dependency descriptors. </a:t>
            </a:r>
          </a:p>
          <a:p>
            <a:pPr marL="0" indent="0">
              <a:lnSpc>
                <a:spcPct val="115000"/>
              </a:lnSpc>
              <a:buSzTx/>
              <a:buNone/>
              <a:defRPr sz="1600">
                <a:solidFill>
                  <a:srgbClr val="333333"/>
                </a:solidFill>
                <a:latin typeface="+mj-lt"/>
                <a:ea typeface="+mj-ea"/>
                <a:cs typeface="+mj-cs"/>
                <a:sym typeface="Arial"/>
              </a:defRPr>
            </a:pPr>
            <a:r>
              <a:t>For example, if you want to get started using Spring and JPA for database access, just include the </a:t>
            </a:r>
            <a:r>
              <a:rPr>
                <a:solidFill>
                  <a:srgbClr val="6D180B"/>
                </a:solidFill>
                <a:latin typeface="Consolas"/>
                <a:ea typeface="Consolas"/>
                <a:cs typeface="Consolas"/>
                <a:sym typeface="Consolas"/>
              </a:rPr>
              <a:t>spring-boot-starter-data-jpa</a:t>
            </a:r>
            <a:r>
              <a:t> dependency in your project, and you are good to go.</a:t>
            </a:r>
          </a:p>
          <a:p>
            <a:pPr marL="0" indent="0">
              <a:lnSpc>
                <a:spcPct val="115000"/>
              </a:lnSpc>
              <a:buSzTx/>
              <a:buNone/>
              <a:defRPr sz="1600">
                <a:solidFill>
                  <a:srgbClr val="333333"/>
                </a:solidFill>
                <a:latin typeface="+mj-lt"/>
                <a:ea typeface="+mj-ea"/>
                <a:cs typeface="+mj-cs"/>
                <a:sym typeface="Arial"/>
              </a:defRPr>
            </a:pPr>
          </a:p>
          <a:p>
            <a:pPr marL="0" indent="0">
              <a:lnSpc>
                <a:spcPct val="115000"/>
              </a:lnSpc>
              <a:buSzTx/>
              <a:buNone/>
              <a:defRPr sz="1600">
                <a:solidFill>
                  <a:srgbClr val="333333"/>
                </a:solidFill>
                <a:latin typeface="+mj-lt"/>
                <a:ea typeface="+mj-ea"/>
                <a:cs typeface="+mj-cs"/>
                <a:sym typeface="Arial"/>
              </a:defRPr>
            </a:pPr>
            <a:r>
              <a:t>https://docs.spring.io/spring-boot/docs/current/reference/htmlsingle/#using-boot-starter</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4" name="Shape 182"/>
          <p:cNvSpPr txBox="1"/>
          <p:nvPr>
            <p:ph type="title"/>
          </p:nvPr>
        </p:nvSpPr>
        <p:spPr>
          <a:xfrm>
            <a:off x="268675" y="-77325"/>
            <a:ext cx="8663100" cy="555601"/>
          </a:xfrm>
          <a:prstGeom prst="rect">
            <a:avLst/>
          </a:prstGeom>
        </p:spPr>
        <p:txBody>
          <a:bodyPr/>
          <a:lstStyle>
            <a:lvl1pPr defTabSz="448055">
              <a:defRPr sz="1225"/>
            </a:lvl1pPr>
          </a:lstStyle>
          <a:p>
            <a:pPr/>
            <a:r>
              <a:t>Spring Boot Starters for Azure</a:t>
            </a:r>
          </a:p>
        </p:txBody>
      </p:sp>
      <p:sp>
        <p:nvSpPr>
          <p:cNvPr id="1115" name="Shape 183"/>
          <p:cNvSpPr txBox="1"/>
          <p:nvPr>
            <p:ph type="body" idx="1"/>
          </p:nvPr>
        </p:nvSpPr>
        <p:spPr>
          <a:xfrm>
            <a:off x="238624" y="706874"/>
            <a:ext cx="8263202" cy="4056602"/>
          </a:xfrm>
          <a:prstGeom prst="rect">
            <a:avLst/>
          </a:prstGeom>
        </p:spPr>
        <p:txBody>
          <a:bodyPr/>
          <a:lstStyle/>
          <a:p>
            <a:pPr marL="0" indent="0">
              <a:lnSpc>
                <a:spcPct val="115000"/>
              </a:lnSpc>
              <a:buSzTx/>
              <a:buNone/>
              <a:defRPr sz="1600">
                <a:solidFill>
                  <a:srgbClr val="333333"/>
                </a:solidFill>
                <a:latin typeface="+mj-lt"/>
                <a:ea typeface="+mj-ea"/>
                <a:cs typeface="+mj-cs"/>
                <a:sym typeface="Arial"/>
              </a:defRPr>
            </a:pPr>
          </a:p>
        </p:txBody>
      </p:sp>
      <p:pic>
        <p:nvPicPr>
          <p:cNvPr id="1116" name="Shape 184" descr="Shape 184"/>
          <p:cNvPicPr>
            <a:picLocks noChangeAspect="1"/>
          </p:cNvPicPr>
          <p:nvPr/>
        </p:nvPicPr>
        <p:blipFill>
          <a:blip r:embed="rId3">
            <a:extLst/>
          </a:blip>
          <a:stretch>
            <a:fillRect/>
          </a:stretch>
        </p:blipFill>
        <p:spPr>
          <a:xfrm>
            <a:off x="304800" y="533424"/>
            <a:ext cx="7724097" cy="4216026"/>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0" name="Shape 387"/>
          <p:cNvSpPr txBox="1"/>
          <p:nvPr/>
        </p:nvSpPr>
        <p:spPr>
          <a:xfrm>
            <a:off x="127590" y="1924492"/>
            <a:ext cx="8888819" cy="15519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9600">
                <a:solidFill>
                  <a:srgbClr val="FFFFFF"/>
                </a:solidFill>
                <a:latin typeface="Proxima Nova Extrabold"/>
                <a:ea typeface="Proxima Nova Extrabold"/>
                <a:cs typeface="Proxima Nova Extrabold"/>
                <a:sym typeface="Proxima Nova Extrabold"/>
              </a:defRPr>
            </a:lvl1pPr>
          </a:lstStyle>
          <a:p>
            <a:pPr/>
            <a:r>
              <a:t>lunch time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2" name="Shape 170"/>
          <p:cNvSpPr txBox="1"/>
          <p:nvPr>
            <p:ph type="title"/>
          </p:nvPr>
        </p:nvSpPr>
        <p:spPr>
          <a:xfrm>
            <a:off x="478649" y="2365150"/>
            <a:ext cx="8186702" cy="1702500"/>
          </a:xfrm>
          <a:prstGeom prst="rect">
            <a:avLst/>
          </a:prstGeom>
        </p:spPr>
        <p:txBody>
          <a:bodyPr/>
          <a:lstStyle/>
          <a:p>
            <a:pPr/>
            <a:r>
              <a:t>Spring Cloud Services</a:t>
            </a:r>
          </a:p>
        </p:txBody>
      </p:sp>
      <p:sp>
        <p:nvSpPr>
          <p:cNvPr id="1123" name="Shape 171"/>
          <p:cNvSpPr txBox="1"/>
          <p:nvPr>
            <p:ph type="body" sz="quarter" idx="1"/>
          </p:nvPr>
        </p:nvSpPr>
        <p:spPr>
          <a:prstGeom prst="rect">
            <a:avLst/>
          </a:prstGeom>
        </p:spPr>
        <p:txBody>
          <a:bodyPr/>
          <a:lstStyle/>
          <a:p>
            <a:pPr/>
            <a:r>
              <a:t>SESSION FIVE</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5" name="Shape 176"/>
          <p:cNvSpPr txBox="1"/>
          <p:nvPr>
            <p:ph type="title"/>
          </p:nvPr>
        </p:nvSpPr>
        <p:spPr>
          <a:xfrm>
            <a:off x="192475" y="151274"/>
            <a:ext cx="8663100" cy="393902"/>
          </a:xfrm>
          <a:prstGeom prst="rect">
            <a:avLst/>
          </a:prstGeom>
        </p:spPr>
        <p:txBody>
          <a:bodyPr/>
          <a:lstStyle>
            <a:lvl1pPr defTabSz="493776">
              <a:defRPr sz="1350"/>
            </a:lvl1pPr>
          </a:lstStyle>
          <a:p>
            <a:pPr/>
            <a:r>
              <a:t>Cloud Native Architectures</a:t>
            </a:r>
          </a:p>
        </p:txBody>
      </p:sp>
      <p:sp>
        <p:nvSpPr>
          <p:cNvPr id="1126" name="Shape 177"/>
          <p:cNvSpPr txBox="1"/>
          <p:nvPr>
            <p:ph type="body" sz="half" idx="1"/>
          </p:nvPr>
        </p:nvSpPr>
        <p:spPr>
          <a:xfrm>
            <a:off x="192474" y="900399"/>
            <a:ext cx="4112102" cy="3769502"/>
          </a:xfrm>
          <a:prstGeom prst="rect">
            <a:avLst/>
          </a:prstGeom>
        </p:spPr>
        <p:txBody>
          <a:bodyPr/>
          <a:lstStyle/>
          <a:p>
            <a:pPr marL="0" indent="0">
              <a:buSzTx/>
              <a:buNone/>
              <a:defRPr b="1" sz="1600">
                <a:solidFill>
                  <a:srgbClr val="B3B3B3"/>
                </a:solidFill>
              </a:defRPr>
            </a:pPr>
            <a:r>
              <a:t>Scalability</a:t>
            </a:r>
          </a:p>
          <a:p>
            <a:pPr indent="-342900">
              <a:spcBef>
                <a:spcPts val="1000"/>
              </a:spcBef>
              <a:buSzPts val="1800"/>
              <a:defRPr sz="1800"/>
            </a:pPr>
            <a:r>
              <a:t>On-Demand Provisioning</a:t>
            </a:r>
          </a:p>
          <a:p>
            <a:pPr indent="-342900">
              <a:spcBef>
                <a:spcPts val="1000"/>
              </a:spcBef>
              <a:buClr>
                <a:srgbClr val="6C3F75"/>
              </a:buClr>
              <a:buSzPts val="1800"/>
              <a:buFont typeface="Arial"/>
              <a:defRPr sz="1800"/>
            </a:pPr>
            <a:r>
              <a:t>Service Discovery</a:t>
            </a:r>
          </a:p>
          <a:p>
            <a:pPr indent="-342900">
              <a:spcBef>
                <a:spcPts val="1000"/>
              </a:spcBef>
              <a:buClr>
                <a:srgbClr val="6C3F75"/>
              </a:buClr>
              <a:buSzPts val="1800"/>
              <a:buFont typeface="Arial"/>
              <a:defRPr sz="1800"/>
            </a:pPr>
            <a:r>
              <a:t>Routing</a:t>
            </a:r>
          </a:p>
          <a:p>
            <a:pPr indent="-342900">
              <a:spcBef>
                <a:spcPts val="1000"/>
              </a:spcBef>
              <a:buClr>
                <a:srgbClr val="6C3F75"/>
              </a:buClr>
              <a:buSzPts val="1800"/>
              <a:buFont typeface="Arial"/>
              <a:defRPr sz="1800"/>
            </a:pPr>
            <a:r>
              <a:t>Load Balancing</a:t>
            </a:r>
          </a:p>
          <a:p>
            <a:pPr indent="-342900">
              <a:spcBef>
                <a:spcPts val="1000"/>
              </a:spcBef>
              <a:buClr>
                <a:srgbClr val="6C3F75"/>
              </a:buClr>
              <a:buSzPts val="1800"/>
              <a:buFont typeface="Arial"/>
              <a:defRPr sz="1800"/>
            </a:pPr>
            <a:r>
              <a:t>Stream Manipulation</a:t>
            </a:r>
          </a:p>
        </p:txBody>
      </p:sp>
      <p:sp>
        <p:nvSpPr>
          <p:cNvPr id="1127" name="Shape 178"/>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nSpc>
                <a:spcPct val="110000"/>
              </a:lnSpc>
              <a:buClr>
                <a:srgbClr val="000000"/>
              </a:buClr>
              <a:buFont typeface="Helvetica"/>
              <a:defRPr b="1" sz="1600">
                <a:solidFill>
                  <a:srgbClr val="B3B3B3"/>
                </a:solidFill>
                <a:latin typeface="Proxima Nova"/>
                <a:ea typeface="Proxima Nova"/>
                <a:cs typeface="Proxima Nova"/>
                <a:sym typeface="Proxima Nova"/>
              </a:defRPr>
            </a:pPr>
            <a:r>
              <a:t>Resiliency</a:t>
            </a:r>
          </a:p>
          <a:p>
            <a:pPr marL="457200" indent="-342900">
              <a:lnSpc>
                <a:spcPct val="110000"/>
              </a:lnSpc>
              <a:spcBef>
                <a:spcPts val="1000"/>
              </a:spcBef>
              <a:buClr>
                <a:srgbClr val="000000"/>
              </a:buClr>
              <a:buSzPts val="1800"/>
              <a:buFont typeface="Helvetica"/>
              <a:buChar char="●"/>
              <a:defRPr sz="1800">
                <a:latin typeface="Proxima Nova"/>
                <a:ea typeface="Proxima Nova"/>
                <a:cs typeface="Proxima Nova"/>
                <a:sym typeface="Proxima Nova"/>
              </a:defRPr>
            </a:pPr>
            <a:r>
              <a:t>High Availability</a:t>
            </a:r>
          </a:p>
          <a:p>
            <a:pPr marL="457200" indent="-342900">
              <a:lnSpc>
                <a:spcPct val="110000"/>
              </a:lnSpc>
              <a:spcBef>
                <a:spcPts val="1000"/>
              </a:spcBef>
              <a:buClr>
                <a:srgbClr val="6C3F75"/>
              </a:buClr>
              <a:buSzPts val="1800"/>
              <a:buFont typeface="Arial"/>
              <a:buChar char="●"/>
              <a:defRPr sz="1800">
                <a:latin typeface="Proxima Nova"/>
                <a:ea typeface="Proxima Nova"/>
                <a:cs typeface="Proxima Nova"/>
                <a:sym typeface="Proxima Nova"/>
              </a:defRPr>
            </a:pPr>
            <a:r>
              <a:t>Continuous Delivery</a:t>
            </a:r>
          </a:p>
          <a:p>
            <a:pPr marL="457200" indent="-342900">
              <a:lnSpc>
                <a:spcPct val="110000"/>
              </a:lnSpc>
              <a:spcBef>
                <a:spcPts val="1000"/>
              </a:spcBef>
              <a:buClr>
                <a:srgbClr val="6C3F75"/>
              </a:buClr>
              <a:buSzPts val="1800"/>
              <a:buFont typeface="Arial"/>
              <a:buChar char="●"/>
              <a:defRPr sz="1800">
                <a:latin typeface="Proxima Nova"/>
                <a:ea typeface="Proxima Nova"/>
                <a:cs typeface="Proxima Nova"/>
                <a:sym typeface="Proxima Nova"/>
              </a:defRPr>
            </a:pPr>
            <a:r>
              <a:t>Chaos Testing</a:t>
            </a:r>
          </a:p>
          <a:p>
            <a:pPr marL="457200" indent="-342900">
              <a:lnSpc>
                <a:spcPct val="110000"/>
              </a:lnSpc>
              <a:spcBef>
                <a:spcPts val="1000"/>
              </a:spcBef>
              <a:buClr>
                <a:srgbClr val="6C3F75"/>
              </a:buClr>
              <a:buSzPts val="1800"/>
              <a:buFont typeface="Arial"/>
              <a:buChar char="●"/>
              <a:defRPr sz="1800">
                <a:latin typeface="Proxima Nova"/>
                <a:ea typeface="Proxima Nova"/>
                <a:cs typeface="Proxima Nova"/>
                <a:sym typeface="Proxima Nova"/>
              </a:defRPr>
            </a:pPr>
            <a:r>
              <a:t>Routing</a:t>
            </a:r>
          </a:p>
          <a:p>
            <a:pPr marL="457200" indent="-342900">
              <a:lnSpc>
                <a:spcPct val="110000"/>
              </a:lnSpc>
              <a:spcBef>
                <a:spcPts val="1000"/>
              </a:spcBef>
              <a:buClr>
                <a:srgbClr val="6C3F75"/>
              </a:buClr>
              <a:buSzPts val="1800"/>
              <a:buFont typeface="Arial"/>
              <a:buChar char="●"/>
              <a:defRPr sz="1800">
                <a:latin typeface="Proxima Nova"/>
                <a:ea typeface="Proxima Nova"/>
                <a:cs typeface="Proxima Nova"/>
                <a:sym typeface="Proxima Nova"/>
              </a:defRPr>
            </a:pPr>
            <a:r>
              <a:t>Circuit Breaking</a:t>
            </a:r>
          </a:p>
          <a:p>
            <a:pPr marL="457200" indent="-342900">
              <a:lnSpc>
                <a:spcPct val="110000"/>
              </a:lnSpc>
              <a:spcBef>
                <a:spcPts val="1000"/>
              </a:spcBef>
              <a:buClr>
                <a:srgbClr val="6C3F75"/>
              </a:buClr>
              <a:buSzPts val="1800"/>
              <a:buFont typeface="Arial"/>
              <a:buChar char="●"/>
              <a:defRPr sz="1800">
                <a:latin typeface="Proxima Nova"/>
                <a:ea typeface="Proxima Nova"/>
                <a:cs typeface="Proxima Nova"/>
                <a:sym typeface="Proxima Nova"/>
              </a:defRPr>
            </a:pPr>
            <a:r>
              <a:t>Failure Resolution</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9" name="Shape 183"/>
          <p:cNvSpPr txBox="1"/>
          <p:nvPr>
            <p:ph type="title"/>
          </p:nvPr>
        </p:nvSpPr>
        <p:spPr>
          <a:xfrm>
            <a:off x="192475" y="151274"/>
            <a:ext cx="8663100" cy="393902"/>
          </a:xfrm>
          <a:prstGeom prst="rect">
            <a:avLst/>
          </a:prstGeom>
        </p:spPr>
        <p:txBody>
          <a:bodyPr/>
          <a:lstStyle>
            <a:lvl1pPr defTabSz="493776">
              <a:defRPr sz="1350"/>
            </a:lvl1pPr>
          </a:lstStyle>
          <a:p>
            <a:pPr/>
            <a:r>
              <a:t>Netflix Cloud</a:t>
            </a:r>
          </a:p>
        </p:txBody>
      </p:sp>
      <p:sp>
        <p:nvSpPr>
          <p:cNvPr id="1130" name="Shape 184"/>
          <p:cNvSpPr txBox="1"/>
          <p:nvPr>
            <p:ph type="body" sz="half" idx="1"/>
          </p:nvPr>
        </p:nvSpPr>
        <p:spPr>
          <a:xfrm>
            <a:off x="192474" y="900399"/>
            <a:ext cx="4112102" cy="3769502"/>
          </a:xfrm>
          <a:prstGeom prst="rect">
            <a:avLst/>
          </a:prstGeom>
        </p:spPr>
        <p:txBody>
          <a:bodyPr/>
          <a:lstStyle/>
          <a:p>
            <a:pPr marL="0" indent="0">
              <a:buSzTx/>
              <a:buNone/>
              <a:defRPr b="1" sz="1600">
                <a:solidFill>
                  <a:srgbClr val="B3B3B3"/>
                </a:solidFill>
              </a:defRPr>
            </a:pPr>
            <a:r>
              <a:t>Driving Factors</a:t>
            </a:r>
          </a:p>
          <a:p>
            <a:pPr indent="-342900">
              <a:spcBef>
                <a:spcPts val="1000"/>
              </a:spcBef>
              <a:buClr>
                <a:srgbClr val="6C3F75"/>
              </a:buClr>
              <a:buSzPts val="1800"/>
              <a:buFont typeface="Arial"/>
              <a:defRPr sz="1800"/>
            </a:pPr>
            <a:r>
              <a:t>Time to Delivery</a:t>
            </a:r>
          </a:p>
          <a:p>
            <a:pPr indent="-342900">
              <a:spcBef>
                <a:spcPts val="1000"/>
              </a:spcBef>
              <a:buClr>
                <a:srgbClr val="6C3F75"/>
              </a:buClr>
              <a:buSzPts val="1800"/>
              <a:buFont typeface="Arial"/>
              <a:defRPr sz="1800"/>
            </a:pPr>
            <a:r>
              <a:t>Pioneering Architectures</a:t>
            </a:r>
          </a:p>
          <a:p>
            <a:pPr indent="-342900">
              <a:spcBef>
                <a:spcPts val="1000"/>
              </a:spcBef>
              <a:buClr>
                <a:srgbClr val="6C3F75"/>
              </a:buClr>
              <a:buSzPts val="1800"/>
              <a:buFont typeface="Arial"/>
              <a:defRPr sz="1800"/>
            </a:pPr>
            <a:r>
              <a:t>Subset of the Whole</a:t>
            </a:r>
          </a:p>
        </p:txBody>
      </p:sp>
      <p:pic>
        <p:nvPicPr>
          <p:cNvPr id="1131" name="Shape 185" descr="Shape 185"/>
          <p:cNvPicPr>
            <a:picLocks noChangeAspect="1"/>
          </p:cNvPicPr>
          <p:nvPr/>
        </p:nvPicPr>
        <p:blipFill>
          <a:blip r:embed="rId3">
            <a:extLst/>
          </a:blip>
          <a:stretch>
            <a:fillRect/>
          </a:stretch>
        </p:blipFill>
        <p:spPr>
          <a:xfrm>
            <a:off x="5468825" y="2100263"/>
            <a:ext cx="2809876" cy="942976"/>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5" name="Shape 190"/>
          <p:cNvSpPr txBox="1"/>
          <p:nvPr>
            <p:ph type="title"/>
          </p:nvPr>
        </p:nvSpPr>
        <p:spPr>
          <a:xfrm>
            <a:off x="192475" y="151274"/>
            <a:ext cx="8663100" cy="393902"/>
          </a:xfrm>
          <a:prstGeom prst="rect">
            <a:avLst/>
          </a:prstGeom>
        </p:spPr>
        <p:txBody>
          <a:bodyPr/>
          <a:lstStyle>
            <a:lvl1pPr defTabSz="493776">
              <a:defRPr sz="1350"/>
            </a:lvl1pPr>
          </a:lstStyle>
          <a:p>
            <a:pPr/>
            <a:r>
              <a:t>Open Source Solutions</a:t>
            </a:r>
          </a:p>
        </p:txBody>
      </p:sp>
      <p:pic>
        <p:nvPicPr>
          <p:cNvPr id="1136" name="Shape 191" descr="Shape 191"/>
          <p:cNvPicPr>
            <a:picLocks noChangeAspect="1"/>
          </p:cNvPicPr>
          <p:nvPr/>
        </p:nvPicPr>
        <p:blipFill>
          <a:blip r:embed="rId3">
            <a:extLst/>
          </a:blip>
          <a:stretch>
            <a:fillRect/>
          </a:stretch>
        </p:blipFill>
        <p:spPr>
          <a:xfrm>
            <a:off x="780750" y="1620650"/>
            <a:ext cx="1905001" cy="1902205"/>
          </a:xfrm>
          <a:prstGeom prst="rect">
            <a:avLst/>
          </a:prstGeom>
          <a:ln w="12700">
            <a:miter lim="400000"/>
          </a:ln>
        </p:spPr>
      </p:pic>
      <p:pic>
        <p:nvPicPr>
          <p:cNvPr id="1137" name="Shape 192" descr="Shape 192"/>
          <p:cNvPicPr>
            <a:picLocks noChangeAspect="1"/>
          </p:cNvPicPr>
          <p:nvPr/>
        </p:nvPicPr>
        <p:blipFill>
          <a:blip r:embed="rId4">
            <a:extLst/>
          </a:blip>
          <a:stretch>
            <a:fillRect/>
          </a:stretch>
        </p:blipFill>
        <p:spPr>
          <a:xfrm>
            <a:off x="3619500" y="2005013"/>
            <a:ext cx="1905000" cy="1133476"/>
          </a:xfrm>
          <a:prstGeom prst="rect">
            <a:avLst/>
          </a:prstGeom>
          <a:ln w="12700">
            <a:miter lim="400000"/>
          </a:ln>
        </p:spPr>
      </p:pic>
      <p:pic>
        <p:nvPicPr>
          <p:cNvPr id="1138" name="Shape 193" descr="Shape 193"/>
          <p:cNvPicPr>
            <a:picLocks noChangeAspect="1"/>
          </p:cNvPicPr>
          <p:nvPr/>
        </p:nvPicPr>
        <p:blipFill>
          <a:blip r:embed="rId5">
            <a:extLst/>
          </a:blip>
          <a:stretch>
            <a:fillRect/>
          </a:stretch>
        </p:blipFill>
        <p:spPr>
          <a:xfrm>
            <a:off x="6458249" y="1620662"/>
            <a:ext cx="1905001" cy="1902190"/>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2" name="Shape 198"/>
          <p:cNvSpPr txBox="1"/>
          <p:nvPr>
            <p:ph type="title"/>
          </p:nvPr>
        </p:nvSpPr>
        <p:spPr>
          <a:xfrm>
            <a:off x="192475" y="151274"/>
            <a:ext cx="8663100" cy="393902"/>
          </a:xfrm>
          <a:prstGeom prst="rect">
            <a:avLst/>
          </a:prstGeom>
        </p:spPr>
        <p:txBody>
          <a:bodyPr/>
          <a:lstStyle>
            <a:lvl1pPr defTabSz="493776">
              <a:defRPr sz="1350"/>
            </a:lvl1pPr>
          </a:lstStyle>
          <a:p>
            <a:pPr/>
            <a:r>
              <a:t>Spring Cloud Services</a:t>
            </a:r>
          </a:p>
        </p:txBody>
      </p:sp>
      <p:sp>
        <p:nvSpPr>
          <p:cNvPr id="1143" name="Shape 199"/>
          <p:cNvSpPr txBox="1"/>
          <p:nvPr>
            <p:ph type="body" sz="half" idx="1"/>
          </p:nvPr>
        </p:nvSpPr>
        <p:spPr>
          <a:xfrm>
            <a:off x="4749999" y="900399"/>
            <a:ext cx="4112102" cy="3769502"/>
          </a:xfrm>
          <a:prstGeom prst="rect">
            <a:avLst/>
          </a:prstGeom>
        </p:spPr>
        <p:txBody>
          <a:bodyPr/>
          <a:lstStyle/>
          <a:p>
            <a:pPr marL="0" indent="0">
              <a:buSzTx/>
              <a:buNone/>
              <a:defRPr b="1" sz="1600">
                <a:solidFill>
                  <a:srgbClr val="B3B3B3"/>
                </a:solidFill>
              </a:defRPr>
            </a:pPr>
            <a:r>
              <a:t>Aspect Oriented</a:t>
            </a:r>
          </a:p>
          <a:p>
            <a:pPr indent="-342900">
              <a:spcBef>
                <a:spcPts val="1000"/>
              </a:spcBef>
              <a:buClr>
                <a:srgbClr val="6C3F75"/>
              </a:buClr>
              <a:buSzPts val="1800"/>
              <a:buFont typeface="Arial"/>
              <a:defRPr sz="1800"/>
            </a:pPr>
            <a:r>
              <a:t>Convention over Configuration</a:t>
            </a:r>
          </a:p>
          <a:p>
            <a:pPr indent="-342900">
              <a:spcBef>
                <a:spcPts val="1000"/>
              </a:spcBef>
              <a:buClr>
                <a:srgbClr val="6C3F75"/>
              </a:buClr>
              <a:buSzPts val="1800"/>
              <a:buFont typeface="Arial"/>
              <a:defRPr sz="1800"/>
            </a:pPr>
            <a:r>
              <a:t>Cloud Connectors</a:t>
            </a:r>
          </a:p>
          <a:p>
            <a:pPr indent="-342900">
              <a:spcBef>
                <a:spcPts val="1000"/>
              </a:spcBef>
              <a:buClr>
                <a:srgbClr val="6C3F75"/>
              </a:buClr>
              <a:buSzPts val="1800"/>
              <a:buFont typeface="Arial"/>
              <a:defRPr sz="1800"/>
            </a:pPr>
            <a:r>
              <a:t>Curated Libraries</a:t>
            </a:r>
          </a:p>
          <a:p>
            <a:pPr indent="-342900">
              <a:spcBef>
                <a:spcPts val="1000"/>
              </a:spcBef>
              <a:buClr>
                <a:srgbClr val="6C3F75"/>
              </a:buClr>
              <a:buSzPts val="1800"/>
              <a:buFont typeface="Arial"/>
              <a:defRPr sz="1800"/>
            </a:pPr>
            <a:r>
              <a:t>Opinionation</a:t>
            </a:r>
          </a:p>
          <a:p>
            <a:pPr indent="-342900">
              <a:spcBef>
                <a:spcPts val="1000"/>
              </a:spcBef>
              <a:buClr>
                <a:srgbClr val="6C3F75"/>
              </a:buClr>
              <a:buSzPts val="1800"/>
              <a:buFont typeface="Arial"/>
              <a:defRPr sz="1800"/>
            </a:pPr>
            <a:r>
              <a:t>Developer Simplicity</a:t>
            </a:r>
          </a:p>
        </p:txBody>
      </p:sp>
      <p:pic>
        <p:nvPicPr>
          <p:cNvPr id="1144" name="Shape 200" descr="Shape 200"/>
          <p:cNvPicPr>
            <a:picLocks noChangeAspect="1"/>
          </p:cNvPicPr>
          <p:nvPr/>
        </p:nvPicPr>
        <p:blipFill>
          <a:blip r:embed="rId2">
            <a:extLst/>
          </a:blip>
          <a:stretch>
            <a:fillRect/>
          </a:stretch>
        </p:blipFill>
        <p:spPr>
          <a:xfrm>
            <a:off x="774274" y="1565949"/>
            <a:ext cx="2438401" cy="243840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6" name="Shape 205"/>
          <p:cNvSpPr txBox="1"/>
          <p:nvPr>
            <p:ph type="title"/>
          </p:nvPr>
        </p:nvSpPr>
        <p:spPr>
          <a:xfrm>
            <a:off x="192475" y="151274"/>
            <a:ext cx="8663100" cy="393902"/>
          </a:xfrm>
          <a:prstGeom prst="rect">
            <a:avLst/>
          </a:prstGeom>
        </p:spPr>
        <p:txBody>
          <a:bodyPr/>
          <a:lstStyle>
            <a:lvl1pPr defTabSz="493776">
              <a:defRPr sz="1350"/>
            </a:lvl1pPr>
          </a:lstStyle>
          <a:p>
            <a:pPr/>
            <a:r>
              <a:t>Spring Cloud Netflix</a:t>
            </a:r>
          </a:p>
        </p:txBody>
      </p:sp>
      <p:sp>
        <p:nvSpPr>
          <p:cNvPr id="1147" name="Shape 206"/>
          <p:cNvSpPr txBox="1"/>
          <p:nvPr>
            <p:ph type="body" sz="half" idx="1"/>
          </p:nvPr>
        </p:nvSpPr>
        <p:spPr>
          <a:xfrm>
            <a:off x="192474" y="900399"/>
            <a:ext cx="4112102" cy="3769502"/>
          </a:xfrm>
          <a:prstGeom prst="rect">
            <a:avLst/>
          </a:prstGeom>
        </p:spPr>
        <p:txBody>
          <a:bodyPr/>
          <a:lstStyle/>
          <a:p>
            <a:pPr marL="0" indent="0">
              <a:buSzTx/>
              <a:buNone/>
              <a:defRPr b="1" sz="1600">
                <a:solidFill>
                  <a:srgbClr val="B3B3B3"/>
                </a:solidFill>
              </a:defRPr>
            </a:pPr>
            <a:r>
              <a:t>Client</a:t>
            </a:r>
          </a:p>
          <a:p>
            <a:pPr indent="-342900">
              <a:spcBef>
                <a:spcPts val="1000"/>
              </a:spcBef>
              <a:buSzPts val="1800"/>
              <a:defRPr sz="1800"/>
            </a:pPr>
            <a:r>
              <a:t>Ribbon</a:t>
            </a:r>
          </a:p>
          <a:p>
            <a:pPr indent="-342900">
              <a:spcBef>
                <a:spcPts val="1000"/>
              </a:spcBef>
              <a:buClr>
                <a:srgbClr val="6C3F75"/>
              </a:buClr>
              <a:buSzPts val="1800"/>
              <a:buFont typeface="Arial"/>
              <a:defRPr sz="1800"/>
            </a:pPr>
            <a:r>
              <a:t>Archaius</a:t>
            </a:r>
          </a:p>
          <a:p>
            <a:pPr indent="-342900">
              <a:spcBef>
                <a:spcPts val="1000"/>
              </a:spcBef>
              <a:buClr>
                <a:srgbClr val="6C3F75"/>
              </a:buClr>
              <a:buSzPts val="1800"/>
              <a:buFont typeface="Arial"/>
              <a:defRPr sz="1800"/>
            </a:pPr>
            <a:r>
              <a:t>Hystrix</a:t>
            </a:r>
          </a:p>
          <a:p>
            <a:pPr indent="-342900">
              <a:spcBef>
                <a:spcPts val="1000"/>
              </a:spcBef>
              <a:buClr>
                <a:srgbClr val="6C3F75"/>
              </a:buClr>
              <a:buSzPts val="1800"/>
              <a:buFont typeface="Arial"/>
              <a:defRPr sz="1800"/>
            </a:pPr>
            <a:r>
              <a:t>Feign</a:t>
            </a:r>
          </a:p>
          <a:p>
            <a:pPr indent="-342900">
              <a:spcBef>
                <a:spcPts val="1000"/>
              </a:spcBef>
              <a:buClr>
                <a:srgbClr val="6C3F75"/>
              </a:buClr>
              <a:buSzPts val="1800"/>
              <a:buFont typeface="Arial"/>
              <a:defRPr sz="1800"/>
            </a:pPr>
            <a:r>
              <a:t>Zuul</a:t>
            </a:r>
          </a:p>
        </p:txBody>
      </p:sp>
      <p:sp>
        <p:nvSpPr>
          <p:cNvPr id="1148" name="Shape 207"/>
          <p:cNvSpPr txBox="1"/>
          <p:nvPr>
            <p:ph type="body" idx="13"/>
          </p:nvPr>
        </p:nvSpPr>
        <p:spPr>
          <a:xfrm>
            <a:off x="4749999" y="900399"/>
            <a:ext cx="4112102" cy="1282801"/>
          </a:xfrm>
          <a:prstGeom prst="rect">
            <a:avLst/>
          </a:prstGeom>
          <a:extLst>
            <a:ext uri="{C572A759-6A51-4108-AA02-DFA0A04FC94B}">
              <ma14:wrappingTextBoxFlag xmlns:ma14="http://schemas.microsoft.com/office/mac/drawingml/2011/main" val="1"/>
            </a:ext>
          </a:extLst>
        </p:spPr>
        <p:txBody>
          <a:bodyPr/>
          <a:lstStyle/>
          <a:p>
            <a:pPr defTabSz="896111">
              <a:lnSpc>
                <a:spcPct val="110000"/>
              </a:lnSpc>
              <a:buClr>
                <a:srgbClr val="000000"/>
              </a:buClr>
              <a:buFont typeface="Helvetica"/>
              <a:defRPr b="1" sz="1568">
                <a:solidFill>
                  <a:srgbClr val="B3B3B3"/>
                </a:solidFill>
                <a:latin typeface="Proxima Nova"/>
                <a:ea typeface="Proxima Nova"/>
                <a:cs typeface="Proxima Nova"/>
                <a:sym typeface="Proxima Nova"/>
              </a:defRPr>
            </a:pPr>
            <a:r>
              <a:t>Server</a:t>
            </a:r>
          </a:p>
          <a:p>
            <a:pPr marL="448055" indent="-336042" defTabSz="896111">
              <a:lnSpc>
                <a:spcPct val="110000"/>
              </a:lnSpc>
              <a:spcBef>
                <a:spcPts val="900"/>
              </a:spcBef>
              <a:buClr>
                <a:srgbClr val="000000"/>
              </a:buClr>
              <a:buSzPts val="1700"/>
              <a:buFont typeface="Helvetica"/>
              <a:buChar char="●"/>
              <a:defRPr sz="1764">
                <a:latin typeface="Proxima Nova"/>
                <a:ea typeface="Proxima Nova"/>
                <a:cs typeface="Proxima Nova"/>
                <a:sym typeface="Proxima Nova"/>
              </a:defRPr>
            </a:pPr>
            <a:r>
              <a:t>Eureka</a:t>
            </a:r>
          </a:p>
          <a:p>
            <a:pPr marL="448055" indent="-336042" defTabSz="896111">
              <a:lnSpc>
                <a:spcPct val="110000"/>
              </a:lnSpc>
              <a:spcBef>
                <a:spcPts val="900"/>
              </a:spcBef>
              <a:buClr>
                <a:srgbClr val="6C3F75"/>
              </a:buClr>
              <a:buSzPts val="1700"/>
              <a:buFont typeface="Arial"/>
              <a:buChar char="●"/>
              <a:defRPr sz="1764">
                <a:latin typeface="Proxima Nova"/>
                <a:ea typeface="Proxima Nova"/>
                <a:cs typeface="Proxima Nova"/>
                <a:sym typeface="Proxima Nova"/>
              </a:defRPr>
            </a:pPr>
            <a:r>
              <a:t>Turbine</a:t>
            </a:r>
          </a:p>
        </p:txBody>
      </p:sp>
      <p:pic>
        <p:nvPicPr>
          <p:cNvPr id="1149" name="Shape 208" descr="Shape 208"/>
          <p:cNvPicPr>
            <a:picLocks noChangeAspect="1"/>
          </p:cNvPicPr>
          <p:nvPr/>
        </p:nvPicPr>
        <p:blipFill>
          <a:blip r:embed="rId3">
            <a:extLst/>
          </a:blip>
          <a:stretch>
            <a:fillRect/>
          </a:stretch>
        </p:blipFill>
        <p:spPr>
          <a:xfrm>
            <a:off x="8226924" y="3717399"/>
            <a:ext cx="628651" cy="952501"/>
          </a:xfrm>
          <a:prstGeom prst="rect">
            <a:avLst/>
          </a:prstGeom>
          <a:ln w="12700">
            <a:miter lim="400000"/>
          </a:ln>
        </p:spPr>
      </p:pic>
      <p:pic>
        <p:nvPicPr>
          <p:cNvPr id="1150" name="Shape 209" descr="Shape 209"/>
          <p:cNvPicPr>
            <a:picLocks noChangeAspect="1"/>
          </p:cNvPicPr>
          <p:nvPr/>
        </p:nvPicPr>
        <p:blipFill>
          <a:blip r:embed="rId4">
            <a:extLst/>
          </a:blip>
          <a:stretch>
            <a:fillRect/>
          </a:stretch>
        </p:blipFill>
        <p:spPr>
          <a:xfrm>
            <a:off x="7365600" y="3684063"/>
            <a:ext cx="685801" cy="1019176"/>
          </a:xfrm>
          <a:prstGeom prst="rect">
            <a:avLst/>
          </a:prstGeom>
          <a:ln w="12700">
            <a:miter lim="400000"/>
          </a:ln>
        </p:spPr>
      </p:pic>
      <p:pic>
        <p:nvPicPr>
          <p:cNvPr id="1151" name="Shape 210" descr="Shape 210"/>
          <p:cNvPicPr>
            <a:picLocks noChangeAspect="1"/>
          </p:cNvPicPr>
          <p:nvPr/>
        </p:nvPicPr>
        <p:blipFill>
          <a:blip r:embed="rId5">
            <a:extLst/>
          </a:blip>
          <a:stretch>
            <a:fillRect/>
          </a:stretch>
        </p:blipFill>
        <p:spPr>
          <a:xfrm>
            <a:off x="6467912" y="3650724"/>
            <a:ext cx="676276" cy="1019176"/>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5" name="Shape 215"/>
          <p:cNvSpPr/>
          <p:nvPr/>
        </p:nvSpPr>
        <p:spPr>
          <a:xfrm>
            <a:off x="1734711" y="1338299"/>
            <a:ext cx="1329601" cy="1171502"/>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56" name="Shape 216"/>
          <p:cNvSpPr/>
          <p:nvPr/>
        </p:nvSpPr>
        <p:spPr>
          <a:xfrm>
            <a:off x="3183036" y="1338299"/>
            <a:ext cx="1329601" cy="1171502"/>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57" name="Shape 217"/>
          <p:cNvSpPr/>
          <p:nvPr/>
        </p:nvSpPr>
        <p:spPr>
          <a:xfrm>
            <a:off x="4631361" y="1338299"/>
            <a:ext cx="1329601" cy="1171502"/>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58" name="Shape 218"/>
          <p:cNvSpPr/>
          <p:nvPr/>
        </p:nvSpPr>
        <p:spPr>
          <a:xfrm>
            <a:off x="6079687" y="1338299"/>
            <a:ext cx="1329601" cy="1171502"/>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59" name="Shape 219"/>
          <p:cNvSpPr/>
          <p:nvPr/>
        </p:nvSpPr>
        <p:spPr>
          <a:xfrm>
            <a:off x="7528011" y="1338299"/>
            <a:ext cx="1329601" cy="1171502"/>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60" name="Shape 220"/>
          <p:cNvSpPr/>
          <p:nvPr/>
        </p:nvSpPr>
        <p:spPr>
          <a:xfrm>
            <a:off x="286387" y="1338299"/>
            <a:ext cx="1329602" cy="1171502"/>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61" name="Shape 221"/>
          <p:cNvSpPr/>
          <p:nvPr/>
        </p:nvSpPr>
        <p:spPr>
          <a:xfrm>
            <a:off x="1734711" y="2633703"/>
            <a:ext cx="1329601" cy="1171501"/>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62" name="Shape 222"/>
          <p:cNvSpPr/>
          <p:nvPr/>
        </p:nvSpPr>
        <p:spPr>
          <a:xfrm>
            <a:off x="3183036" y="2633703"/>
            <a:ext cx="1329601" cy="1171501"/>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63" name="Shape 223"/>
          <p:cNvSpPr/>
          <p:nvPr/>
        </p:nvSpPr>
        <p:spPr>
          <a:xfrm>
            <a:off x="4631361" y="2633703"/>
            <a:ext cx="1329601" cy="1171501"/>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64" name="Shape 224"/>
          <p:cNvSpPr/>
          <p:nvPr/>
        </p:nvSpPr>
        <p:spPr>
          <a:xfrm>
            <a:off x="6079687" y="2633703"/>
            <a:ext cx="1329601" cy="1171501"/>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65" name="Shape 225"/>
          <p:cNvSpPr/>
          <p:nvPr/>
        </p:nvSpPr>
        <p:spPr>
          <a:xfrm>
            <a:off x="7528011" y="2633703"/>
            <a:ext cx="1329601" cy="1171501"/>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66" name="Shape 226"/>
          <p:cNvSpPr/>
          <p:nvPr/>
        </p:nvSpPr>
        <p:spPr>
          <a:xfrm>
            <a:off x="286387" y="2633703"/>
            <a:ext cx="1329602" cy="1171501"/>
          </a:xfrm>
          <a:prstGeom prst="rect">
            <a:avLst/>
          </a:prstGeom>
          <a:solidFill>
            <a:srgbClr val="FFFFFF"/>
          </a:solidFill>
          <a:ln w="12700">
            <a:miter lim="400000"/>
          </a:ln>
          <a:effectLst>
            <a:outerShdw sx="100000" sy="100000" kx="0" ky="0" algn="b" rotWithShape="0" blurRad="152400" dist="38100" dir="3420000">
              <a:srgbClr val="7F7F7F">
                <a:alpha val="28630"/>
              </a:srgbClr>
            </a:outerShdw>
          </a:effectLst>
        </p:spPr>
        <p:txBody>
          <a:bodyPr lIns="45719" rIns="45719" anchor="ctr"/>
          <a:lstStyle/>
          <a:p>
            <a:pPr algn="ctr">
              <a:defRPr sz="1800">
                <a:solidFill>
                  <a:srgbClr val="FFFFFF"/>
                </a:solidFill>
                <a:latin typeface="Calibri"/>
                <a:ea typeface="Calibri"/>
                <a:cs typeface="Calibri"/>
                <a:sym typeface="Calibri"/>
              </a:defRPr>
            </a:pPr>
          </a:p>
        </p:txBody>
      </p:sp>
      <p:sp>
        <p:nvSpPr>
          <p:cNvPr id="1167" name="Shape 227"/>
          <p:cNvSpPr txBox="1"/>
          <p:nvPr/>
        </p:nvSpPr>
        <p:spPr>
          <a:xfrm>
            <a:off x="286387" y="2164702"/>
            <a:ext cx="1329602"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Circuit Breaker</a:t>
            </a:r>
          </a:p>
        </p:txBody>
      </p:sp>
      <p:sp>
        <p:nvSpPr>
          <p:cNvPr id="1168" name="Shape 228"/>
          <p:cNvSpPr txBox="1"/>
          <p:nvPr/>
        </p:nvSpPr>
        <p:spPr>
          <a:xfrm>
            <a:off x="1734711" y="2164702"/>
            <a:ext cx="1329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Config Server</a:t>
            </a:r>
          </a:p>
        </p:txBody>
      </p:sp>
      <p:sp>
        <p:nvSpPr>
          <p:cNvPr id="1169" name="Shape 229"/>
          <p:cNvSpPr txBox="1"/>
          <p:nvPr/>
        </p:nvSpPr>
        <p:spPr>
          <a:xfrm>
            <a:off x="3183036" y="2164702"/>
            <a:ext cx="1329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API Gateway</a:t>
            </a:r>
          </a:p>
        </p:txBody>
      </p:sp>
      <p:sp>
        <p:nvSpPr>
          <p:cNvPr id="1170" name="Shape 230"/>
          <p:cNvSpPr txBox="1"/>
          <p:nvPr/>
        </p:nvSpPr>
        <p:spPr>
          <a:xfrm>
            <a:off x="4631361" y="2164702"/>
            <a:ext cx="1329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RabbitMQ</a:t>
            </a:r>
          </a:p>
        </p:txBody>
      </p:sp>
      <p:sp>
        <p:nvSpPr>
          <p:cNvPr id="1171" name="Shape 231"/>
          <p:cNvSpPr txBox="1"/>
          <p:nvPr/>
        </p:nvSpPr>
        <p:spPr>
          <a:xfrm>
            <a:off x="6079687" y="2164702"/>
            <a:ext cx="1329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Service Registry</a:t>
            </a:r>
          </a:p>
        </p:txBody>
      </p:sp>
      <p:sp>
        <p:nvSpPr>
          <p:cNvPr id="1172" name="Shape 232"/>
          <p:cNvSpPr txBox="1"/>
          <p:nvPr/>
        </p:nvSpPr>
        <p:spPr>
          <a:xfrm>
            <a:off x="7528011" y="2164702"/>
            <a:ext cx="1329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MySQL</a:t>
            </a:r>
          </a:p>
        </p:txBody>
      </p:sp>
      <p:sp>
        <p:nvSpPr>
          <p:cNvPr id="1173" name="Shape 233"/>
          <p:cNvSpPr txBox="1"/>
          <p:nvPr/>
        </p:nvSpPr>
        <p:spPr>
          <a:xfrm>
            <a:off x="286387" y="3383905"/>
            <a:ext cx="13296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Pivotal Cloud Cache</a:t>
            </a:r>
          </a:p>
        </p:txBody>
      </p:sp>
      <p:sp>
        <p:nvSpPr>
          <p:cNvPr id="1174" name="Shape 234"/>
          <p:cNvSpPr txBox="1"/>
          <p:nvPr/>
        </p:nvSpPr>
        <p:spPr>
          <a:xfrm>
            <a:off x="1734711" y="3460105"/>
            <a:ext cx="1329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Pivotal GemFire</a:t>
            </a:r>
          </a:p>
        </p:txBody>
      </p:sp>
      <p:sp>
        <p:nvSpPr>
          <p:cNvPr id="1175" name="Shape 235"/>
          <p:cNvSpPr txBox="1"/>
          <p:nvPr/>
        </p:nvSpPr>
        <p:spPr>
          <a:xfrm>
            <a:off x="3183036" y="3383905"/>
            <a:ext cx="1329601"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Pivotal Push Notifications</a:t>
            </a:r>
          </a:p>
        </p:txBody>
      </p:sp>
      <p:sp>
        <p:nvSpPr>
          <p:cNvPr id="1176" name="Shape 236"/>
          <p:cNvSpPr txBox="1"/>
          <p:nvPr/>
        </p:nvSpPr>
        <p:spPr>
          <a:xfrm>
            <a:off x="4631361" y="3460105"/>
            <a:ext cx="1329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Redis</a:t>
            </a:r>
          </a:p>
        </p:txBody>
      </p:sp>
      <p:sp>
        <p:nvSpPr>
          <p:cNvPr id="1177" name="Shape 237"/>
          <p:cNvSpPr txBox="1"/>
          <p:nvPr/>
        </p:nvSpPr>
        <p:spPr>
          <a:xfrm>
            <a:off x="6079687" y="3460105"/>
            <a:ext cx="1329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Riak</a:t>
            </a:r>
          </a:p>
        </p:txBody>
      </p:sp>
      <p:sp>
        <p:nvSpPr>
          <p:cNvPr id="1178" name="Shape 238"/>
          <p:cNvSpPr txBox="1"/>
          <p:nvPr/>
        </p:nvSpPr>
        <p:spPr>
          <a:xfrm>
            <a:off x="7528011" y="3383905"/>
            <a:ext cx="1329601"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000">
                <a:latin typeface="Proxima Nova"/>
                <a:ea typeface="Proxima Nova"/>
                <a:cs typeface="Proxima Nova"/>
                <a:sym typeface="Proxima Nova"/>
              </a:defRPr>
            </a:lvl1pPr>
          </a:lstStyle>
          <a:p>
            <a:pPr/>
            <a:r>
              <a:t>Session State Caching</a:t>
            </a:r>
          </a:p>
        </p:txBody>
      </p:sp>
      <p:sp>
        <p:nvSpPr>
          <p:cNvPr id="1179" name="Shape 239"/>
          <p:cNvSpPr txBox="1"/>
          <p:nvPr>
            <p:ph type="title"/>
          </p:nvPr>
        </p:nvSpPr>
        <p:spPr>
          <a:xfrm>
            <a:off x="192475" y="151274"/>
            <a:ext cx="8663100" cy="393902"/>
          </a:xfrm>
          <a:prstGeom prst="rect">
            <a:avLst/>
          </a:prstGeom>
        </p:spPr>
        <p:txBody>
          <a:bodyPr/>
          <a:lstStyle>
            <a:lvl1pPr defTabSz="493776">
              <a:defRPr sz="1350"/>
            </a:lvl1pPr>
          </a:lstStyle>
          <a:p>
            <a:pPr/>
            <a:r>
              <a:t>Spring Cloud Services, Connectors, Integrations</a:t>
            </a:r>
          </a:p>
        </p:txBody>
      </p:sp>
      <p:pic>
        <p:nvPicPr>
          <p:cNvPr id="1180" name="Shape 240" descr="Shape 240"/>
          <p:cNvPicPr>
            <a:picLocks noChangeAspect="1"/>
          </p:cNvPicPr>
          <p:nvPr/>
        </p:nvPicPr>
        <p:blipFill>
          <a:blip r:embed="rId3">
            <a:extLst/>
          </a:blip>
          <a:stretch>
            <a:fillRect/>
          </a:stretch>
        </p:blipFill>
        <p:spPr>
          <a:xfrm>
            <a:off x="542675" y="1399236"/>
            <a:ext cx="817026" cy="817027"/>
          </a:xfrm>
          <a:prstGeom prst="rect">
            <a:avLst/>
          </a:prstGeom>
          <a:ln w="12700">
            <a:miter lim="400000"/>
          </a:ln>
        </p:spPr>
      </p:pic>
      <p:pic>
        <p:nvPicPr>
          <p:cNvPr id="1181" name="Shape 241" descr="Shape 241"/>
          <p:cNvPicPr>
            <a:picLocks noChangeAspect="1"/>
          </p:cNvPicPr>
          <p:nvPr/>
        </p:nvPicPr>
        <p:blipFill>
          <a:blip r:embed="rId4">
            <a:extLst/>
          </a:blip>
          <a:stretch>
            <a:fillRect/>
          </a:stretch>
        </p:blipFill>
        <p:spPr>
          <a:xfrm>
            <a:off x="1991011" y="1399249"/>
            <a:ext cx="817002" cy="817001"/>
          </a:xfrm>
          <a:prstGeom prst="rect">
            <a:avLst/>
          </a:prstGeom>
          <a:ln w="12700">
            <a:miter lim="400000"/>
          </a:ln>
        </p:spPr>
      </p:pic>
      <p:pic>
        <p:nvPicPr>
          <p:cNvPr id="1182" name="Shape 242" descr="Shape 242"/>
          <p:cNvPicPr>
            <a:picLocks noChangeAspect="1"/>
          </p:cNvPicPr>
          <p:nvPr/>
        </p:nvPicPr>
        <p:blipFill>
          <a:blip r:embed="rId5">
            <a:extLst/>
          </a:blip>
          <a:stretch>
            <a:fillRect/>
          </a:stretch>
        </p:blipFill>
        <p:spPr>
          <a:xfrm>
            <a:off x="3439338" y="1399249"/>
            <a:ext cx="817001" cy="817001"/>
          </a:xfrm>
          <a:prstGeom prst="rect">
            <a:avLst/>
          </a:prstGeom>
          <a:ln w="12700">
            <a:miter lim="400000"/>
          </a:ln>
        </p:spPr>
      </p:pic>
      <p:pic>
        <p:nvPicPr>
          <p:cNvPr id="1183" name="Shape 243" descr="Shape 243"/>
          <p:cNvPicPr>
            <a:picLocks noChangeAspect="1"/>
          </p:cNvPicPr>
          <p:nvPr/>
        </p:nvPicPr>
        <p:blipFill>
          <a:blip r:embed="rId6">
            <a:extLst/>
          </a:blip>
          <a:stretch>
            <a:fillRect/>
          </a:stretch>
        </p:blipFill>
        <p:spPr>
          <a:xfrm>
            <a:off x="4887664" y="1399249"/>
            <a:ext cx="817001" cy="817001"/>
          </a:xfrm>
          <a:prstGeom prst="rect">
            <a:avLst/>
          </a:prstGeom>
          <a:ln w="12700">
            <a:miter lim="400000"/>
          </a:ln>
        </p:spPr>
      </p:pic>
      <p:pic>
        <p:nvPicPr>
          <p:cNvPr id="1184" name="Shape 244" descr="Shape 244"/>
          <p:cNvPicPr>
            <a:picLocks noChangeAspect="1"/>
          </p:cNvPicPr>
          <p:nvPr/>
        </p:nvPicPr>
        <p:blipFill>
          <a:blip r:embed="rId7">
            <a:extLst/>
          </a:blip>
          <a:stretch>
            <a:fillRect/>
          </a:stretch>
        </p:blipFill>
        <p:spPr>
          <a:xfrm>
            <a:off x="6335986" y="1399249"/>
            <a:ext cx="817001" cy="817001"/>
          </a:xfrm>
          <a:prstGeom prst="rect">
            <a:avLst/>
          </a:prstGeom>
          <a:ln w="12700">
            <a:miter lim="400000"/>
          </a:ln>
        </p:spPr>
      </p:pic>
      <p:pic>
        <p:nvPicPr>
          <p:cNvPr id="1185" name="Shape 245" descr="Shape 245"/>
          <p:cNvPicPr>
            <a:picLocks noChangeAspect="1"/>
          </p:cNvPicPr>
          <p:nvPr/>
        </p:nvPicPr>
        <p:blipFill>
          <a:blip r:embed="rId8">
            <a:extLst/>
          </a:blip>
          <a:stretch>
            <a:fillRect/>
          </a:stretch>
        </p:blipFill>
        <p:spPr>
          <a:xfrm>
            <a:off x="7784313" y="1399249"/>
            <a:ext cx="817001" cy="817001"/>
          </a:xfrm>
          <a:prstGeom prst="rect">
            <a:avLst/>
          </a:prstGeom>
          <a:ln w="12700">
            <a:miter lim="400000"/>
          </a:ln>
        </p:spPr>
      </p:pic>
      <p:pic>
        <p:nvPicPr>
          <p:cNvPr id="1186" name="Shape 246" descr="Shape 246"/>
          <p:cNvPicPr>
            <a:picLocks noChangeAspect="1"/>
          </p:cNvPicPr>
          <p:nvPr/>
        </p:nvPicPr>
        <p:blipFill>
          <a:blip r:embed="rId9">
            <a:extLst/>
          </a:blip>
          <a:stretch>
            <a:fillRect/>
          </a:stretch>
        </p:blipFill>
        <p:spPr>
          <a:xfrm>
            <a:off x="542687" y="2664174"/>
            <a:ext cx="817002" cy="817002"/>
          </a:xfrm>
          <a:prstGeom prst="rect">
            <a:avLst/>
          </a:prstGeom>
          <a:ln w="12700">
            <a:miter lim="400000"/>
          </a:ln>
        </p:spPr>
      </p:pic>
      <p:grpSp>
        <p:nvGrpSpPr>
          <p:cNvPr id="1193" name="Shape 247"/>
          <p:cNvGrpSpPr/>
          <p:nvPr/>
        </p:nvGrpSpPr>
        <p:grpSpPr>
          <a:xfrm>
            <a:off x="2033273" y="2664172"/>
            <a:ext cx="732690" cy="816980"/>
            <a:chOff x="0" y="0"/>
            <a:chExt cx="732688" cy="816979"/>
          </a:xfrm>
        </p:grpSpPr>
        <p:sp>
          <p:nvSpPr>
            <p:cNvPr id="1187" name="Shape 248"/>
            <p:cNvSpPr/>
            <p:nvPr/>
          </p:nvSpPr>
          <p:spPr>
            <a:xfrm>
              <a:off x="0" y="278971"/>
              <a:ext cx="191170" cy="259852"/>
            </a:xfrm>
            <a:custGeom>
              <a:avLst/>
              <a:gdLst/>
              <a:ahLst/>
              <a:cxnLst>
                <a:cxn ang="0">
                  <a:pos x="wd2" y="hd2"/>
                </a:cxn>
                <a:cxn ang="5400000">
                  <a:pos x="wd2" y="hd2"/>
                </a:cxn>
                <a:cxn ang="10800000">
                  <a:pos x="wd2" y="hd2"/>
                </a:cxn>
                <a:cxn ang="16200000">
                  <a:pos x="wd2" y="hd2"/>
                </a:cxn>
              </a:cxnLst>
              <a:rect l="0" t="0" r="r" b="b"/>
              <a:pathLst>
                <a:path w="21493" h="21600" fill="norm" stroke="1" extrusionOk="0">
                  <a:moveTo>
                    <a:pt x="3551" y="0"/>
                  </a:moveTo>
                  <a:cubicBezTo>
                    <a:pt x="3310" y="0"/>
                    <a:pt x="3078" y="77"/>
                    <a:pt x="2942" y="222"/>
                  </a:cubicBezTo>
                  <a:lnTo>
                    <a:pt x="88" y="3725"/>
                  </a:lnTo>
                  <a:cubicBezTo>
                    <a:pt x="-107" y="3968"/>
                    <a:pt x="42" y="4245"/>
                    <a:pt x="337" y="4383"/>
                  </a:cubicBezTo>
                  <a:lnTo>
                    <a:pt x="13669" y="9795"/>
                  </a:lnTo>
                  <a:cubicBezTo>
                    <a:pt x="13524" y="10488"/>
                    <a:pt x="13474" y="11147"/>
                    <a:pt x="13474" y="11807"/>
                  </a:cubicBezTo>
                  <a:cubicBezTo>
                    <a:pt x="13474" y="12500"/>
                    <a:pt x="13524" y="13158"/>
                    <a:pt x="13669" y="13852"/>
                  </a:cubicBezTo>
                  <a:lnTo>
                    <a:pt x="5356" y="17217"/>
                  </a:lnTo>
                  <a:cubicBezTo>
                    <a:pt x="5058" y="17355"/>
                    <a:pt x="4962" y="17632"/>
                    <a:pt x="5108" y="17875"/>
                  </a:cubicBezTo>
                  <a:lnTo>
                    <a:pt x="8011" y="21378"/>
                  </a:lnTo>
                  <a:cubicBezTo>
                    <a:pt x="8114" y="21523"/>
                    <a:pt x="8356" y="21600"/>
                    <a:pt x="8594" y="21600"/>
                  </a:cubicBezTo>
                  <a:cubicBezTo>
                    <a:pt x="8700" y="21600"/>
                    <a:pt x="8806" y="21584"/>
                    <a:pt x="8899" y="21553"/>
                  </a:cubicBezTo>
                  <a:lnTo>
                    <a:pt x="21493" y="16419"/>
                  </a:lnTo>
                  <a:cubicBezTo>
                    <a:pt x="20804" y="14962"/>
                    <a:pt x="20410" y="13436"/>
                    <a:pt x="20410" y="11807"/>
                  </a:cubicBezTo>
                  <a:cubicBezTo>
                    <a:pt x="20410" y="10211"/>
                    <a:pt x="20804" y="8649"/>
                    <a:pt x="21493" y="7228"/>
                  </a:cubicBezTo>
                  <a:lnTo>
                    <a:pt x="3879" y="49"/>
                  </a:lnTo>
                  <a:cubicBezTo>
                    <a:pt x="3773" y="16"/>
                    <a:pt x="3661" y="0"/>
                    <a:pt x="3551" y="0"/>
                  </a:cubicBezTo>
                  <a:close/>
                </a:path>
              </a:pathLst>
            </a:custGeom>
            <a:solidFill>
              <a:srgbClr val="1AB19E"/>
            </a:solidFill>
            <a:ln w="12700" cap="flat">
              <a:noFill/>
              <a:miter lim="400000"/>
            </a:ln>
            <a:effectLst/>
          </p:spPr>
          <p:txBody>
            <a:bodyPr wrap="square" lIns="45719" tIns="45719" rIns="45719" bIns="45719" numCol="1" anchor="ctr">
              <a:noAutofit/>
            </a:bodyPr>
            <a:lstStyle/>
            <a:p>
              <a:pPr/>
            </a:p>
          </p:txBody>
        </p:sp>
        <p:sp>
          <p:nvSpPr>
            <p:cNvPr id="1188" name="Shape 249"/>
            <p:cNvSpPr/>
            <p:nvPr/>
          </p:nvSpPr>
          <p:spPr>
            <a:xfrm>
              <a:off x="44833" y="528237"/>
              <a:ext cx="278501" cy="162734"/>
            </a:xfrm>
            <a:custGeom>
              <a:avLst/>
              <a:gdLst/>
              <a:ahLst/>
              <a:cxnLst>
                <a:cxn ang="0">
                  <a:pos x="wd2" y="hd2"/>
                </a:cxn>
                <a:cxn ang="5400000">
                  <a:pos x="wd2" y="hd2"/>
                </a:cxn>
                <a:cxn ang="10800000">
                  <a:pos x="wd2" y="hd2"/>
                </a:cxn>
                <a:cxn ang="16200000">
                  <a:pos x="wd2" y="hd2"/>
                </a:cxn>
              </a:cxnLst>
              <a:rect l="0" t="0" r="r" b="b"/>
              <a:pathLst>
                <a:path w="21546" h="21600" fill="norm" stroke="1" extrusionOk="0">
                  <a:moveTo>
                    <a:pt x="13793" y="0"/>
                  </a:moveTo>
                  <a:lnTo>
                    <a:pt x="217" y="12794"/>
                  </a:lnTo>
                  <a:cubicBezTo>
                    <a:pt x="12" y="13014"/>
                    <a:pt x="-54" y="13513"/>
                    <a:pt x="46" y="13845"/>
                  </a:cubicBezTo>
                  <a:lnTo>
                    <a:pt x="2044" y="19439"/>
                  </a:lnTo>
                  <a:cubicBezTo>
                    <a:pt x="2110" y="19692"/>
                    <a:pt x="2265" y="19830"/>
                    <a:pt x="2422" y="19830"/>
                  </a:cubicBezTo>
                  <a:cubicBezTo>
                    <a:pt x="2502" y="19830"/>
                    <a:pt x="2584" y="19793"/>
                    <a:pt x="2655" y="19714"/>
                  </a:cubicBezTo>
                  <a:lnTo>
                    <a:pt x="13251" y="9745"/>
                  </a:lnTo>
                  <a:cubicBezTo>
                    <a:pt x="14301" y="11020"/>
                    <a:pt x="15452" y="12075"/>
                    <a:pt x="16671" y="12958"/>
                  </a:cubicBezTo>
                  <a:lnTo>
                    <a:pt x="16671" y="20881"/>
                  </a:lnTo>
                  <a:cubicBezTo>
                    <a:pt x="16671" y="21268"/>
                    <a:pt x="16873" y="21600"/>
                    <a:pt x="17110" y="21600"/>
                  </a:cubicBezTo>
                  <a:lnTo>
                    <a:pt x="21072" y="21600"/>
                  </a:lnTo>
                  <a:cubicBezTo>
                    <a:pt x="21343" y="21600"/>
                    <a:pt x="21546" y="21268"/>
                    <a:pt x="21546" y="20881"/>
                  </a:cubicBezTo>
                  <a:lnTo>
                    <a:pt x="21546" y="7312"/>
                  </a:lnTo>
                  <a:lnTo>
                    <a:pt x="21512" y="7312"/>
                  </a:lnTo>
                  <a:cubicBezTo>
                    <a:pt x="18432" y="6425"/>
                    <a:pt x="15723" y="3764"/>
                    <a:pt x="13793" y="0"/>
                  </a:cubicBezTo>
                  <a:close/>
                </a:path>
              </a:pathLst>
            </a:custGeom>
            <a:solidFill>
              <a:srgbClr val="048371"/>
            </a:solidFill>
            <a:ln w="12700" cap="flat">
              <a:noFill/>
              <a:miter lim="400000"/>
            </a:ln>
            <a:effectLst/>
          </p:spPr>
          <p:txBody>
            <a:bodyPr wrap="square" lIns="45719" tIns="45719" rIns="45719" bIns="45719" numCol="1" anchor="ctr">
              <a:noAutofit/>
            </a:bodyPr>
            <a:lstStyle/>
            <a:p>
              <a:pPr/>
            </a:p>
          </p:txBody>
        </p:sp>
        <p:sp>
          <p:nvSpPr>
            <p:cNvPr id="1189" name="Shape 250"/>
            <p:cNvSpPr/>
            <p:nvPr/>
          </p:nvSpPr>
          <p:spPr>
            <a:xfrm>
              <a:off x="386353" y="528237"/>
              <a:ext cx="197548" cy="288743"/>
            </a:xfrm>
            <a:custGeom>
              <a:avLst/>
              <a:gdLst/>
              <a:ahLst/>
              <a:cxnLst>
                <a:cxn ang="0">
                  <a:pos x="wd2" y="hd2"/>
                </a:cxn>
                <a:cxn ang="5400000">
                  <a:pos x="wd2" y="hd2"/>
                </a:cxn>
                <a:cxn ang="10800000">
                  <a:pos x="wd2" y="hd2"/>
                </a:cxn>
                <a:cxn ang="16200000">
                  <a:pos x="wd2" y="hd2"/>
                </a:cxn>
              </a:cxnLst>
              <a:rect l="0" t="0" r="r" b="b"/>
              <a:pathLst>
                <a:path w="21524" h="21600" fill="norm" stroke="1" extrusionOk="0">
                  <a:moveTo>
                    <a:pt x="10919" y="0"/>
                  </a:moveTo>
                  <a:cubicBezTo>
                    <a:pt x="8153" y="2121"/>
                    <a:pt x="4341" y="3621"/>
                    <a:pt x="0" y="4121"/>
                  </a:cubicBezTo>
                  <a:lnTo>
                    <a:pt x="0" y="21163"/>
                  </a:lnTo>
                  <a:cubicBezTo>
                    <a:pt x="0" y="21413"/>
                    <a:pt x="286" y="21600"/>
                    <a:pt x="619" y="21600"/>
                  </a:cubicBezTo>
                  <a:lnTo>
                    <a:pt x="6199" y="21600"/>
                  </a:lnTo>
                  <a:cubicBezTo>
                    <a:pt x="6533" y="21600"/>
                    <a:pt x="6818" y="21413"/>
                    <a:pt x="6818" y="21163"/>
                  </a:cubicBezTo>
                  <a:lnTo>
                    <a:pt x="6818" y="7303"/>
                  </a:lnTo>
                  <a:cubicBezTo>
                    <a:pt x="8535" y="6805"/>
                    <a:pt x="10158" y="6211"/>
                    <a:pt x="11634" y="5492"/>
                  </a:cubicBezTo>
                  <a:lnTo>
                    <a:pt x="17785" y="7803"/>
                  </a:lnTo>
                  <a:cubicBezTo>
                    <a:pt x="17875" y="7843"/>
                    <a:pt x="17981" y="7860"/>
                    <a:pt x="18083" y="7860"/>
                  </a:cubicBezTo>
                  <a:cubicBezTo>
                    <a:pt x="18314" y="7860"/>
                    <a:pt x="18545" y="7775"/>
                    <a:pt x="18645" y="7647"/>
                  </a:cubicBezTo>
                  <a:lnTo>
                    <a:pt x="21459" y="4495"/>
                  </a:lnTo>
                  <a:cubicBezTo>
                    <a:pt x="21600" y="4276"/>
                    <a:pt x="21507" y="4026"/>
                    <a:pt x="21218" y="3902"/>
                  </a:cubicBezTo>
                  <a:lnTo>
                    <a:pt x="10919" y="0"/>
                  </a:lnTo>
                  <a:close/>
                </a:path>
              </a:pathLst>
            </a:custGeom>
            <a:solidFill>
              <a:srgbClr val="1AB19E"/>
            </a:solidFill>
            <a:ln w="12700" cap="flat">
              <a:noFill/>
              <a:miter lim="400000"/>
            </a:ln>
            <a:effectLst/>
          </p:spPr>
          <p:txBody>
            <a:bodyPr wrap="square" lIns="45719" tIns="45719" rIns="45719" bIns="45719" numCol="1" anchor="ctr">
              <a:noAutofit/>
            </a:bodyPr>
            <a:lstStyle/>
            <a:p>
              <a:pPr/>
            </a:p>
          </p:txBody>
        </p:sp>
        <p:sp>
          <p:nvSpPr>
            <p:cNvPr id="1190" name="Shape 251"/>
            <p:cNvSpPr/>
            <p:nvPr/>
          </p:nvSpPr>
          <p:spPr>
            <a:xfrm>
              <a:off x="518077" y="266055"/>
              <a:ext cx="214612" cy="306151"/>
            </a:xfrm>
            <a:custGeom>
              <a:avLst/>
              <a:gdLst/>
              <a:ahLst/>
              <a:cxnLst>
                <a:cxn ang="0">
                  <a:pos x="wd2" y="hd2"/>
                </a:cxn>
                <a:cxn ang="5400000">
                  <a:pos x="wd2" y="hd2"/>
                </a:cxn>
                <a:cxn ang="10800000">
                  <a:pos x="wd2" y="hd2"/>
                </a:cxn>
                <a:cxn ang="16200000">
                  <a:pos x="wd2" y="hd2"/>
                </a:cxn>
              </a:cxnLst>
              <a:rect l="0" t="0" r="r" b="b"/>
              <a:pathLst>
                <a:path w="21528" h="21600" fill="norm" stroke="1" extrusionOk="0">
                  <a:moveTo>
                    <a:pt x="18351" y="0"/>
                  </a:moveTo>
                  <a:cubicBezTo>
                    <a:pt x="18259" y="0"/>
                    <a:pt x="18170" y="12"/>
                    <a:pt x="18088" y="40"/>
                  </a:cubicBezTo>
                  <a:lnTo>
                    <a:pt x="0" y="7046"/>
                  </a:lnTo>
                  <a:cubicBezTo>
                    <a:pt x="659" y="8253"/>
                    <a:pt x="1010" y="9578"/>
                    <a:pt x="1010" y="10933"/>
                  </a:cubicBezTo>
                  <a:cubicBezTo>
                    <a:pt x="1010" y="12315"/>
                    <a:pt x="659" y="13611"/>
                    <a:pt x="0" y="14847"/>
                  </a:cubicBezTo>
                  <a:lnTo>
                    <a:pt x="17343" y="21558"/>
                  </a:lnTo>
                  <a:cubicBezTo>
                    <a:pt x="17423" y="21586"/>
                    <a:pt x="17515" y="21600"/>
                    <a:pt x="17603" y="21600"/>
                  </a:cubicBezTo>
                  <a:cubicBezTo>
                    <a:pt x="17807" y="21600"/>
                    <a:pt x="18011" y="21535"/>
                    <a:pt x="18132" y="21412"/>
                  </a:cubicBezTo>
                  <a:lnTo>
                    <a:pt x="20678" y="18438"/>
                  </a:lnTo>
                  <a:cubicBezTo>
                    <a:pt x="20853" y="18232"/>
                    <a:pt x="20767" y="17997"/>
                    <a:pt x="20504" y="17880"/>
                  </a:cubicBezTo>
                  <a:lnTo>
                    <a:pt x="7025" y="12668"/>
                  </a:lnTo>
                  <a:cubicBezTo>
                    <a:pt x="7113" y="12080"/>
                    <a:pt x="7158" y="11521"/>
                    <a:pt x="7158" y="10933"/>
                  </a:cubicBezTo>
                  <a:cubicBezTo>
                    <a:pt x="7158" y="10372"/>
                    <a:pt x="7113" y="9813"/>
                    <a:pt x="7025" y="9225"/>
                  </a:cubicBezTo>
                  <a:lnTo>
                    <a:pt x="21248" y="3720"/>
                  </a:lnTo>
                  <a:cubicBezTo>
                    <a:pt x="21511" y="3601"/>
                    <a:pt x="21600" y="3366"/>
                    <a:pt x="21467" y="3160"/>
                  </a:cubicBezTo>
                  <a:lnTo>
                    <a:pt x="18879" y="186"/>
                  </a:lnTo>
                  <a:cubicBezTo>
                    <a:pt x="18758" y="65"/>
                    <a:pt x="18551" y="0"/>
                    <a:pt x="18351" y="0"/>
                  </a:cubicBezTo>
                  <a:close/>
                </a:path>
              </a:pathLst>
            </a:custGeom>
            <a:solidFill>
              <a:srgbClr val="048371"/>
            </a:solidFill>
            <a:ln w="12700" cap="flat">
              <a:noFill/>
              <a:miter lim="400000"/>
            </a:ln>
            <a:effectLst/>
          </p:spPr>
          <p:txBody>
            <a:bodyPr wrap="square" lIns="45719" tIns="45719" rIns="45719" bIns="45719" numCol="1" anchor="ctr">
              <a:noAutofit/>
            </a:bodyPr>
            <a:lstStyle/>
            <a:p>
              <a:pPr/>
            </a:p>
          </p:txBody>
        </p:sp>
        <p:sp>
          <p:nvSpPr>
            <p:cNvPr id="1191" name="Shape 252"/>
            <p:cNvSpPr/>
            <p:nvPr/>
          </p:nvSpPr>
          <p:spPr>
            <a:xfrm>
              <a:off x="386353" y="0"/>
              <a:ext cx="223555" cy="313759"/>
            </a:xfrm>
            <a:custGeom>
              <a:avLst/>
              <a:gdLst/>
              <a:ahLst/>
              <a:cxnLst>
                <a:cxn ang="0">
                  <a:pos x="wd2" y="hd2"/>
                </a:cxn>
                <a:cxn ang="5400000">
                  <a:pos x="wd2" y="hd2"/>
                </a:cxn>
                <a:cxn ang="10800000">
                  <a:pos x="wd2" y="hd2"/>
                </a:cxn>
                <a:cxn ang="16200000">
                  <a:pos x="wd2" y="hd2"/>
                </a:cxn>
              </a:cxnLst>
              <a:rect l="0" t="0" r="r" b="b"/>
              <a:pathLst>
                <a:path w="21507" h="21600" fill="norm" stroke="1" extrusionOk="0">
                  <a:moveTo>
                    <a:pt x="547" y="0"/>
                  </a:moveTo>
                  <a:cubicBezTo>
                    <a:pt x="252" y="0"/>
                    <a:pt x="0" y="172"/>
                    <a:pt x="0" y="373"/>
                  </a:cubicBezTo>
                  <a:lnTo>
                    <a:pt x="0" y="17810"/>
                  </a:lnTo>
                  <a:cubicBezTo>
                    <a:pt x="3833" y="18268"/>
                    <a:pt x="7199" y="19648"/>
                    <a:pt x="9641" y="21600"/>
                  </a:cubicBezTo>
                  <a:lnTo>
                    <a:pt x="21220" y="17062"/>
                  </a:lnTo>
                  <a:cubicBezTo>
                    <a:pt x="21473" y="16948"/>
                    <a:pt x="21600" y="16689"/>
                    <a:pt x="21430" y="16517"/>
                  </a:cubicBezTo>
                  <a:lnTo>
                    <a:pt x="18991" y="13615"/>
                  </a:lnTo>
                  <a:cubicBezTo>
                    <a:pt x="18877" y="13484"/>
                    <a:pt x="18696" y="13412"/>
                    <a:pt x="18501" y="13412"/>
                  </a:cubicBezTo>
                  <a:cubicBezTo>
                    <a:pt x="18396" y="13412"/>
                    <a:pt x="18291" y="13432"/>
                    <a:pt x="18189" y="13472"/>
                  </a:cubicBezTo>
                  <a:lnTo>
                    <a:pt x="10273" y="16574"/>
                  </a:lnTo>
                  <a:cubicBezTo>
                    <a:pt x="8970" y="15913"/>
                    <a:pt x="7536" y="15366"/>
                    <a:pt x="6020" y="14908"/>
                  </a:cubicBezTo>
                  <a:lnTo>
                    <a:pt x="6020" y="373"/>
                  </a:lnTo>
                  <a:cubicBezTo>
                    <a:pt x="6020" y="172"/>
                    <a:pt x="5768" y="0"/>
                    <a:pt x="5474" y="0"/>
                  </a:cubicBezTo>
                  <a:close/>
                </a:path>
              </a:pathLst>
            </a:custGeom>
            <a:solidFill>
              <a:srgbClr val="1AB19E"/>
            </a:solidFill>
            <a:ln w="12700" cap="flat">
              <a:noFill/>
              <a:miter lim="400000"/>
            </a:ln>
            <a:effectLst/>
          </p:spPr>
          <p:txBody>
            <a:bodyPr wrap="square" lIns="45719" tIns="45719" rIns="45719" bIns="45719" numCol="1" anchor="ctr">
              <a:noAutofit/>
            </a:bodyPr>
            <a:lstStyle/>
            <a:p>
              <a:pPr/>
            </a:p>
          </p:txBody>
        </p:sp>
        <p:sp>
          <p:nvSpPr>
            <p:cNvPr id="1192" name="Shape 253"/>
            <p:cNvSpPr/>
            <p:nvPr/>
          </p:nvSpPr>
          <p:spPr>
            <a:xfrm>
              <a:off x="-1" y="138530"/>
              <a:ext cx="323335" cy="175229"/>
            </a:xfrm>
            <a:custGeom>
              <a:avLst/>
              <a:gdLst/>
              <a:ahLst/>
              <a:cxnLst>
                <a:cxn ang="0">
                  <a:pos x="wd2" y="hd2"/>
                </a:cxn>
                <a:cxn ang="5400000">
                  <a:pos x="wd2" y="hd2"/>
                </a:cxn>
                <a:cxn ang="10800000">
                  <a:pos x="wd2" y="hd2"/>
                </a:cxn>
                <a:cxn ang="16200000">
                  <a:pos x="wd2" y="hd2"/>
                </a:cxn>
              </a:cxnLst>
              <a:rect l="0" t="0" r="r" b="b"/>
              <a:pathLst>
                <a:path w="21537" h="21600" fill="norm" stroke="1" extrusionOk="0">
                  <a:moveTo>
                    <a:pt x="17718" y="0"/>
                  </a:moveTo>
                  <a:cubicBezTo>
                    <a:pt x="17514" y="0"/>
                    <a:pt x="17339" y="308"/>
                    <a:pt x="17339" y="720"/>
                  </a:cubicBezTo>
                  <a:lnTo>
                    <a:pt x="17339" y="9618"/>
                  </a:lnTo>
                  <a:cubicBezTo>
                    <a:pt x="16290" y="10438"/>
                    <a:pt x="15299" y="11418"/>
                    <a:pt x="14395" y="12601"/>
                  </a:cubicBezTo>
                  <a:lnTo>
                    <a:pt x="2299" y="308"/>
                  </a:lnTo>
                  <a:cubicBezTo>
                    <a:pt x="2228" y="235"/>
                    <a:pt x="2155" y="204"/>
                    <a:pt x="2083" y="204"/>
                  </a:cubicBezTo>
                  <a:cubicBezTo>
                    <a:pt x="1948" y="204"/>
                    <a:pt x="1820" y="329"/>
                    <a:pt x="1744" y="564"/>
                  </a:cubicBezTo>
                  <a:lnTo>
                    <a:pt x="53" y="5759"/>
                  </a:lnTo>
                  <a:cubicBezTo>
                    <a:pt x="-63" y="6067"/>
                    <a:pt x="25" y="6531"/>
                    <a:pt x="200" y="6687"/>
                  </a:cubicBezTo>
                  <a:lnTo>
                    <a:pt x="9586" y="16253"/>
                  </a:lnTo>
                  <a:lnTo>
                    <a:pt x="14833" y="21600"/>
                  </a:lnTo>
                  <a:cubicBezTo>
                    <a:pt x="16523" y="18104"/>
                    <a:pt x="18856" y="15633"/>
                    <a:pt x="21537" y="14813"/>
                  </a:cubicBezTo>
                  <a:lnTo>
                    <a:pt x="21537" y="720"/>
                  </a:lnTo>
                  <a:cubicBezTo>
                    <a:pt x="21537" y="308"/>
                    <a:pt x="21362" y="0"/>
                    <a:pt x="21129" y="0"/>
                  </a:cubicBezTo>
                  <a:close/>
                </a:path>
              </a:pathLst>
            </a:custGeom>
            <a:solidFill>
              <a:srgbClr val="048371"/>
            </a:solidFill>
            <a:ln w="12700" cap="flat">
              <a:noFill/>
              <a:miter lim="400000"/>
            </a:ln>
            <a:effectLst/>
          </p:spPr>
          <p:txBody>
            <a:bodyPr wrap="square" lIns="45719" tIns="45719" rIns="45719" bIns="45719" numCol="1" anchor="ctr">
              <a:noAutofit/>
            </a:bodyPr>
            <a:lstStyle/>
            <a:p>
              <a:pPr/>
            </a:p>
          </p:txBody>
        </p:sp>
      </p:grpSp>
      <p:pic>
        <p:nvPicPr>
          <p:cNvPr id="1194" name="Shape 254" descr="Shape 254"/>
          <p:cNvPicPr>
            <a:picLocks noChangeAspect="1"/>
          </p:cNvPicPr>
          <p:nvPr/>
        </p:nvPicPr>
        <p:blipFill>
          <a:blip r:embed="rId10">
            <a:extLst/>
          </a:blip>
          <a:stretch>
            <a:fillRect/>
          </a:stretch>
        </p:blipFill>
        <p:spPr>
          <a:xfrm>
            <a:off x="3439338" y="2664174"/>
            <a:ext cx="817001" cy="817002"/>
          </a:xfrm>
          <a:prstGeom prst="rect">
            <a:avLst/>
          </a:prstGeom>
          <a:ln w="12700">
            <a:miter lim="400000"/>
          </a:ln>
        </p:spPr>
      </p:pic>
      <p:pic>
        <p:nvPicPr>
          <p:cNvPr id="1195" name="Shape 255" descr="Shape 255"/>
          <p:cNvPicPr>
            <a:picLocks noChangeAspect="1"/>
          </p:cNvPicPr>
          <p:nvPr/>
        </p:nvPicPr>
        <p:blipFill>
          <a:blip r:embed="rId11">
            <a:extLst/>
          </a:blip>
          <a:stretch>
            <a:fillRect/>
          </a:stretch>
        </p:blipFill>
        <p:spPr>
          <a:xfrm>
            <a:off x="4887662" y="2664174"/>
            <a:ext cx="817001" cy="817002"/>
          </a:xfrm>
          <a:prstGeom prst="rect">
            <a:avLst/>
          </a:prstGeom>
          <a:ln w="12700">
            <a:miter lim="400000"/>
          </a:ln>
        </p:spPr>
      </p:pic>
      <p:pic>
        <p:nvPicPr>
          <p:cNvPr id="1196" name="Shape 256" descr="Shape 256"/>
          <p:cNvPicPr>
            <a:picLocks noChangeAspect="1"/>
          </p:cNvPicPr>
          <p:nvPr/>
        </p:nvPicPr>
        <p:blipFill>
          <a:blip r:embed="rId12">
            <a:extLst/>
          </a:blip>
          <a:stretch>
            <a:fillRect/>
          </a:stretch>
        </p:blipFill>
        <p:spPr>
          <a:xfrm>
            <a:off x="6335988" y="2664174"/>
            <a:ext cx="817001" cy="817002"/>
          </a:xfrm>
          <a:prstGeom prst="rect">
            <a:avLst/>
          </a:prstGeom>
          <a:ln w="12700">
            <a:miter lim="400000"/>
          </a:ln>
        </p:spPr>
      </p:pic>
      <p:pic>
        <p:nvPicPr>
          <p:cNvPr id="1197" name="Shape 257" descr="Shape 257"/>
          <p:cNvPicPr>
            <a:picLocks noChangeAspect="1"/>
          </p:cNvPicPr>
          <p:nvPr/>
        </p:nvPicPr>
        <p:blipFill>
          <a:blip r:embed="rId13">
            <a:extLst/>
          </a:blip>
          <a:stretch>
            <a:fillRect/>
          </a:stretch>
        </p:blipFill>
        <p:spPr>
          <a:xfrm>
            <a:off x="7784313" y="2664149"/>
            <a:ext cx="817001" cy="8170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69"/>
          <p:cNvSpPr txBox="1"/>
          <p:nvPr/>
        </p:nvSpPr>
        <p:spPr>
          <a:xfrm>
            <a:off x="956928" y="871870"/>
            <a:ext cx="6974959" cy="2669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2400">
                <a:solidFill>
                  <a:schemeClr val="accent2"/>
                </a:solidFill>
                <a:latin typeface="Proxima Nova Rg"/>
                <a:ea typeface="Proxima Nova Rg"/>
                <a:cs typeface="Proxima Nova Rg"/>
                <a:sym typeface="Proxima Nova Rg"/>
              </a:defRPr>
            </a:pPr>
            <a:r>
              <a:t>What are microservices?</a:t>
            </a:r>
          </a:p>
          <a:p>
            <a:pPr>
              <a:defRPr sz="2400">
                <a:solidFill>
                  <a:srgbClr val="FFFFFF"/>
                </a:solidFill>
                <a:latin typeface="Proxima Nova Rg"/>
                <a:ea typeface="Proxima Nova Rg"/>
                <a:cs typeface="Proxima Nova Rg"/>
                <a:sym typeface="Proxima Nova Rg"/>
              </a:defRPr>
            </a:pPr>
          </a:p>
          <a:p>
            <a:pPr>
              <a:defRPr sz="2400">
                <a:solidFill>
                  <a:srgbClr val="FFFFFF"/>
                </a:solidFill>
                <a:latin typeface="Proxima Nova Rg"/>
                <a:ea typeface="Proxima Nova Rg"/>
                <a:cs typeface="Proxima Nova Rg"/>
                <a:sym typeface="Proxima Nova Rg"/>
              </a:defRPr>
            </a:pPr>
            <a:r>
              <a:t>It refers to an architectural style that supports constant change in your environment. This is accomplished by creating applications out of independent, loosely-coupled, domain-oriented services.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1" name="Shape 262"/>
          <p:cNvSpPr txBox="1"/>
          <p:nvPr>
            <p:ph type="title"/>
          </p:nvPr>
        </p:nvSpPr>
        <p:spPr>
          <a:xfrm>
            <a:off x="192475" y="151274"/>
            <a:ext cx="8663100" cy="393902"/>
          </a:xfrm>
          <a:prstGeom prst="rect">
            <a:avLst/>
          </a:prstGeom>
        </p:spPr>
        <p:txBody>
          <a:bodyPr/>
          <a:lstStyle>
            <a:lvl1pPr defTabSz="493776">
              <a:defRPr sz="1350"/>
            </a:lvl1pPr>
          </a:lstStyle>
          <a:p>
            <a:pPr/>
            <a:r>
              <a:t>Spring Cloud</a:t>
            </a:r>
          </a:p>
        </p:txBody>
      </p:sp>
      <p:sp>
        <p:nvSpPr>
          <p:cNvPr id="1202" name="Shape 263"/>
          <p:cNvSpPr/>
          <p:nvPr/>
        </p:nvSpPr>
        <p:spPr>
          <a:xfrm>
            <a:off x="2372325" y="804138"/>
            <a:ext cx="4303391" cy="4117410"/>
          </a:xfrm>
          <a:prstGeom prst="ellipse">
            <a:avLst/>
          </a:prstGeom>
          <a:solidFill>
            <a:srgbClr val="EFEFEF"/>
          </a:solidFill>
          <a:ln w="12700">
            <a:miter lim="400000"/>
          </a:ln>
        </p:spPr>
        <p:txBody>
          <a:bodyPr lIns="45719" rIns="45719" anchor="ctr"/>
          <a:lstStyle/>
          <a:p>
            <a:pPr/>
          </a:p>
        </p:txBody>
      </p:sp>
      <p:sp>
        <p:nvSpPr>
          <p:cNvPr id="1203" name="Shape 264"/>
          <p:cNvSpPr/>
          <p:nvPr/>
        </p:nvSpPr>
        <p:spPr>
          <a:xfrm>
            <a:off x="2960415" y="1929335"/>
            <a:ext cx="3126901" cy="2992502"/>
          </a:xfrm>
          <a:prstGeom prst="ellipse">
            <a:avLst/>
          </a:prstGeom>
          <a:solidFill>
            <a:srgbClr val="D9D9D9"/>
          </a:solidFill>
          <a:ln w="12700">
            <a:miter lim="400000"/>
          </a:ln>
        </p:spPr>
        <p:txBody>
          <a:bodyPr lIns="45719" rIns="45719" anchor="ctr"/>
          <a:lstStyle/>
          <a:p>
            <a:pPr/>
          </a:p>
        </p:txBody>
      </p:sp>
      <p:sp>
        <p:nvSpPr>
          <p:cNvPr id="1204" name="Shape 265"/>
          <p:cNvSpPr/>
          <p:nvPr/>
        </p:nvSpPr>
        <p:spPr>
          <a:xfrm>
            <a:off x="3537477" y="3033222"/>
            <a:ext cx="1973139" cy="1888601"/>
          </a:xfrm>
          <a:prstGeom prst="ellipse">
            <a:avLst/>
          </a:prstGeom>
          <a:solidFill>
            <a:srgbClr val="FFFFFF"/>
          </a:solidFill>
          <a:ln w="12700">
            <a:miter lim="400000"/>
          </a:ln>
        </p:spPr>
        <p:txBody>
          <a:bodyPr lIns="45719" rIns="45719" anchor="ctr"/>
          <a:lstStyle/>
          <a:p>
            <a:pPr/>
          </a:p>
        </p:txBody>
      </p:sp>
      <p:pic>
        <p:nvPicPr>
          <p:cNvPr id="1205" name="Shape 266" descr="Shape 266"/>
          <p:cNvPicPr>
            <a:picLocks noChangeAspect="1"/>
          </p:cNvPicPr>
          <p:nvPr/>
        </p:nvPicPr>
        <p:blipFill>
          <a:blip r:embed="rId3">
            <a:extLst/>
          </a:blip>
          <a:stretch>
            <a:fillRect/>
          </a:stretch>
        </p:blipFill>
        <p:spPr>
          <a:xfrm>
            <a:off x="4039299" y="3262938"/>
            <a:ext cx="969252" cy="325261"/>
          </a:xfrm>
          <a:prstGeom prst="rect">
            <a:avLst/>
          </a:prstGeom>
          <a:ln w="12700">
            <a:miter lim="400000"/>
          </a:ln>
        </p:spPr>
      </p:pic>
      <p:pic>
        <p:nvPicPr>
          <p:cNvPr id="1206" name="Shape 267" descr="Shape 267"/>
          <p:cNvPicPr>
            <a:picLocks noChangeAspect="1"/>
          </p:cNvPicPr>
          <p:nvPr/>
        </p:nvPicPr>
        <p:blipFill>
          <a:blip r:embed="rId4">
            <a:extLst/>
          </a:blip>
          <a:stretch>
            <a:fillRect/>
          </a:stretch>
        </p:blipFill>
        <p:spPr>
          <a:xfrm>
            <a:off x="4039260" y="1996650"/>
            <a:ext cx="969251" cy="969251"/>
          </a:xfrm>
          <a:prstGeom prst="rect">
            <a:avLst/>
          </a:prstGeom>
          <a:ln w="12700">
            <a:miter lim="400000"/>
          </a:ln>
        </p:spPr>
      </p:pic>
      <p:pic>
        <p:nvPicPr>
          <p:cNvPr id="1207" name="Shape 268" descr="Shape 268"/>
          <p:cNvPicPr>
            <a:picLocks noChangeAspect="1"/>
          </p:cNvPicPr>
          <p:nvPr/>
        </p:nvPicPr>
        <p:blipFill>
          <a:blip r:embed="rId5">
            <a:extLst/>
          </a:blip>
          <a:stretch>
            <a:fillRect/>
          </a:stretch>
        </p:blipFill>
        <p:spPr>
          <a:xfrm>
            <a:off x="3978986" y="839450"/>
            <a:ext cx="1089877" cy="1089876"/>
          </a:xfrm>
          <a:prstGeom prst="rect">
            <a:avLst/>
          </a:prstGeom>
          <a:ln w="12700">
            <a:miter lim="400000"/>
          </a:ln>
        </p:spPr>
      </p:pic>
      <p:pic>
        <p:nvPicPr>
          <p:cNvPr id="1208" name="Shape 269" descr="Shape 269"/>
          <p:cNvPicPr>
            <a:picLocks noChangeAspect="1"/>
          </p:cNvPicPr>
          <p:nvPr/>
        </p:nvPicPr>
        <p:blipFill>
          <a:blip r:embed="rId6">
            <a:extLst/>
          </a:blip>
          <a:stretch>
            <a:fillRect/>
          </a:stretch>
        </p:blipFill>
        <p:spPr>
          <a:xfrm>
            <a:off x="3676450" y="3817925"/>
            <a:ext cx="652551" cy="651602"/>
          </a:xfrm>
          <a:prstGeom prst="rect">
            <a:avLst/>
          </a:prstGeom>
          <a:ln w="12700">
            <a:miter lim="400000"/>
          </a:ln>
        </p:spPr>
      </p:pic>
      <p:pic>
        <p:nvPicPr>
          <p:cNvPr id="1209" name="Shape 270" descr="Shape 270"/>
          <p:cNvPicPr>
            <a:picLocks noChangeAspect="1"/>
          </p:cNvPicPr>
          <p:nvPr/>
        </p:nvPicPr>
        <p:blipFill>
          <a:blip r:embed="rId7">
            <a:extLst/>
          </a:blip>
          <a:stretch>
            <a:fillRect/>
          </a:stretch>
        </p:blipFill>
        <p:spPr>
          <a:xfrm>
            <a:off x="4715124" y="3817916"/>
            <a:ext cx="652551" cy="651583"/>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3" name="Shape 275"/>
          <p:cNvSpPr txBox="1"/>
          <p:nvPr>
            <p:ph type="title"/>
          </p:nvPr>
        </p:nvSpPr>
        <p:spPr>
          <a:xfrm>
            <a:off x="192475" y="151274"/>
            <a:ext cx="4281300" cy="393902"/>
          </a:xfrm>
          <a:prstGeom prst="rect">
            <a:avLst/>
          </a:prstGeom>
        </p:spPr>
        <p:txBody>
          <a:bodyPr/>
          <a:lstStyle>
            <a:lvl1pPr defTabSz="493776">
              <a:defRPr sz="1350"/>
            </a:lvl1pPr>
          </a:lstStyle>
          <a:p>
            <a:pPr/>
            <a:r>
              <a:t>Spring Cloud</a:t>
            </a:r>
          </a:p>
        </p:txBody>
      </p:sp>
      <p:sp>
        <p:nvSpPr>
          <p:cNvPr id="1214" name="Shape 276"/>
          <p:cNvSpPr txBox="1"/>
          <p:nvPr>
            <p:ph type="body" sz="half" idx="1"/>
          </p:nvPr>
        </p:nvSpPr>
        <p:spPr>
          <a:xfrm>
            <a:off x="192475" y="900399"/>
            <a:ext cx="4254600" cy="3769502"/>
          </a:xfrm>
          <a:prstGeom prst="rect">
            <a:avLst/>
          </a:prstGeom>
        </p:spPr>
        <p:txBody>
          <a:bodyPr/>
          <a:lstStyle/>
          <a:p>
            <a:pPr>
              <a:lnSpc>
                <a:spcPct val="100000"/>
              </a:lnSpc>
              <a:buClr>
                <a:srgbClr val="B3B3B3"/>
              </a:buClr>
              <a:buChar char="■"/>
            </a:pPr>
            <a:r>
              <a:t>Open Source</a:t>
            </a:r>
          </a:p>
          <a:p>
            <a:pPr>
              <a:lnSpc>
                <a:spcPct val="100000"/>
              </a:lnSpc>
              <a:spcBef>
                <a:spcPts val="2000"/>
              </a:spcBef>
              <a:buClr>
                <a:srgbClr val="B3B3B3"/>
              </a:buClr>
              <a:buChar char="■"/>
            </a:pPr>
            <a:r>
              <a:t>Modular</a:t>
            </a:r>
          </a:p>
          <a:p>
            <a:pPr>
              <a:lnSpc>
                <a:spcPct val="100000"/>
              </a:lnSpc>
              <a:spcBef>
                <a:spcPts val="2000"/>
              </a:spcBef>
              <a:buClr>
                <a:srgbClr val="B3B3B3"/>
              </a:buClr>
              <a:buChar char="■"/>
            </a:pPr>
            <a:r>
              <a:t>Cloud Ready</a:t>
            </a:r>
          </a:p>
          <a:p>
            <a:pPr>
              <a:lnSpc>
                <a:spcPct val="100000"/>
              </a:lnSpc>
              <a:spcBef>
                <a:spcPts val="2000"/>
              </a:spcBef>
              <a:buClr>
                <a:srgbClr val="B3B3B3"/>
              </a:buClr>
              <a:buChar char="■"/>
            </a:pPr>
            <a:r>
              <a:t>Agile</a:t>
            </a:r>
          </a:p>
        </p:txBody>
      </p:sp>
      <p:pic>
        <p:nvPicPr>
          <p:cNvPr id="1215" name="Shape 277" descr="Shape 277"/>
          <p:cNvPicPr>
            <a:picLocks noChangeAspect="1"/>
          </p:cNvPicPr>
          <p:nvPr/>
        </p:nvPicPr>
        <p:blipFill>
          <a:blip r:embed="rId2">
            <a:extLst/>
          </a:blip>
          <a:stretch>
            <a:fillRect/>
          </a:stretch>
        </p:blipFill>
        <p:spPr>
          <a:xfrm>
            <a:off x="4570050" y="0"/>
            <a:ext cx="4573947" cy="2541100"/>
          </a:xfrm>
          <a:prstGeom prst="rect">
            <a:avLst/>
          </a:prstGeom>
          <a:ln w="12700">
            <a:miter lim="400000"/>
          </a:ln>
        </p:spPr>
      </p:pic>
      <p:pic>
        <p:nvPicPr>
          <p:cNvPr id="1216" name="Shape 278" descr="Shape 278"/>
          <p:cNvPicPr>
            <a:picLocks noChangeAspect="1"/>
          </p:cNvPicPr>
          <p:nvPr/>
        </p:nvPicPr>
        <p:blipFill>
          <a:blip r:embed="rId3">
            <a:extLst/>
          </a:blip>
          <a:stretch>
            <a:fillRect/>
          </a:stretch>
        </p:blipFill>
        <p:spPr>
          <a:xfrm>
            <a:off x="4570050" y="2541099"/>
            <a:ext cx="4626927" cy="3083827"/>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8" name="Shape 283"/>
          <p:cNvSpPr txBox="1"/>
          <p:nvPr>
            <p:ph type="title"/>
          </p:nvPr>
        </p:nvSpPr>
        <p:spPr>
          <a:xfrm>
            <a:off x="668799" y="2365150"/>
            <a:ext cx="7796702" cy="1702500"/>
          </a:xfrm>
          <a:prstGeom prst="rect">
            <a:avLst/>
          </a:prstGeom>
        </p:spPr>
        <p:txBody>
          <a:bodyPr/>
          <a:lstStyle/>
          <a:p>
            <a:pPr/>
            <a:r>
              <a:t>Questions?</a:t>
            </a:r>
          </a:p>
        </p:txBody>
      </p:sp>
      <p:sp>
        <p:nvSpPr>
          <p:cNvPr id="1219" name="Shape 284"/>
          <p:cNvSpPr txBox="1"/>
          <p:nvPr>
            <p:ph type="body" sz="quarter" idx="1"/>
          </p:nvPr>
        </p:nvSpPr>
        <p:spPr>
          <a:prstGeom prst="rect">
            <a:avLst/>
          </a:prstGeom>
        </p:spPr>
        <p:txBody>
          <a:bodyPr/>
          <a:lstStyle/>
          <a:p>
            <a:pPr/>
            <a:r>
              <a:t>SESSION FIVE</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3" name="Shape 170"/>
          <p:cNvSpPr txBox="1"/>
          <p:nvPr>
            <p:ph type="title"/>
          </p:nvPr>
        </p:nvSpPr>
        <p:spPr>
          <a:xfrm>
            <a:off x="478649" y="2365150"/>
            <a:ext cx="8186702" cy="1702500"/>
          </a:xfrm>
          <a:prstGeom prst="rect">
            <a:avLst/>
          </a:prstGeom>
        </p:spPr>
        <p:txBody>
          <a:bodyPr/>
          <a:lstStyle/>
          <a:p>
            <a:pPr/>
            <a:r>
              <a:t>Spring Cloud Config</a:t>
            </a:r>
          </a:p>
        </p:txBody>
      </p:sp>
      <p:sp>
        <p:nvSpPr>
          <p:cNvPr id="1224" name="Shape 171"/>
          <p:cNvSpPr txBox="1"/>
          <p:nvPr>
            <p:ph type="body" sz="quarter" idx="1"/>
          </p:nvPr>
        </p:nvSpPr>
        <p:spPr>
          <a:prstGeom prst="rect">
            <a:avLst/>
          </a:prstGeom>
        </p:spPr>
        <p:txBody>
          <a:bodyPr/>
          <a:lstStyle/>
          <a:p>
            <a:pPr/>
            <a:r>
              <a:t>SESSION SIX</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6" name="Shape 176"/>
          <p:cNvSpPr txBox="1"/>
          <p:nvPr>
            <p:ph type="title"/>
          </p:nvPr>
        </p:nvSpPr>
        <p:spPr>
          <a:xfrm>
            <a:off x="192475" y="151274"/>
            <a:ext cx="8663100" cy="393902"/>
          </a:xfrm>
          <a:prstGeom prst="rect">
            <a:avLst/>
          </a:prstGeom>
        </p:spPr>
        <p:txBody>
          <a:bodyPr/>
          <a:lstStyle>
            <a:lvl1pPr defTabSz="493776">
              <a:defRPr sz="1350"/>
            </a:lvl1pPr>
          </a:lstStyle>
          <a:p>
            <a:pPr/>
            <a:r>
              <a:t>Spring Config Context</a:t>
            </a:r>
          </a:p>
        </p:txBody>
      </p:sp>
      <p:sp>
        <p:nvSpPr>
          <p:cNvPr id="1227" name="Shape 177"/>
          <p:cNvSpPr txBox="1"/>
          <p:nvPr>
            <p:ph type="body" idx="1"/>
          </p:nvPr>
        </p:nvSpPr>
        <p:spPr>
          <a:xfrm>
            <a:off x="192474" y="900399"/>
            <a:ext cx="5618702" cy="3769502"/>
          </a:xfrm>
          <a:prstGeom prst="rect">
            <a:avLst/>
          </a:prstGeom>
        </p:spPr>
        <p:txBody>
          <a:bodyPr/>
          <a:lstStyle/>
          <a:p>
            <a:pPr marL="0" indent="0">
              <a:buSzTx/>
              <a:buNone/>
              <a:defRPr b="1" sz="1800">
                <a:solidFill>
                  <a:srgbClr val="B3B3B3"/>
                </a:solidFill>
              </a:defRPr>
            </a:pPr>
            <a:r>
              <a:t>Configuration for Spring can generally be described as values which wire up Spring Beans</a:t>
            </a:r>
          </a:p>
          <a:p>
            <a:pPr>
              <a:spcBef>
                <a:spcPts val="1000"/>
              </a:spcBef>
            </a:pPr>
            <a:r>
              <a:t>Externalizing Configurations</a:t>
            </a:r>
          </a:p>
          <a:p>
            <a:pPr lvl="1">
              <a:spcBef>
                <a:spcPts val="1000"/>
              </a:spcBef>
            </a:pPr>
            <a:r>
              <a:t>Command Line</a:t>
            </a:r>
          </a:p>
          <a:p>
            <a:pPr lvl="1">
              <a:spcBef>
                <a:spcPts val="1000"/>
              </a:spcBef>
            </a:pPr>
            <a:r>
              <a:t>Environment Variables</a:t>
            </a:r>
          </a:p>
          <a:p>
            <a:pPr lvl="1">
              <a:spcBef>
                <a:spcPts val="1000"/>
              </a:spcBef>
            </a:pPr>
            <a:r>
              <a:t>Spring Config Server</a:t>
            </a:r>
          </a:p>
          <a:p>
            <a:pPr>
              <a:spcBef>
                <a:spcPts val="1000"/>
              </a:spcBef>
            </a:pPr>
            <a:r>
              <a:t>Challenges</a:t>
            </a:r>
          </a:p>
          <a:p>
            <a:pPr lvl="1">
              <a:spcBef>
                <a:spcPts val="1000"/>
              </a:spcBef>
            </a:pPr>
            <a:r>
              <a:t>Changes Require Restarts</a:t>
            </a:r>
          </a:p>
          <a:p>
            <a:pPr lvl="1">
              <a:spcBef>
                <a:spcPts val="1000"/>
              </a:spcBef>
            </a:pPr>
            <a:r>
              <a:t>No Auditing</a:t>
            </a:r>
          </a:p>
        </p:txBody>
      </p:sp>
      <p:sp>
        <p:nvSpPr>
          <p:cNvPr id="1228" name="Shape 178"/>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nSpc>
                <a:spcPct val="110000"/>
              </a:lnSpc>
              <a:buClr>
                <a:srgbClr val="B3B3B3"/>
              </a:buClr>
              <a:buFont typeface="Helvetica"/>
              <a:defRPr b="1">
                <a:solidFill>
                  <a:srgbClr val="B3B3B3"/>
                </a:solidFill>
                <a:latin typeface="Proxima Nova"/>
                <a:ea typeface="Proxima Nova"/>
                <a:cs typeface="Proxima Nova"/>
                <a:sym typeface="Proxima Nova"/>
              </a:defRPr>
            </a:pPr>
            <a:r>
              <a:t>HTTP-based API </a:t>
            </a:r>
          </a:p>
          <a:p>
            <a:pPr>
              <a:lnSpc>
                <a:spcPct val="110000"/>
              </a:lnSpc>
              <a:spcBef>
                <a:spcPts val="2000"/>
              </a:spcBef>
              <a:buClr>
                <a:srgbClr val="B3B3B3"/>
              </a:buClr>
              <a:buFont typeface="Helvetica"/>
              <a:defRPr b="1">
                <a:solidFill>
                  <a:srgbClr val="B3B3B3"/>
                </a:solidFill>
                <a:latin typeface="Proxima Nova"/>
                <a:ea typeface="Proxima Nova"/>
                <a:cs typeface="Proxima Nova"/>
                <a:sym typeface="Proxima Nova"/>
              </a:defRPr>
            </a:pPr>
            <a:r>
              <a:t>Asymmetric &amp; Symmetric Encryption Options</a:t>
            </a:r>
          </a:p>
          <a:p>
            <a:pPr>
              <a:lnSpc>
                <a:spcPct val="110000"/>
              </a:lnSpc>
              <a:spcBef>
                <a:spcPts val="2000"/>
              </a:spcBef>
              <a:buClr>
                <a:srgbClr val="B3B3B3"/>
              </a:buClr>
              <a:buFont typeface="Helvetica"/>
              <a:defRPr b="1">
                <a:solidFill>
                  <a:srgbClr val="B3B3B3"/>
                </a:solidFill>
                <a:latin typeface="Proxima Nova"/>
                <a:ea typeface="Proxima Nova"/>
                <a:cs typeface="Proxima Nova"/>
                <a:sym typeface="Proxima Nova"/>
              </a:defRPr>
            </a:pPr>
            <a:r>
              <a:t>Spring Boot Embeddable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0" name="Shape 183"/>
          <p:cNvSpPr txBox="1"/>
          <p:nvPr>
            <p:ph type="title"/>
          </p:nvPr>
        </p:nvSpPr>
        <p:spPr>
          <a:xfrm>
            <a:off x="192475" y="151274"/>
            <a:ext cx="8663100" cy="393902"/>
          </a:xfrm>
          <a:prstGeom prst="rect">
            <a:avLst/>
          </a:prstGeom>
        </p:spPr>
        <p:txBody>
          <a:bodyPr/>
          <a:lstStyle>
            <a:lvl1pPr defTabSz="493776">
              <a:defRPr sz="1350"/>
            </a:lvl1pPr>
          </a:lstStyle>
          <a:p>
            <a:pPr/>
            <a:r>
              <a:t>Configuration Workflow</a:t>
            </a:r>
          </a:p>
        </p:txBody>
      </p:sp>
      <p:sp>
        <p:nvSpPr>
          <p:cNvPr id="1231" name="Shape 184"/>
          <p:cNvSpPr/>
          <p:nvPr/>
        </p:nvSpPr>
        <p:spPr>
          <a:xfrm>
            <a:off x="568374" y="2327399"/>
            <a:ext cx="610502" cy="4887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2"/>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32" name="Shape 185"/>
          <p:cNvSpPr/>
          <p:nvPr/>
        </p:nvSpPr>
        <p:spPr>
          <a:xfrm>
            <a:off x="2086049" y="2266498"/>
            <a:ext cx="462001" cy="61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FFFFFF"/>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33" name="Shape 186"/>
          <p:cNvSpPr/>
          <p:nvPr/>
        </p:nvSpPr>
        <p:spPr>
          <a:xfrm>
            <a:off x="1356313" y="2455651"/>
            <a:ext cx="462001" cy="232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pic>
        <p:nvPicPr>
          <p:cNvPr id="1234" name="Shape 187" descr="Shape 187"/>
          <p:cNvPicPr>
            <a:picLocks noChangeAspect="1"/>
          </p:cNvPicPr>
          <p:nvPr/>
        </p:nvPicPr>
        <p:blipFill>
          <a:blip r:embed="rId2">
            <a:extLst/>
          </a:blip>
          <a:stretch>
            <a:fillRect/>
          </a:stretch>
        </p:blipFill>
        <p:spPr>
          <a:xfrm>
            <a:off x="3533013" y="2054387"/>
            <a:ext cx="1034738" cy="1034738"/>
          </a:xfrm>
          <a:prstGeom prst="rect">
            <a:avLst/>
          </a:prstGeom>
          <a:ln w="12700">
            <a:miter lim="400000"/>
          </a:ln>
        </p:spPr>
      </p:pic>
      <p:sp>
        <p:nvSpPr>
          <p:cNvPr id="1235" name="Shape 188"/>
          <p:cNvSpPr/>
          <p:nvPr/>
        </p:nvSpPr>
        <p:spPr>
          <a:xfrm>
            <a:off x="2815775" y="2455651"/>
            <a:ext cx="462001" cy="232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36" name="Shape 189"/>
          <p:cNvSpPr/>
          <p:nvPr/>
        </p:nvSpPr>
        <p:spPr>
          <a:xfrm>
            <a:off x="6282425" y="1466850"/>
            <a:ext cx="610501" cy="61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37" name="Shape 190"/>
          <p:cNvSpPr/>
          <p:nvPr/>
        </p:nvSpPr>
        <p:spPr>
          <a:xfrm>
            <a:off x="7272774" y="1466850"/>
            <a:ext cx="610501" cy="61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38" name="Shape 191"/>
          <p:cNvSpPr/>
          <p:nvPr/>
        </p:nvSpPr>
        <p:spPr>
          <a:xfrm>
            <a:off x="7272774" y="2266500"/>
            <a:ext cx="610501" cy="61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39" name="Shape 192"/>
          <p:cNvSpPr/>
          <p:nvPr/>
        </p:nvSpPr>
        <p:spPr>
          <a:xfrm>
            <a:off x="6282425" y="3066150"/>
            <a:ext cx="610501" cy="61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40" name="Shape 193"/>
          <p:cNvSpPr/>
          <p:nvPr/>
        </p:nvSpPr>
        <p:spPr>
          <a:xfrm>
            <a:off x="7272774" y="3066150"/>
            <a:ext cx="610501" cy="61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41" name="Shape 194"/>
          <p:cNvSpPr/>
          <p:nvPr/>
        </p:nvSpPr>
        <p:spPr>
          <a:xfrm>
            <a:off x="6282425" y="2266500"/>
            <a:ext cx="610501" cy="61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42" name="Shape 195"/>
          <p:cNvSpPr/>
          <p:nvPr/>
        </p:nvSpPr>
        <p:spPr>
          <a:xfrm>
            <a:off x="4787524" y="2199600"/>
            <a:ext cx="863401" cy="744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43" name="Shape 196"/>
          <p:cNvSpPr txBox="1"/>
          <p:nvPr/>
        </p:nvSpPr>
        <p:spPr>
          <a:xfrm>
            <a:off x="389124" y="4067075"/>
            <a:ext cx="10899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lvl1pPr>
          </a:lstStyle>
          <a:p>
            <a:pPr/>
            <a:r>
              <a:t>Config Push</a:t>
            </a:r>
          </a:p>
        </p:txBody>
      </p:sp>
      <p:sp>
        <p:nvSpPr>
          <p:cNvPr id="1244" name="Shape 197"/>
          <p:cNvSpPr txBox="1"/>
          <p:nvPr/>
        </p:nvSpPr>
        <p:spPr>
          <a:xfrm>
            <a:off x="1772099" y="4067075"/>
            <a:ext cx="10899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lvl1pPr>
          </a:lstStyle>
          <a:p>
            <a:pPr/>
            <a:r>
              <a:t>Git Server</a:t>
            </a:r>
          </a:p>
        </p:txBody>
      </p:sp>
      <p:sp>
        <p:nvSpPr>
          <p:cNvPr id="1245" name="Shape 198"/>
          <p:cNvSpPr txBox="1"/>
          <p:nvPr/>
        </p:nvSpPr>
        <p:spPr>
          <a:xfrm>
            <a:off x="3350640" y="4067075"/>
            <a:ext cx="1399501"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lvl1pPr>
          </a:lstStyle>
          <a:p>
            <a:pPr/>
            <a:r>
              <a:t>Spring Cloud Config</a:t>
            </a:r>
          </a:p>
        </p:txBody>
      </p:sp>
      <p:sp>
        <p:nvSpPr>
          <p:cNvPr id="1246" name="Shape 199"/>
          <p:cNvSpPr txBox="1"/>
          <p:nvPr/>
        </p:nvSpPr>
        <p:spPr>
          <a:xfrm>
            <a:off x="6425500" y="4067075"/>
            <a:ext cx="1294500"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lvl1pPr>
          </a:lstStyle>
          <a:p>
            <a:pPr/>
            <a:r>
              <a:t>Application Pool</a:t>
            </a:r>
          </a:p>
        </p:txBody>
      </p:sp>
      <p:sp>
        <p:nvSpPr>
          <p:cNvPr id="1247" name="Shape 200"/>
          <p:cNvSpPr/>
          <p:nvPr/>
        </p:nvSpPr>
        <p:spPr>
          <a:xfrm>
            <a:off x="1479019" y="4205525"/>
            <a:ext cx="274502" cy="117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48" name="Shape 201"/>
          <p:cNvSpPr/>
          <p:nvPr/>
        </p:nvSpPr>
        <p:spPr>
          <a:xfrm>
            <a:off x="2969069" y="4205525"/>
            <a:ext cx="274501" cy="117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49" name="Shape 202"/>
          <p:cNvSpPr/>
          <p:nvPr/>
        </p:nvSpPr>
        <p:spPr>
          <a:xfrm>
            <a:off x="5450570" y="4205525"/>
            <a:ext cx="274501" cy="117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1" name="Shape 207"/>
          <p:cNvSpPr txBox="1"/>
          <p:nvPr>
            <p:ph type="title"/>
          </p:nvPr>
        </p:nvSpPr>
        <p:spPr>
          <a:xfrm>
            <a:off x="192475" y="151274"/>
            <a:ext cx="8663100" cy="393902"/>
          </a:xfrm>
          <a:prstGeom prst="rect">
            <a:avLst/>
          </a:prstGeom>
        </p:spPr>
        <p:txBody>
          <a:bodyPr/>
          <a:lstStyle>
            <a:lvl1pPr defTabSz="493776">
              <a:defRPr sz="1350"/>
            </a:lvl1pPr>
          </a:lstStyle>
          <a:p>
            <a:pPr/>
            <a:r>
              <a:t>Spring Config Server</a:t>
            </a:r>
          </a:p>
        </p:txBody>
      </p:sp>
      <p:sp>
        <p:nvSpPr>
          <p:cNvPr id="1252" name="Shape 208"/>
          <p:cNvSpPr txBox="1"/>
          <p:nvPr>
            <p:ph type="body" sz="half" idx="1"/>
          </p:nvPr>
        </p:nvSpPr>
        <p:spPr>
          <a:xfrm>
            <a:off x="192474" y="900399"/>
            <a:ext cx="4112102" cy="3769502"/>
          </a:xfrm>
          <a:prstGeom prst="rect">
            <a:avLst/>
          </a:prstGeom>
        </p:spPr>
        <p:txBody>
          <a:bodyPr/>
          <a:lstStyle/>
          <a:p>
            <a:pPr marL="0" indent="0">
              <a:lnSpc>
                <a:spcPct val="115000"/>
              </a:lnSpc>
              <a:buSzTx/>
              <a:buNone/>
              <a:defRPr b="1" sz="1100">
                <a:solidFill>
                  <a:srgbClr val="006666"/>
                </a:solidFill>
                <a:latin typeface="Consolas"/>
                <a:ea typeface="Consolas"/>
                <a:cs typeface="Consolas"/>
                <a:sym typeface="Consolas"/>
              </a:defRPr>
            </a:pPr>
            <a:r>
              <a:t>@Configuration</a:t>
            </a:r>
            <a:endParaRPr>
              <a:solidFill>
                <a:srgbClr val="6C3F75"/>
              </a:solidFill>
            </a:endParaRPr>
          </a:p>
          <a:p>
            <a:pPr marL="0" indent="0">
              <a:lnSpc>
                <a:spcPct val="115000"/>
              </a:lnSpc>
              <a:buSzTx/>
              <a:buNone/>
              <a:defRPr b="1" sz="1100">
                <a:solidFill>
                  <a:srgbClr val="006666"/>
                </a:solidFill>
                <a:latin typeface="Consolas"/>
                <a:ea typeface="Consolas"/>
                <a:cs typeface="Consolas"/>
                <a:sym typeface="Consolas"/>
              </a:defRPr>
            </a:pPr>
            <a:r>
              <a:t>@EnableAutoConfiguration</a:t>
            </a:r>
            <a:endParaRPr>
              <a:solidFill>
                <a:srgbClr val="6C3F75"/>
              </a:solidFill>
            </a:endParaRPr>
          </a:p>
          <a:p>
            <a:pPr marL="0" indent="0">
              <a:lnSpc>
                <a:spcPct val="115000"/>
              </a:lnSpc>
              <a:buSzTx/>
              <a:buNone/>
              <a:defRPr b="1" sz="1100">
                <a:solidFill>
                  <a:srgbClr val="006666"/>
                </a:solidFill>
                <a:latin typeface="Consolas"/>
                <a:ea typeface="Consolas"/>
                <a:cs typeface="Consolas"/>
                <a:sym typeface="Consolas"/>
              </a:defRPr>
            </a:pPr>
            <a:r>
              <a:t>@RestController</a:t>
            </a:r>
            <a:endParaRPr>
              <a:solidFill>
                <a:srgbClr val="6C3F75"/>
              </a:solidFill>
            </a:endParaRPr>
          </a:p>
          <a:p>
            <a:pPr marL="0" indent="0">
              <a:lnSpc>
                <a:spcPct val="115000"/>
              </a:lnSpc>
              <a:buSzTx/>
              <a:buNone/>
              <a:defRPr b="1" sz="1100">
                <a:solidFill>
                  <a:srgbClr val="000088"/>
                </a:solidFill>
                <a:latin typeface="Consolas"/>
                <a:ea typeface="Consolas"/>
                <a:cs typeface="Consolas"/>
                <a:sym typeface="Consolas"/>
              </a:defRPr>
            </a:pPr>
            <a:r>
              <a:t>public</a:t>
            </a:r>
            <a:r>
              <a:rPr>
                <a:solidFill>
                  <a:srgbClr val="6C3F75"/>
                </a:solidFill>
              </a:rPr>
              <a:t> </a:t>
            </a:r>
            <a:r>
              <a:t>class</a:t>
            </a:r>
            <a:r>
              <a:rPr>
                <a:solidFill>
                  <a:srgbClr val="6C3F75"/>
                </a:solidFill>
              </a:rPr>
              <a:t> </a:t>
            </a:r>
            <a:r>
              <a:rPr>
                <a:solidFill>
                  <a:srgbClr val="660066"/>
                </a:solidFill>
              </a:rPr>
              <a:t>Application</a:t>
            </a:r>
            <a:r>
              <a:rPr>
                <a:solidFill>
                  <a:srgbClr val="6C3F75"/>
                </a:solidFill>
              </a:rPr>
              <a:t> {</a:t>
            </a:r>
            <a:endParaRPr>
              <a:solidFill>
                <a:srgbClr val="6C3F75"/>
              </a:solidFill>
            </a:endParaRPr>
          </a:p>
          <a:p>
            <a:pPr marL="0" indent="0">
              <a:lnSpc>
                <a:spcPct val="115000"/>
              </a:lnSpc>
              <a:buSzTx/>
              <a:buNone/>
              <a:defRPr b="1" sz="1100">
                <a:solidFill>
                  <a:srgbClr val="6C3F75"/>
                </a:solidFill>
                <a:latin typeface="Consolas"/>
                <a:ea typeface="Consolas"/>
                <a:cs typeface="Consolas"/>
                <a:sym typeface="Consolas"/>
              </a:defRPr>
            </a:pPr>
          </a:p>
          <a:p>
            <a:pPr marL="0" indent="0">
              <a:lnSpc>
                <a:spcPct val="115000"/>
              </a:lnSpc>
              <a:buSzTx/>
              <a:buNone/>
              <a:defRPr b="1" sz="1100">
                <a:solidFill>
                  <a:srgbClr val="6C3F75"/>
                </a:solidFill>
                <a:latin typeface="Consolas"/>
                <a:ea typeface="Consolas"/>
                <a:cs typeface="Consolas"/>
                <a:sym typeface="Consolas"/>
              </a:defRPr>
            </a:pPr>
            <a:r>
              <a:t>  </a:t>
            </a:r>
            <a:r>
              <a:rPr>
                <a:solidFill>
                  <a:srgbClr val="006666"/>
                </a:solidFill>
              </a:rPr>
              <a:t>@Value</a:t>
            </a:r>
            <a:r>
              <a:rPr>
                <a:solidFill>
                  <a:srgbClr val="666600"/>
                </a:solidFill>
              </a:rPr>
              <a:t>(</a:t>
            </a:r>
            <a:r>
              <a:rPr>
                <a:solidFill>
                  <a:srgbClr val="008800"/>
                </a:solidFill>
              </a:rPr>
              <a:t>"${config.name}")</a:t>
            </a:r>
          </a:p>
          <a:p>
            <a:pPr marL="0" indent="0">
              <a:lnSpc>
                <a:spcPct val="115000"/>
              </a:lnSpc>
              <a:buSzTx/>
              <a:buNone/>
              <a:defRPr b="1" sz="1100">
                <a:solidFill>
                  <a:srgbClr val="6C3F75"/>
                </a:solidFill>
                <a:latin typeface="Consolas"/>
                <a:ea typeface="Consolas"/>
                <a:cs typeface="Consolas"/>
                <a:sym typeface="Consolas"/>
              </a:defRPr>
            </a:pPr>
            <a:r>
              <a:t>  </a:t>
            </a:r>
            <a:r>
              <a:rPr>
                <a:solidFill>
                  <a:srgbClr val="660066"/>
                </a:solidFill>
              </a:rPr>
              <a:t>String</a:t>
            </a:r>
            <a:r>
              <a:t> name </a:t>
            </a:r>
            <a:r>
              <a:rPr>
                <a:solidFill>
                  <a:srgbClr val="666600"/>
                </a:solidFill>
              </a:rPr>
              <a:t>=</a:t>
            </a:r>
            <a:r>
              <a:t> </a:t>
            </a:r>
            <a:r>
              <a:rPr>
                <a:solidFill>
                  <a:srgbClr val="008800"/>
                </a:solidFill>
              </a:rPr>
              <a:t>"World";</a:t>
            </a:r>
          </a:p>
          <a:p>
            <a:pPr marL="0" indent="0">
              <a:lnSpc>
                <a:spcPct val="115000"/>
              </a:lnSpc>
              <a:buSzTx/>
              <a:buNone/>
              <a:defRPr b="1" sz="1100">
                <a:solidFill>
                  <a:srgbClr val="6C3F75"/>
                </a:solidFill>
                <a:latin typeface="Consolas"/>
                <a:ea typeface="Consolas"/>
                <a:cs typeface="Consolas"/>
                <a:sym typeface="Consolas"/>
              </a:defRPr>
            </a:pPr>
          </a:p>
          <a:p>
            <a:pPr marL="0" indent="0">
              <a:lnSpc>
                <a:spcPct val="115000"/>
              </a:lnSpc>
              <a:buSzTx/>
              <a:buNone/>
              <a:defRPr b="1" sz="1100">
                <a:solidFill>
                  <a:srgbClr val="6C3F75"/>
                </a:solidFill>
                <a:latin typeface="Consolas"/>
                <a:ea typeface="Consolas"/>
                <a:cs typeface="Consolas"/>
                <a:sym typeface="Consolas"/>
              </a:defRPr>
            </a:pPr>
            <a:r>
              <a:t>  </a:t>
            </a:r>
            <a:r>
              <a:rPr>
                <a:solidFill>
                  <a:srgbClr val="006666"/>
                </a:solidFill>
              </a:rPr>
              <a:t>@RequestMapping</a:t>
            </a:r>
            <a:r>
              <a:rPr>
                <a:solidFill>
                  <a:srgbClr val="666600"/>
                </a:solidFill>
              </a:rPr>
              <a:t>(</a:t>
            </a:r>
            <a:r>
              <a:rPr>
                <a:solidFill>
                  <a:srgbClr val="008800"/>
                </a:solidFill>
              </a:rPr>
              <a:t>"/")</a:t>
            </a:r>
          </a:p>
          <a:p>
            <a:pPr marL="0" indent="0">
              <a:lnSpc>
                <a:spcPct val="115000"/>
              </a:lnSpc>
              <a:buSzTx/>
              <a:buNone/>
              <a:defRPr b="1" sz="1100">
                <a:solidFill>
                  <a:srgbClr val="6C3F75"/>
                </a:solidFill>
                <a:latin typeface="Consolas"/>
                <a:ea typeface="Consolas"/>
                <a:cs typeface="Consolas"/>
                <a:sym typeface="Consolas"/>
              </a:defRPr>
            </a:pPr>
            <a:r>
              <a:t>  </a:t>
            </a:r>
            <a:r>
              <a:rPr>
                <a:solidFill>
                  <a:srgbClr val="000088"/>
                </a:solidFill>
              </a:rPr>
              <a:t>public</a:t>
            </a:r>
            <a:r>
              <a:t> </a:t>
            </a:r>
            <a:r>
              <a:rPr>
                <a:solidFill>
                  <a:srgbClr val="660066"/>
                </a:solidFill>
              </a:rPr>
              <a:t>String</a:t>
            </a:r>
            <a:r>
              <a:t> home</a:t>
            </a:r>
            <a:r>
              <a:rPr>
                <a:solidFill>
                  <a:srgbClr val="666600"/>
                </a:solidFill>
              </a:rPr>
              <a:t>()</a:t>
            </a:r>
            <a:r>
              <a:t> {</a:t>
            </a:r>
          </a:p>
          <a:p>
            <a:pPr marL="0" indent="0">
              <a:lnSpc>
                <a:spcPct val="115000"/>
              </a:lnSpc>
              <a:buSzTx/>
              <a:buNone/>
              <a:defRPr b="1" sz="1100">
                <a:solidFill>
                  <a:srgbClr val="6C3F75"/>
                </a:solidFill>
                <a:latin typeface="Consolas"/>
                <a:ea typeface="Consolas"/>
                <a:cs typeface="Consolas"/>
                <a:sym typeface="Consolas"/>
              </a:defRPr>
            </a:pPr>
            <a:r>
              <a:t>    </a:t>
            </a:r>
            <a:r>
              <a:rPr>
                <a:solidFill>
                  <a:srgbClr val="000088"/>
                </a:solidFill>
              </a:rPr>
              <a:t>return</a:t>
            </a:r>
            <a:r>
              <a:t> </a:t>
            </a:r>
            <a:r>
              <a:rPr>
                <a:solidFill>
                  <a:srgbClr val="008800"/>
                </a:solidFill>
              </a:rPr>
              <a:t>"Hello "</a:t>
            </a:r>
            <a:r>
              <a:t> </a:t>
            </a:r>
            <a:r>
              <a:rPr>
                <a:solidFill>
                  <a:srgbClr val="666600"/>
                </a:solidFill>
              </a:rPr>
              <a:t>+</a:t>
            </a:r>
            <a:r>
              <a:t> name;</a:t>
            </a:r>
          </a:p>
          <a:p>
            <a:pPr marL="0" indent="0">
              <a:lnSpc>
                <a:spcPct val="115000"/>
              </a:lnSpc>
              <a:buSzTx/>
              <a:buNone/>
              <a:defRPr b="1" sz="1100">
                <a:solidFill>
                  <a:srgbClr val="6C3F75"/>
                </a:solidFill>
                <a:latin typeface="Consolas"/>
                <a:ea typeface="Consolas"/>
                <a:cs typeface="Consolas"/>
                <a:sym typeface="Consolas"/>
              </a:defRPr>
            </a:pPr>
            <a:r>
              <a:t>  }</a:t>
            </a:r>
          </a:p>
          <a:p>
            <a:pPr marL="0" indent="0">
              <a:lnSpc>
                <a:spcPct val="115000"/>
              </a:lnSpc>
              <a:buSzTx/>
              <a:buNone/>
              <a:defRPr b="1" sz="1100">
                <a:solidFill>
                  <a:srgbClr val="6C3F75"/>
                </a:solidFill>
                <a:latin typeface="Consolas"/>
                <a:ea typeface="Consolas"/>
                <a:cs typeface="Consolas"/>
                <a:sym typeface="Consolas"/>
              </a:defRPr>
            </a:pPr>
          </a:p>
          <a:p>
            <a:pPr marL="0" indent="0">
              <a:lnSpc>
                <a:spcPct val="115000"/>
              </a:lnSpc>
              <a:buSzTx/>
              <a:buNone/>
              <a:defRPr b="1" sz="1100">
                <a:solidFill>
                  <a:srgbClr val="6C3F75"/>
                </a:solidFill>
                <a:latin typeface="Consolas"/>
                <a:ea typeface="Consolas"/>
                <a:cs typeface="Consolas"/>
                <a:sym typeface="Consolas"/>
              </a:defRPr>
            </a:pPr>
            <a:r>
              <a:t>  </a:t>
            </a:r>
            <a:r>
              <a:rPr>
                <a:solidFill>
                  <a:srgbClr val="000088"/>
                </a:solidFill>
              </a:rPr>
              <a:t>public</a:t>
            </a:r>
            <a:r>
              <a:t> </a:t>
            </a:r>
            <a:r>
              <a:rPr>
                <a:solidFill>
                  <a:srgbClr val="000088"/>
                </a:solidFill>
              </a:rPr>
              <a:t>static</a:t>
            </a:r>
            <a:r>
              <a:t> </a:t>
            </a:r>
            <a:r>
              <a:rPr>
                <a:solidFill>
                  <a:srgbClr val="000088"/>
                </a:solidFill>
              </a:rPr>
              <a:t>void</a:t>
            </a:r>
            <a:r>
              <a:t> main</a:t>
            </a:r>
            <a:r>
              <a:rPr>
                <a:solidFill>
                  <a:srgbClr val="666600"/>
                </a:solidFill>
              </a:rPr>
              <a:t>(</a:t>
            </a:r>
            <a:r>
              <a:rPr>
                <a:solidFill>
                  <a:srgbClr val="660066"/>
                </a:solidFill>
              </a:rPr>
              <a:t>String</a:t>
            </a:r>
            <a:r>
              <a:rPr>
                <a:solidFill>
                  <a:srgbClr val="666600"/>
                </a:solidFill>
              </a:rPr>
              <a:t>[]</a:t>
            </a:r>
            <a:r>
              <a:t> args</a:t>
            </a:r>
            <a:r>
              <a:rPr>
                <a:solidFill>
                  <a:srgbClr val="666600"/>
                </a:solidFill>
              </a:rPr>
              <a:t>)</a:t>
            </a:r>
            <a:r>
              <a:t> {</a:t>
            </a:r>
          </a:p>
          <a:p>
            <a:pPr marL="0" indent="0">
              <a:lnSpc>
                <a:spcPct val="115000"/>
              </a:lnSpc>
              <a:buSzTx/>
              <a:buNone/>
              <a:defRPr b="1" sz="1100">
                <a:solidFill>
                  <a:srgbClr val="6C3F75"/>
                </a:solidFill>
                <a:latin typeface="Consolas"/>
                <a:ea typeface="Consolas"/>
                <a:cs typeface="Consolas"/>
                <a:sym typeface="Consolas"/>
              </a:defRPr>
            </a:pPr>
            <a:r>
              <a:t>    </a:t>
            </a:r>
            <a:r>
              <a:rPr>
                <a:solidFill>
                  <a:srgbClr val="660066"/>
                </a:solidFill>
              </a:rPr>
              <a:t>SpringApplication</a:t>
            </a:r>
            <a:r>
              <a:rPr>
                <a:solidFill>
                  <a:srgbClr val="666600"/>
                </a:solidFill>
              </a:rPr>
              <a:t>.</a:t>
            </a:r>
            <a:r>
              <a:t>run</a:t>
            </a:r>
            <a:r>
              <a:rPr>
                <a:solidFill>
                  <a:srgbClr val="666600"/>
                </a:solidFill>
              </a:rPr>
              <a:t>(</a:t>
            </a:r>
            <a:r>
              <a:rPr>
                <a:solidFill>
                  <a:srgbClr val="660066"/>
                </a:solidFill>
              </a:rPr>
              <a:t>Application</a:t>
            </a:r>
            <a:r>
              <a:rPr>
                <a:solidFill>
                  <a:srgbClr val="666600"/>
                </a:solidFill>
              </a:rPr>
              <a:t>.</a:t>
            </a:r>
            <a:r>
              <a:rPr>
                <a:solidFill>
                  <a:srgbClr val="000088"/>
                </a:solidFill>
              </a:rPr>
              <a:t>class</a:t>
            </a:r>
            <a:r>
              <a:rPr>
                <a:solidFill>
                  <a:srgbClr val="666600"/>
                </a:solidFill>
              </a:rPr>
              <a:t>,</a:t>
            </a:r>
            <a:r>
              <a:t> args</a:t>
            </a:r>
            <a:r>
              <a:rPr>
                <a:solidFill>
                  <a:srgbClr val="666600"/>
                </a:solidFill>
              </a:rPr>
              <a:t>);</a:t>
            </a:r>
          </a:p>
          <a:p>
            <a:pPr marL="0" indent="0">
              <a:lnSpc>
                <a:spcPct val="115000"/>
              </a:lnSpc>
              <a:buSzTx/>
              <a:buNone/>
              <a:defRPr b="1" sz="1100">
                <a:solidFill>
                  <a:srgbClr val="6C3F75"/>
                </a:solidFill>
                <a:latin typeface="Consolas"/>
                <a:ea typeface="Consolas"/>
                <a:cs typeface="Consolas"/>
                <a:sym typeface="Consolas"/>
              </a:defRPr>
            </a:pPr>
            <a:r>
              <a:t>  }</a:t>
            </a:r>
          </a:p>
          <a:p>
            <a:pPr marL="0" indent="0">
              <a:lnSpc>
                <a:spcPct val="115000"/>
              </a:lnSpc>
              <a:buSzTx/>
              <a:buNone/>
              <a:defRPr b="1" sz="1100">
                <a:solidFill>
                  <a:srgbClr val="6C3F75"/>
                </a:solidFill>
                <a:latin typeface="Consolas"/>
                <a:ea typeface="Consolas"/>
                <a:cs typeface="Consolas"/>
                <a:sym typeface="Consolas"/>
              </a:defRPr>
            </a:pPr>
            <a:r>
              <a:t>}</a:t>
            </a:r>
          </a:p>
        </p:txBody>
      </p:sp>
      <p:sp>
        <p:nvSpPr>
          <p:cNvPr id="1253" name="Shape 209"/>
          <p:cNvSpPr txBox="1"/>
          <p:nvPr>
            <p:ph type="body" idx="13"/>
          </p:nvPr>
        </p:nvSpPr>
        <p:spPr>
          <a:xfrm>
            <a:off x="4743475" y="769999"/>
            <a:ext cx="4112101" cy="3769502"/>
          </a:xfrm>
          <a:prstGeom prst="rect">
            <a:avLst/>
          </a:prstGeom>
          <a:extLst>
            <a:ext uri="{C572A759-6A51-4108-AA02-DFA0A04FC94B}">
              <ma14:wrappingTextBoxFlag xmlns:ma14="http://schemas.microsoft.com/office/mac/drawingml/2011/main" val="1"/>
            </a:ext>
          </a:extLst>
        </p:spPr>
        <p:txBody>
          <a:bodyPr/>
          <a:lstStyle/>
          <a:p>
            <a:pPr>
              <a:lnSpc>
                <a:spcPct val="115000"/>
              </a:lnSpc>
              <a:buClr>
                <a:srgbClr val="000000"/>
              </a:buClr>
              <a:buFont typeface="Helvetica"/>
              <a:defRPr b="1">
                <a:solidFill>
                  <a:srgbClr val="B3B3B3"/>
                </a:solidFill>
                <a:latin typeface="Proxima Nova"/>
                <a:ea typeface="Proxima Nova"/>
                <a:cs typeface="Proxima Nova"/>
                <a:sym typeface="Proxima Nova"/>
              </a:defRPr>
            </a:pPr>
            <a:r>
              <a:t>application.yml</a:t>
            </a:r>
          </a:p>
          <a:p>
            <a:pPr>
              <a:lnSpc>
                <a:spcPct val="115000"/>
              </a:lnSpc>
              <a:buClr>
                <a:srgbClr val="000000"/>
              </a:buClr>
              <a:buFont typeface="Helvetica"/>
              <a:defRPr b="1">
                <a:solidFill>
                  <a:srgbClr val="6C3F75"/>
                </a:solidFill>
                <a:latin typeface="Consolas"/>
                <a:ea typeface="Consolas"/>
                <a:cs typeface="Consolas"/>
                <a:sym typeface="Consolas"/>
              </a:defRPr>
            </a:pPr>
          </a:p>
          <a:p>
            <a:pPr>
              <a:lnSpc>
                <a:spcPct val="115000"/>
              </a:lnSpc>
              <a:buClr>
                <a:srgbClr val="000000"/>
              </a:buClr>
              <a:buFont typeface="Helvetica"/>
              <a:defRPr b="1">
                <a:solidFill>
                  <a:srgbClr val="6C3F75"/>
                </a:solidFill>
                <a:latin typeface="Consolas"/>
                <a:ea typeface="Consolas"/>
                <a:cs typeface="Consolas"/>
                <a:sym typeface="Consolas"/>
              </a:defRPr>
            </a:pPr>
            <a:r>
              <a:t>spring:</a:t>
            </a:r>
          </a:p>
          <a:p>
            <a:pPr>
              <a:lnSpc>
                <a:spcPct val="115000"/>
              </a:lnSpc>
              <a:buClr>
                <a:srgbClr val="000000"/>
              </a:buClr>
              <a:buFont typeface="Helvetica"/>
              <a:defRPr b="1">
                <a:solidFill>
                  <a:srgbClr val="6C3F75"/>
                </a:solidFill>
                <a:latin typeface="Consolas"/>
                <a:ea typeface="Consolas"/>
                <a:cs typeface="Consolas"/>
                <a:sym typeface="Consolas"/>
              </a:defRPr>
            </a:pPr>
            <a:r>
              <a:t>  cloud:</a:t>
            </a:r>
          </a:p>
          <a:p>
            <a:pPr>
              <a:lnSpc>
                <a:spcPct val="115000"/>
              </a:lnSpc>
              <a:buClr>
                <a:srgbClr val="000000"/>
              </a:buClr>
              <a:buFont typeface="Helvetica"/>
              <a:defRPr b="1">
                <a:solidFill>
                  <a:srgbClr val="6C3F75"/>
                </a:solidFill>
                <a:latin typeface="Consolas"/>
                <a:ea typeface="Consolas"/>
                <a:cs typeface="Consolas"/>
                <a:sym typeface="Consolas"/>
              </a:defRPr>
            </a:pPr>
            <a:r>
              <a:t>    config:</a:t>
            </a:r>
          </a:p>
          <a:p>
            <a:pPr>
              <a:lnSpc>
                <a:spcPct val="115000"/>
              </a:lnSpc>
              <a:buClr>
                <a:srgbClr val="000000"/>
              </a:buClr>
              <a:buFont typeface="Helvetica"/>
              <a:defRPr b="1">
                <a:solidFill>
                  <a:srgbClr val="6C3F75"/>
                </a:solidFill>
                <a:latin typeface="Consolas"/>
                <a:ea typeface="Consolas"/>
                <a:cs typeface="Consolas"/>
                <a:sym typeface="Consolas"/>
              </a:defRPr>
            </a:pPr>
            <a:r>
              <a:t>      server:</a:t>
            </a:r>
          </a:p>
          <a:p>
            <a:pPr>
              <a:lnSpc>
                <a:spcPct val="115000"/>
              </a:lnSpc>
              <a:buClr>
                <a:srgbClr val="000000"/>
              </a:buClr>
              <a:buFont typeface="Helvetica"/>
              <a:defRPr b="1">
                <a:solidFill>
                  <a:srgbClr val="6C3F75"/>
                </a:solidFill>
                <a:latin typeface="Consolas"/>
                <a:ea typeface="Consolas"/>
                <a:cs typeface="Consolas"/>
                <a:sym typeface="Consolas"/>
              </a:defRPr>
            </a:pPr>
            <a:r>
              <a:t>        git:</a:t>
            </a:r>
          </a:p>
          <a:p>
            <a:pPr>
              <a:lnSpc>
                <a:spcPct val="115000"/>
              </a:lnSpc>
              <a:buClr>
                <a:srgbClr val="000000"/>
              </a:buClr>
              <a:buFont typeface="Helvetica"/>
              <a:defRPr b="1">
                <a:solidFill>
                  <a:srgbClr val="6C3F75"/>
                </a:solidFill>
                <a:latin typeface="Consolas"/>
                <a:ea typeface="Consolas"/>
                <a:cs typeface="Consolas"/>
                <a:sym typeface="Consolas"/>
              </a:defRPr>
            </a:pPr>
            <a:r>
              <a:t>          uri</a:t>
            </a:r>
            <a:r>
              <a:rPr>
                <a:solidFill>
                  <a:srgbClr val="666600"/>
                </a:solidFill>
              </a:rPr>
              <a:t>:</a:t>
            </a:r>
            <a:r>
              <a:t> </a:t>
            </a:r>
            <a:r>
              <a:rPr>
                <a:solidFill>
                  <a:srgbClr val="008800"/>
                </a:solidFill>
              </a:rPr>
              <a:t>&lt;repo&gt;</a:t>
            </a:r>
            <a:endParaRPr>
              <a:solidFill>
                <a:srgbClr val="008800"/>
              </a:solidFill>
            </a:endParaRPr>
          </a:p>
          <a:p>
            <a:pPr>
              <a:lnSpc>
                <a:spcPct val="115000"/>
              </a:lnSpc>
              <a:buClr>
                <a:srgbClr val="000000"/>
              </a:buClr>
              <a:buFont typeface="Helvetica"/>
              <a:defRPr b="1">
                <a:solidFill>
                  <a:srgbClr val="008800"/>
                </a:solidFill>
                <a:latin typeface="Consolas"/>
                <a:ea typeface="Consolas"/>
                <a:cs typeface="Consolas"/>
                <a:sym typeface="Consolas"/>
              </a:defRPr>
            </a:pPr>
          </a:p>
          <a:p>
            <a:pPr>
              <a:lnSpc>
                <a:spcPct val="115000"/>
              </a:lnSpc>
              <a:buClr>
                <a:srgbClr val="000000"/>
              </a:buClr>
              <a:buFont typeface="Helvetica"/>
              <a:defRPr b="1">
                <a:solidFill>
                  <a:srgbClr val="B3B3B3"/>
                </a:solidFill>
                <a:latin typeface="Proxima Nova"/>
                <a:ea typeface="Proxima Nova"/>
                <a:cs typeface="Proxima Nova"/>
                <a:sym typeface="Proxima Nova"/>
              </a:defRPr>
            </a:pPr>
            <a:r>
              <a:t>demo.yml</a:t>
            </a:r>
          </a:p>
          <a:p>
            <a:pPr>
              <a:lnSpc>
                <a:spcPct val="115000"/>
              </a:lnSpc>
              <a:buClr>
                <a:srgbClr val="000000"/>
              </a:buClr>
              <a:buFont typeface="Helvetica"/>
              <a:defRPr b="1">
                <a:solidFill>
                  <a:srgbClr val="B3B3B3"/>
                </a:solidFill>
                <a:latin typeface="Proxima Nova"/>
                <a:ea typeface="Proxima Nova"/>
                <a:cs typeface="Proxima Nova"/>
                <a:sym typeface="Proxima Nova"/>
              </a:defRPr>
            </a:pPr>
          </a:p>
          <a:p>
            <a:pPr>
              <a:lnSpc>
                <a:spcPct val="115000"/>
              </a:lnSpc>
              <a:buClr>
                <a:srgbClr val="000000"/>
              </a:buClr>
              <a:buFont typeface="Helvetica"/>
              <a:defRPr b="1">
                <a:latin typeface="Consolas"/>
                <a:ea typeface="Consolas"/>
                <a:cs typeface="Consolas"/>
                <a:sym typeface="Consolas"/>
              </a:defRPr>
            </a:pPr>
            <a:r>
              <a:t>name: </a:t>
            </a:r>
            <a:r>
              <a:rPr>
                <a:solidFill>
                  <a:srgbClr val="008800"/>
                </a:solidFill>
              </a:rPr>
              <a:t>“mike”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7" name="Shape 214"/>
          <p:cNvSpPr txBox="1"/>
          <p:nvPr>
            <p:ph type="title"/>
          </p:nvPr>
        </p:nvSpPr>
        <p:spPr>
          <a:xfrm>
            <a:off x="192475" y="151274"/>
            <a:ext cx="8663100" cy="393902"/>
          </a:xfrm>
          <a:prstGeom prst="rect">
            <a:avLst/>
          </a:prstGeom>
        </p:spPr>
        <p:txBody>
          <a:bodyPr/>
          <a:lstStyle>
            <a:lvl1pPr defTabSz="493776">
              <a:defRPr sz="1350"/>
            </a:lvl1pPr>
          </a:lstStyle>
          <a:p>
            <a:pPr/>
            <a:r>
              <a:t>Refreshing Context</a:t>
            </a:r>
          </a:p>
        </p:txBody>
      </p:sp>
      <p:sp>
        <p:nvSpPr>
          <p:cNvPr id="1258" name="Shape 215"/>
          <p:cNvSpPr txBox="1"/>
          <p:nvPr>
            <p:ph type="body" sz="half" idx="1"/>
          </p:nvPr>
        </p:nvSpPr>
        <p:spPr>
          <a:xfrm>
            <a:off x="915400" y="900399"/>
            <a:ext cx="4234801" cy="3769502"/>
          </a:xfrm>
          <a:prstGeom prst="rect">
            <a:avLst/>
          </a:prstGeom>
        </p:spPr>
        <p:txBody>
          <a:bodyPr/>
          <a:lstStyle/>
          <a:p>
            <a:pPr marL="0" indent="0">
              <a:buSzTx/>
              <a:buNone/>
              <a:defRPr b="1" sz="1800">
                <a:solidFill>
                  <a:srgbClr val="B3B3B3"/>
                </a:solidFill>
              </a:defRPr>
            </a:pPr>
            <a:r>
              <a:t>Publisher -&gt; Subscriber  </a:t>
            </a:r>
          </a:p>
          <a:p>
            <a:pPr indent="-342900">
              <a:spcBef>
                <a:spcPts val="1000"/>
              </a:spcBef>
              <a:buSzPts val="1800"/>
              <a:defRPr sz="1800"/>
            </a:pPr>
            <a:r>
              <a:t>Update all applications easily</a:t>
            </a:r>
          </a:p>
          <a:p>
            <a:pPr indent="-342900">
              <a:spcBef>
                <a:spcPts val="1000"/>
              </a:spcBef>
              <a:buClr>
                <a:srgbClr val="6C3F75"/>
              </a:buClr>
              <a:buSzPts val="1800"/>
              <a:buFont typeface="Arial"/>
              <a:defRPr sz="1800"/>
            </a:pPr>
            <a:r>
              <a:t>Spring Cloud Bus</a:t>
            </a:r>
          </a:p>
          <a:p>
            <a:pPr indent="-342900">
              <a:spcBef>
                <a:spcPts val="1000"/>
              </a:spcBef>
              <a:buClr>
                <a:srgbClr val="6C3F75"/>
              </a:buClr>
              <a:buSzPts val="1800"/>
              <a:buFont typeface="Arial"/>
              <a:defRPr sz="1800"/>
            </a:pPr>
            <a:r>
              <a:t>Easy as </a:t>
            </a:r>
            <a:r>
              <a:rPr b="1"/>
              <a:t>POST</a:t>
            </a:r>
            <a:endParaRPr b="1"/>
          </a:p>
          <a:p>
            <a:pPr lvl="1" indent="-342900">
              <a:spcBef>
                <a:spcPts val="1000"/>
              </a:spcBef>
              <a:buClr>
                <a:srgbClr val="6C3F75"/>
              </a:buClr>
              <a:buSzPts val="1800"/>
              <a:buFont typeface="Arial"/>
              <a:defRPr sz="1800"/>
            </a:pPr>
            <a:r>
              <a:t>One Command</a:t>
            </a:r>
          </a:p>
          <a:p>
            <a:pPr lvl="1" indent="-342900">
              <a:spcBef>
                <a:spcPts val="1000"/>
              </a:spcBef>
              <a:buClr>
                <a:srgbClr val="6C3F75"/>
              </a:buClr>
              <a:buSzPts val="1800"/>
              <a:buFont typeface="Arial"/>
              <a:defRPr sz="1800"/>
            </a:pPr>
            <a:r>
              <a:t>Update Everywhere</a:t>
            </a:r>
          </a:p>
        </p:txBody>
      </p:sp>
      <p:pic>
        <p:nvPicPr>
          <p:cNvPr id="1259" name="Shape 216" descr="Shape 216"/>
          <p:cNvPicPr>
            <a:picLocks noChangeAspect="1"/>
          </p:cNvPicPr>
          <p:nvPr/>
        </p:nvPicPr>
        <p:blipFill>
          <a:blip r:embed="rId3">
            <a:extLst/>
          </a:blip>
          <a:stretch>
            <a:fillRect/>
          </a:stretch>
        </p:blipFill>
        <p:spPr>
          <a:xfrm>
            <a:off x="4584875" y="2271087"/>
            <a:ext cx="3778125" cy="601326"/>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3" name="Shape 221"/>
          <p:cNvSpPr txBox="1"/>
          <p:nvPr>
            <p:ph type="title"/>
          </p:nvPr>
        </p:nvSpPr>
        <p:spPr>
          <a:xfrm>
            <a:off x="192475" y="151274"/>
            <a:ext cx="8663100" cy="393902"/>
          </a:xfrm>
          <a:prstGeom prst="rect">
            <a:avLst/>
          </a:prstGeom>
        </p:spPr>
        <p:txBody>
          <a:bodyPr/>
          <a:lstStyle>
            <a:lvl1pPr defTabSz="493776">
              <a:defRPr sz="1350"/>
            </a:lvl1pPr>
          </a:lstStyle>
          <a:p>
            <a:pPr/>
            <a:r>
              <a:t>Spring Cloud Bus Workflow</a:t>
            </a:r>
          </a:p>
        </p:txBody>
      </p:sp>
      <p:sp>
        <p:nvSpPr>
          <p:cNvPr id="1264" name="Shape 222"/>
          <p:cNvSpPr/>
          <p:nvPr/>
        </p:nvSpPr>
        <p:spPr>
          <a:xfrm>
            <a:off x="628824" y="1223749"/>
            <a:ext cx="610502" cy="488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2"/>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65" name="Shape 223"/>
          <p:cNvSpPr/>
          <p:nvPr/>
        </p:nvSpPr>
        <p:spPr>
          <a:xfrm>
            <a:off x="703075" y="2779347"/>
            <a:ext cx="462001" cy="610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FFFFFF"/>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pic>
        <p:nvPicPr>
          <p:cNvPr id="1266" name="Shape 224" descr="Shape 224"/>
          <p:cNvPicPr>
            <a:picLocks noChangeAspect="1"/>
          </p:cNvPicPr>
          <p:nvPr/>
        </p:nvPicPr>
        <p:blipFill>
          <a:blip r:embed="rId3">
            <a:extLst/>
          </a:blip>
          <a:stretch>
            <a:fillRect/>
          </a:stretch>
        </p:blipFill>
        <p:spPr>
          <a:xfrm>
            <a:off x="2368063" y="1379936"/>
            <a:ext cx="1034738" cy="1034739"/>
          </a:xfrm>
          <a:prstGeom prst="rect">
            <a:avLst/>
          </a:prstGeom>
          <a:ln w="12700">
            <a:miter lim="400000"/>
          </a:ln>
        </p:spPr>
      </p:pic>
      <p:sp>
        <p:nvSpPr>
          <p:cNvPr id="1267" name="Shape 225"/>
          <p:cNvSpPr/>
          <p:nvPr/>
        </p:nvSpPr>
        <p:spPr>
          <a:xfrm>
            <a:off x="4511149" y="2112724"/>
            <a:ext cx="610501" cy="61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68" name="Shape 226"/>
          <p:cNvSpPr/>
          <p:nvPr/>
        </p:nvSpPr>
        <p:spPr>
          <a:xfrm>
            <a:off x="5501499" y="2112724"/>
            <a:ext cx="610501" cy="61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69" name="Shape 227"/>
          <p:cNvSpPr/>
          <p:nvPr/>
        </p:nvSpPr>
        <p:spPr>
          <a:xfrm>
            <a:off x="5501499" y="2912374"/>
            <a:ext cx="610501" cy="61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70" name="Shape 228"/>
          <p:cNvSpPr/>
          <p:nvPr/>
        </p:nvSpPr>
        <p:spPr>
          <a:xfrm>
            <a:off x="4511149" y="3712024"/>
            <a:ext cx="610501" cy="610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71" name="Shape 229"/>
          <p:cNvSpPr/>
          <p:nvPr/>
        </p:nvSpPr>
        <p:spPr>
          <a:xfrm>
            <a:off x="5501499" y="3712024"/>
            <a:ext cx="610501" cy="610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72" name="Shape 230"/>
          <p:cNvSpPr/>
          <p:nvPr/>
        </p:nvSpPr>
        <p:spPr>
          <a:xfrm>
            <a:off x="4511149" y="2912374"/>
            <a:ext cx="610501" cy="61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B3B3B3"/>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73" name="Shape 231"/>
          <p:cNvSpPr txBox="1"/>
          <p:nvPr/>
        </p:nvSpPr>
        <p:spPr>
          <a:xfrm>
            <a:off x="389124" y="1630700"/>
            <a:ext cx="10899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lvl1pPr>
          </a:lstStyle>
          <a:p>
            <a:pPr/>
            <a:r>
              <a:t>1. Config Push</a:t>
            </a:r>
          </a:p>
        </p:txBody>
      </p:sp>
      <p:sp>
        <p:nvSpPr>
          <p:cNvPr id="1274" name="Shape 232"/>
          <p:cNvSpPr txBox="1"/>
          <p:nvPr/>
        </p:nvSpPr>
        <p:spPr>
          <a:xfrm>
            <a:off x="389124" y="3317699"/>
            <a:ext cx="1089902" cy="31839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lvl1pPr>
          </a:lstStyle>
          <a:p>
            <a:pPr/>
            <a:r>
              <a:t>2. Git Server</a:t>
            </a:r>
          </a:p>
        </p:txBody>
      </p:sp>
      <p:sp>
        <p:nvSpPr>
          <p:cNvPr id="1275" name="Shape 233"/>
          <p:cNvSpPr txBox="1"/>
          <p:nvPr/>
        </p:nvSpPr>
        <p:spPr>
          <a:xfrm>
            <a:off x="2213916" y="2326350"/>
            <a:ext cx="1399501" cy="4580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lvl1pPr>
          </a:lstStyle>
          <a:p>
            <a:pPr/>
            <a:r>
              <a:t>3. Spring Cloud Config</a:t>
            </a:r>
          </a:p>
        </p:txBody>
      </p:sp>
      <p:sp>
        <p:nvSpPr>
          <p:cNvPr id="1276" name="Shape 234"/>
          <p:cNvSpPr txBox="1"/>
          <p:nvPr/>
        </p:nvSpPr>
        <p:spPr>
          <a:xfrm>
            <a:off x="4640600" y="1740024"/>
            <a:ext cx="1294500" cy="31839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lvl1pPr>
          </a:lstStyle>
          <a:p>
            <a:pPr/>
            <a:r>
              <a:t>Application Pool</a:t>
            </a:r>
          </a:p>
        </p:txBody>
      </p:sp>
      <p:sp>
        <p:nvSpPr>
          <p:cNvPr id="1277" name="Shape 235"/>
          <p:cNvSpPr/>
          <p:nvPr/>
        </p:nvSpPr>
        <p:spPr>
          <a:xfrm>
            <a:off x="828337" y="2133924"/>
            <a:ext cx="211501" cy="441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78" name="Shape 236"/>
          <p:cNvSpPr/>
          <p:nvPr/>
        </p:nvSpPr>
        <p:spPr>
          <a:xfrm rot="889272">
            <a:off x="3725969" y="2238497"/>
            <a:ext cx="462075" cy="232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79" name="Shape 237"/>
          <p:cNvSpPr/>
          <p:nvPr/>
        </p:nvSpPr>
        <p:spPr>
          <a:xfrm rot="2481171">
            <a:off x="3604712" y="2604760"/>
            <a:ext cx="610268" cy="232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80" name="Shape 238"/>
          <p:cNvSpPr/>
          <p:nvPr/>
        </p:nvSpPr>
        <p:spPr>
          <a:xfrm rot="3657999">
            <a:off x="3454106" y="3028877"/>
            <a:ext cx="707166" cy="232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pic>
        <p:nvPicPr>
          <p:cNvPr id="1281" name="Shape 239" descr="Shape 239"/>
          <p:cNvPicPr>
            <a:picLocks noChangeAspect="1"/>
          </p:cNvPicPr>
          <p:nvPr/>
        </p:nvPicPr>
        <p:blipFill>
          <a:blip r:embed="rId4">
            <a:extLst/>
          </a:blip>
          <a:stretch>
            <a:fillRect/>
          </a:stretch>
        </p:blipFill>
        <p:spPr>
          <a:xfrm>
            <a:off x="7033849" y="2772474"/>
            <a:ext cx="890301" cy="890301"/>
          </a:xfrm>
          <a:prstGeom prst="rect">
            <a:avLst/>
          </a:prstGeom>
          <a:ln w="12700">
            <a:miter lim="400000"/>
          </a:ln>
        </p:spPr>
      </p:pic>
      <p:sp>
        <p:nvSpPr>
          <p:cNvPr id="1282" name="Shape 240"/>
          <p:cNvSpPr/>
          <p:nvPr/>
        </p:nvSpPr>
        <p:spPr>
          <a:xfrm flipH="1" rot="5400000">
            <a:off x="7276724" y="3845974"/>
            <a:ext cx="254701" cy="34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83" name="Shape 241"/>
          <p:cNvSpPr/>
          <p:nvPr/>
        </p:nvSpPr>
        <p:spPr>
          <a:xfrm flipH="1">
            <a:off x="7276724" y="2183275"/>
            <a:ext cx="254701" cy="34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84" name="Shape 242"/>
          <p:cNvSpPr/>
          <p:nvPr/>
        </p:nvSpPr>
        <p:spPr>
          <a:xfrm>
            <a:off x="6589662" y="4068276"/>
            <a:ext cx="209401" cy="152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5"/>
          </a:solidFill>
          <a:ln w="12700">
            <a:miter lim="400000"/>
          </a:ln>
        </p:spPr>
        <p:txBody>
          <a:bodyPr lIns="45719" rIns="45719" anchor="ctr"/>
          <a:lstStyle/>
          <a:p>
            <a:pPr>
              <a:defRPr sz="1100">
                <a:solidFill>
                  <a:schemeClr val="accent5"/>
                </a:solidFill>
                <a:latin typeface="Lato Light"/>
                <a:ea typeface="Lato Light"/>
                <a:cs typeface="Lato Light"/>
                <a:sym typeface="Lato Light"/>
              </a:defRPr>
            </a:pPr>
          </a:p>
        </p:txBody>
      </p:sp>
      <p:sp>
        <p:nvSpPr>
          <p:cNvPr id="1285" name="Shape 243"/>
          <p:cNvSpPr/>
          <p:nvPr/>
        </p:nvSpPr>
        <p:spPr>
          <a:xfrm>
            <a:off x="6589662" y="2230527"/>
            <a:ext cx="209401" cy="152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5"/>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86" name="Shape 244"/>
          <p:cNvSpPr/>
          <p:nvPr/>
        </p:nvSpPr>
        <p:spPr>
          <a:xfrm>
            <a:off x="2580175" y="3772923"/>
            <a:ext cx="610501" cy="488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2"/>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87" name="Shape 245"/>
          <p:cNvSpPr/>
          <p:nvPr/>
        </p:nvSpPr>
        <p:spPr>
          <a:xfrm>
            <a:off x="3576675" y="3893311"/>
            <a:ext cx="462001" cy="232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88" name="Shape 246"/>
          <p:cNvSpPr txBox="1"/>
          <p:nvPr/>
        </p:nvSpPr>
        <p:spPr>
          <a:xfrm>
            <a:off x="1858374" y="4163924"/>
            <a:ext cx="20541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1000"/>
            </a:pPr>
            <a:r>
              <a:t>4. </a:t>
            </a:r>
            <a:r>
              <a:rPr b="1">
                <a:latin typeface="Consolas"/>
                <a:ea typeface="Consolas"/>
                <a:cs typeface="Consolas"/>
                <a:sym typeface="Consolas"/>
              </a:rPr>
              <a:t>POST /bus/refresh</a:t>
            </a:r>
          </a:p>
        </p:txBody>
      </p:sp>
      <p:sp>
        <p:nvSpPr>
          <p:cNvPr id="1289" name="Shape 247"/>
          <p:cNvSpPr/>
          <p:nvPr/>
        </p:nvSpPr>
        <p:spPr>
          <a:xfrm>
            <a:off x="1566675" y="2351104"/>
            <a:ext cx="462001" cy="441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290" name="Shape 248"/>
          <p:cNvSpPr txBox="1"/>
          <p:nvPr/>
        </p:nvSpPr>
        <p:spPr>
          <a:xfrm>
            <a:off x="6704316" y="4125500"/>
            <a:ext cx="1399501"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lvl1pPr>
          </a:lstStyle>
          <a:p>
            <a:pPr/>
            <a:r>
              <a:t>5. Send Update</a:t>
            </a:r>
          </a:p>
        </p:txBody>
      </p:sp>
      <p:sp>
        <p:nvSpPr>
          <p:cNvPr id="1291" name="Shape 249"/>
          <p:cNvSpPr txBox="1"/>
          <p:nvPr/>
        </p:nvSpPr>
        <p:spPr>
          <a:xfrm>
            <a:off x="6704316" y="1789350"/>
            <a:ext cx="1399501"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lvl1pPr>
          </a:lstStyle>
          <a:p>
            <a:pPr/>
            <a:r>
              <a:t>6. Receive Update</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5" name="Shape 254"/>
          <p:cNvSpPr txBox="1"/>
          <p:nvPr>
            <p:ph type="title"/>
          </p:nvPr>
        </p:nvSpPr>
        <p:spPr>
          <a:xfrm>
            <a:off x="192475" y="151274"/>
            <a:ext cx="8663100" cy="393902"/>
          </a:xfrm>
          <a:prstGeom prst="rect">
            <a:avLst/>
          </a:prstGeom>
        </p:spPr>
        <p:txBody>
          <a:bodyPr/>
          <a:lstStyle>
            <a:lvl1pPr defTabSz="493776">
              <a:defRPr sz="1350"/>
            </a:lvl1pPr>
          </a:lstStyle>
          <a:p>
            <a:pPr/>
            <a:r>
              <a:t>Spring Cloud Services: Config Server</a:t>
            </a:r>
          </a:p>
        </p:txBody>
      </p:sp>
      <p:sp>
        <p:nvSpPr>
          <p:cNvPr id="1296" name="Shape 255"/>
          <p:cNvSpPr txBox="1"/>
          <p:nvPr>
            <p:ph type="body" sz="half" idx="1"/>
          </p:nvPr>
        </p:nvSpPr>
        <p:spPr>
          <a:xfrm>
            <a:off x="915400" y="900399"/>
            <a:ext cx="4234801" cy="3769502"/>
          </a:xfrm>
          <a:prstGeom prst="rect">
            <a:avLst/>
          </a:prstGeom>
        </p:spPr>
        <p:txBody>
          <a:bodyPr/>
          <a:lstStyle/>
          <a:p>
            <a:pPr marL="0" indent="0">
              <a:buSzTx/>
              <a:buNone/>
              <a:defRPr b="1" sz="1800">
                <a:solidFill>
                  <a:srgbClr val="B3B3B3"/>
                </a:solidFill>
              </a:defRPr>
            </a:pPr>
            <a:r>
              <a:t>Cloud Foundry Marketplace  </a:t>
            </a:r>
          </a:p>
          <a:p>
            <a:pPr indent="-342900">
              <a:spcBef>
                <a:spcPts val="1000"/>
              </a:spcBef>
              <a:buSzPts val="1800"/>
              <a:defRPr sz="1800"/>
            </a:pPr>
            <a:r>
              <a:t>Automated Config Server Deployment</a:t>
            </a:r>
          </a:p>
          <a:p>
            <a:pPr indent="-342900">
              <a:spcBef>
                <a:spcPts val="1000"/>
              </a:spcBef>
              <a:buClr>
                <a:srgbClr val="6C3F75"/>
              </a:buClr>
              <a:buSzPts val="1800"/>
              <a:buFont typeface="Arial"/>
              <a:defRPr sz="1800"/>
            </a:pPr>
            <a:r>
              <a:t>Specify Git URL</a:t>
            </a:r>
          </a:p>
          <a:p>
            <a:pPr indent="-342900">
              <a:spcBef>
                <a:spcPts val="1000"/>
              </a:spcBef>
              <a:buClr>
                <a:srgbClr val="6C3F75"/>
              </a:buClr>
              <a:buSzPts val="1800"/>
              <a:buFont typeface="Arial"/>
              <a:defRPr sz="1800"/>
            </a:pPr>
            <a:r>
              <a:t>Bind onto Cloud Foundry App</a:t>
            </a:r>
          </a:p>
          <a:p>
            <a:pPr indent="-342900">
              <a:spcBef>
                <a:spcPts val="1000"/>
              </a:spcBef>
              <a:buClr>
                <a:srgbClr val="6C3F75"/>
              </a:buClr>
              <a:buSzPts val="1800"/>
              <a:buFont typeface="Arial"/>
              <a:defRPr i="1" sz="1800"/>
            </a:pPr>
            <a:r>
              <a:t>Optionally</a:t>
            </a:r>
            <a:r>
              <a:rPr i="0"/>
              <a:t> bind in RabbitMQ for Cloud Bus</a:t>
            </a:r>
          </a:p>
        </p:txBody>
      </p:sp>
      <p:pic>
        <p:nvPicPr>
          <p:cNvPr id="1297" name="Shape 256" descr="Shape 256"/>
          <p:cNvPicPr>
            <a:picLocks noChangeAspect="1"/>
          </p:cNvPicPr>
          <p:nvPr/>
        </p:nvPicPr>
        <p:blipFill>
          <a:blip r:embed="rId3">
            <a:extLst/>
          </a:blip>
          <a:stretch>
            <a:fillRect/>
          </a:stretch>
        </p:blipFill>
        <p:spPr>
          <a:xfrm>
            <a:off x="4802875" y="1385438"/>
            <a:ext cx="3778125" cy="60132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271" name="Shape 74"/>
          <p:cNvGraphicFramePr/>
          <p:nvPr/>
        </p:nvGraphicFramePr>
        <p:xfrm>
          <a:off x="839968" y="539750"/>
          <a:ext cx="7262051" cy="426489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631025"/>
                <a:gridCol w="3631025"/>
              </a:tblGrid>
              <a:tr h="478495">
                <a:tc>
                  <a:txBody>
                    <a:bodyPr/>
                    <a:lstStyle/>
                    <a:p>
                      <a:pPr algn="ctr">
                        <a:defRPr b="0" sz="1800">
                          <a:solidFill>
                            <a:srgbClr val="000000"/>
                          </a:solidFill>
                        </a:defRPr>
                      </a:pPr>
                      <a:r>
                        <a:rPr b="1">
                          <a:solidFill>
                            <a:srgbClr val="FFFFFF"/>
                          </a:solidFill>
                          <a:latin typeface="Proxima Nova Rg"/>
                          <a:ea typeface="Proxima Nova Rg"/>
                          <a:cs typeface="Proxima Nova Rg"/>
                          <a:sym typeface="Proxima Nova Rg"/>
                        </a:rPr>
                        <a:t>Microservices architecture</a:t>
                      </a:r>
                    </a:p>
                  </a:txBody>
                  <a:tcPr marL="45725" marR="45725" marT="45725" marB="45725" anchor="t" anchorCtr="0" horzOverflow="overflow">
                    <a:lnL>
                      <a:solidFill>
                        <a:srgbClr val="000000">
                          <a:alpha val="0"/>
                        </a:srgbClr>
                      </a:solidFill>
                    </a:lnL>
                    <a:lnT>
                      <a:solidFill>
                        <a:srgbClr val="000000">
                          <a:alpha val="0"/>
                        </a:srgbClr>
                      </a:solidFill>
                    </a:lnT>
                    <a:lnB w="12700">
                      <a:solidFill>
                        <a:srgbClr val="FFFFFF"/>
                      </a:solidFill>
                    </a:lnB>
                    <a:solidFill>
                      <a:schemeClr val="accent2"/>
                    </a:solidFill>
                  </a:tcPr>
                </a:tc>
                <a:tc>
                  <a:txBody>
                    <a:bodyPr/>
                    <a:lstStyle/>
                    <a:p>
                      <a:pPr algn="ctr">
                        <a:defRPr b="0" sz="1800">
                          <a:solidFill>
                            <a:srgbClr val="000000"/>
                          </a:solidFill>
                        </a:defRPr>
                      </a:pPr>
                      <a:r>
                        <a:rPr b="1">
                          <a:solidFill>
                            <a:srgbClr val="FFFFFF"/>
                          </a:solidFill>
                          <a:latin typeface="Proxima Nova Rg"/>
                          <a:ea typeface="Proxima Nova Rg"/>
                          <a:cs typeface="Proxima Nova Rg"/>
                          <a:sym typeface="Proxima Nova Rg"/>
                        </a:rPr>
                        <a:t>Monolithic architecture</a:t>
                      </a:r>
                    </a:p>
                  </a:txBody>
                  <a:tcPr marL="45725" marR="45725" marT="45725" marB="45725" anchor="t" anchorCtr="0" horzOverflow="overflow">
                    <a:lnR>
                      <a:solidFill>
                        <a:srgbClr val="000000">
                          <a:alpha val="0"/>
                        </a:srgbClr>
                      </a:solidFill>
                    </a:lnR>
                    <a:lnT>
                      <a:solidFill>
                        <a:srgbClr val="000000">
                          <a:alpha val="0"/>
                        </a:srgbClr>
                      </a:solidFill>
                    </a:lnT>
                    <a:lnB w="12700">
                      <a:solidFill>
                        <a:srgbClr val="FFFFFF"/>
                      </a:solidFill>
                    </a:lnB>
                    <a:solidFill>
                      <a:srgbClr val="23323D"/>
                    </a:solidFill>
                  </a:tcPr>
                </a:tc>
              </a:tr>
              <a:tr h="477380">
                <a:tc>
                  <a:txBody>
                    <a:bodyPr/>
                    <a:lstStyle/>
                    <a:p>
                      <a:pPr>
                        <a:defRPr sz="1800"/>
                      </a:pPr>
                      <a:r>
                        <a:rPr sz="1200">
                          <a:solidFill>
                            <a:srgbClr val="FFFFFF"/>
                          </a:solidFill>
                          <a:latin typeface="Proxima Nova Rg"/>
                          <a:ea typeface="Proxima Nova Rg"/>
                          <a:cs typeface="Proxima Nova Rg"/>
                          <a:sym typeface="Proxima Nova Rg"/>
                        </a:rPr>
                        <a:t>Single focused services.</a:t>
                      </a:r>
                    </a:p>
                  </a:txBody>
                  <a:tcPr marL="45725" marR="45725" marT="45725" marB="45725" anchor="t" anchorCtr="0" horzOverflow="overflow">
                    <a:lnL>
                      <a:solidFill>
                        <a:srgbClr val="000000">
                          <a:alpha val="0"/>
                        </a:srgbClr>
                      </a:solidFill>
                    </a:lnL>
                    <a:lnT w="12700">
                      <a:solidFill>
                        <a:srgbClr val="FFFFFF"/>
                      </a:solidFill>
                    </a:lnT>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Software solves many challenges in one software package.</a:t>
                      </a:r>
                    </a:p>
                  </a:txBody>
                  <a:tcPr marL="45725" marR="45725" marT="45725" marB="45725" anchor="t" anchorCtr="0" horzOverflow="overflow">
                    <a:lnR>
                      <a:solidFill>
                        <a:srgbClr val="000000">
                          <a:alpha val="0"/>
                        </a:srgbClr>
                      </a:solidFill>
                    </a:lnR>
                    <a:lnT w="12700">
                      <a:solidFill>
                        <a:srgbClr val="FFFFFF"/>
                      </a:solidFill>
                    </a:lnT>
                    <a:solidFill>
                      <a:srgbClr val="23323D"/>
                    </a:solidFill>
                  </a:tcPr>
                </a:tc>
              </a:tr>
              <a:tr h="478495">
                <a:tc>
                  <a:txBody>
                    <a:bodyPr/>
                    <a:lstStyle/>
                    <a:p>
                      <a:pPr>
                        <a:defRPr sz="1800"/>
                      </a:pPr>
                      <a:r>
                        <a:rPr sz="1200">
                          <a:solidFill>
                            <a:srgbClr val="FFFFFF"/>
                          </a:solidFill>
                          <a:latin typeface="Proxima Nova Rg"/>
                          <a:ea typeface="Proxima Nova Rg"/>
                          <a:cs typeface="Proxima Nova Rg"/>
                          <a:sym typeface="Proxima Nova Rg"/>
                        </a:rPr>
                        <a:t>Loosely coupled.</a:t>
                      </a:r>
                    </a:p>
                  </a:txBody>
                  <a:tcPr marL="45725" marR="45725" marT="45725" marB="45725" anchor="t" anchorCtr="0"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Tightly coupled.</a:t>
                      </a:r>
                    </a:p>
                  </a:txBody>
                  <a:tcPr marL="45725" marR="45725" marT="45725" marB="45725" anchor="t" anchorCtr="0" horzOverflow="overflow">
                    <a:lnR>
                      <a:solidFill>
                        <a:srgbClr val="000000">
                          <a:alpha val="0"/>
                        </a:srgbClr>
                      </a:solidFill>
                    </a:lnR>
                    <a:solidFill>
                      <a:srgbClr val="23323D"/>
                    </a:solidFill>
                  </a:tcPr>
                </a:tc>
              </a:tr>
              <a:tr h="371299">
                <a:tc>
                  <a:txBody>
                    <a:bodyPr/>
                    <a:lstStyle/>
                    <a:p>
                      <a:pPr>
                        <a:defRPr sz="1800"/>
                      </a:pPr>
                      <a:r>
                        <a:rPr sz="1200">
                          <a:solidFill>
                            <a:srgbClr val="FFFFFF"/>
                          </a:solidFill>
                          <a:latin typeface="Proxima Nova Rg"/>
                          <a:ea typeface="Proxima Nova Rg"/>
                          <a:cs typeface="Proxima Nova Rg"/>
                          <a:sym typeface="Proxima Nova Rg"/>
                        </a:rPr>
                        <a:t>Delivered continuously.</a:t>
                      </a:r>
                    </a:p>
                  </a:txBody>
                  <a:tcPr marL="45725" marR="45725" marT="45725" marB="45725" anchor="t" anchorCtr="0"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Delivered all together, on a schedule.</a:t>
                      </a:r>
                    </a:p>
                  </a:txBody>
                  <a:tcPr marL="45725" marR="45725" marT="45725" marB="45725" anchor="t" anchorCtr="0" horzOverflow="overflow">
                    <a:lnR>
                      <a:solidFill>
                        <a:srgbClr val="000000">
                          <a:alpha val="0"/>
                        </a:srgbClr>
                      </a:solidFill>
                    </a:lnR>
                    <a:solidFill>
                      <a:srgbClr val="23323D"/>
                    </a:solidFill>
                  </a:tcPr>
                </a:tc>
              </a:tr>
              <a:tr h="383443">
                <a:tc>
                  <a:txBody>
                    <a:bodyPr/>
                    <a:lstStyle/>
                    <a:p>
                      <a:pPr>
                        <a:defRPr sz="1800"/>
                      </a:pPr>
                      <a:r>
                        <a:rPr sz="1200">
                          <a:solidFill>
                            <a:srgbClr val="FFFFFF"/>
                          </a:solidFill>
                          <a:latin typeface="Proxima Nova Rg"/>
                          <a:ea typeface="Proxima Nova Rg"/>
                          <a:cs typeface="Proxima Nova Rg"/>
                          <a:sym typeface="Proxima Nova Rg"/>
                        </a:rPr>
                        <a:t>Scale independently.</a:t>
                      </a:r>
                    </a:p>
                  </a:txBody>
                  <a:tcPr marL="45725" marR="45725" marT="45725" marB="45725" anchor="t" anchorCtr="0"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Scale everything together.</a:t>
                      </a:r>
                    </a:p>
                  </a:txBody>
                  <a:tcPr marL="45725" marR="45725" marT="45725" marB="45725" anchor="t" anchorCtr="0" horzOverflow="overflow">
                    <a:lnR>
                      <a:solidFill>
                        <a:srgbClr val="000000">
                          <a:alpha val="0"/>
                        </a:srgbClr>
                      </a:solidFill>
                    </a:lnR>
                    <a:solidFill>
                      <a:srgbClr val="23323D"/>
                    </a:solidFill>
                  </a:tcPr>
                </a:tc>
              </a:tr>
              <a:tr h="466350">
                <a:tc>
                  <a:txBody>
                    <a:bodyPr/>
                    <a:lstStyle/>
                    <a:p>
                      <a:pPr>
                        <a:defRPr sz="1800"/>
                      </a:pPr>
                      <a:r>
                        <a:rPr sz="1200">
                          <a:solidFill>
                            <a:srgbClr val="FFFFFF"/>
                          </a:solidFill>
                          <a:latin typeface="Proxima Nova Rg"/>
                          <a:ea typeface="Proxima Nova Rg"/>
                          <a:cs typeface="Proxima Nova Rg"/>
                          <a:sym typeface="Proxima Nova Rg"/>
                        </a:rPr>
                        <a:t>Independent teams own service lifecycle.</a:t>
                      </a:r>
                    </a:p>
                  </a:txBody>
                  <a:tcPr marL="45725" marR="45725" marT="45725" marB="45725" anchor="t" anchorCtr="0"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Many teams own pieces of the service lifecycle.</a:t>
                      </a:r>
                    </a:p>
                  </a:txBody>
                  <a:tcPr marL="45725" marR="45725" marT="45725" marB="45725" anchor="t" anchorCtr="0" horzOverflow="overflow">
                    <a:lnR>
                      <a:solidFill>
                        <a:srgbClr val="000000">
                          <a:alpha val="0"/>
                        </a:srgbClr>
                      </a:solidFill>
                    </a:lnR>
                    <a:solidFill>
                      <a:srgbClr val="23323D"/>
                    </a:solidFill>
                  </a:tcPr>
                </a:tc>
              </a:tr>
              <a:tr h="569984">
                <a:tc>
                  <a:txBody>
                    <a:bodyPr/>
                    <a:lstStyle/>
                    <a:p>
                      <a:pPr>
                        <a:defRPr sz="1800"/>
                      </a:pPr>
                      <a:r>
                        <a:rPr sz="1200">
                          <a:solidFill>
                            <a:srgbClr val="FFFFFF"/>
                          </a:solidFill>
                          <a:latin typeface="Proxima Nova Rg"/>
                          <a:ea typeface="Proxima Nova Rg"/>
                          <a:cs typeface="Proxima Nova Rg"/>
                          <a:sym typeface="Proxima Nova Rg"/>
                        </a:rPr>
                        <a:t>Emphasis on distributed systems patterns.</a:t>
                      </a:r>
                    </a:p>
                  </a:txBody>
                  <a:tcPr marL="45725" marR="45725" marT="45725" marB="45725" anchor="t" anchorCtr="0"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Emphasis on delivery and organizational processes.</a:t>
                      </a:r>
                    </a:p>
                  </a:txBody>
                  <a:tcPr marL="45725" marR="45725" marT="45725" marB="45725" anchor="t" anchorCtr="0" horzOverflow="overflow">
                    <a:lnR>
                      <a:solidFill>
                        <a:srgbClr val="000000">
                          <a:alpha val="0"/>
                        </a:srgbClr>
                      </a:solidFill>
                    </a:lnR>
                    <a:solidFill>
                      <a:srgbClr val="23323D"/>
                    </a:solidFill>
                  </a:tcPr>
                </a:tc>
              </a:tr>
              <a:tr h="519725">
                <a:tc>
                  <a:txBody>
                    <a:bodyPr/>
                    <a:lstStyle/>
                    <a:p>
                      <a:pPr>
                        <a:defRPr sz="1800"/>
                      </a:pPr>
                      <a:r>
                        <a:rPr sz="1200">
                          <a:solidFill>
                            <a:srgbClr val="FFFFFF"/>
                          </a:solidFill>
                          <a:latin typeface="Proxima Nova Rg"/>
                          <a:ea typeface="Proxima Nova Rg"/>
                          <a:cs typeface="Proxima Nova Rg"/>
                          <a:sym typeface="Proxima Nova Rg"/>
                        </a:rPr>
                        <a:t>Diverse technologies managed through automation.</a:t>
                      </a:r>
                    </a:p>
                  </a:txBody>
                  <a:tcPr marL="45725" marR="45725" marT="45725" marB="45725" anchor="t" anchorCtr="0"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Single, long-lived technology stacks.</a:t>
                      </a:r>
                    </a:p>
                  </a:txBody>
                  <a:tcPr marL="45725" marR="45725" marT="45725" marB="45725" anchor="t" anchorCtr="0" horzOverflow="overflow">
                    <a:lnR>
                      <a:solidFill>
                        <a:srgbClr val="000000">
                          <a:alpha val="0"/>
                        </a:srgbClr>
                      </a:solidFill>
                    </a:lnR>
                    <a:solidFill>
                      <a:srgbClr val="23323D"/>
                    </a:solidFill>
                  </a:tcPr>
                </a:tc>
              </a:tr>
              <a:tr h="519725">
                <a:tc>
                  <a:txBody>
                    <a:bodyPr/>
                    <a:lstStyle/>
                    <a:p>
                      <a:pPr>
                        <a:defRPr sz="1800"/>
                      </a:pPr>
                      <a:r>
                        <a:rPr sz="1200">
                          <a:solidFill>
                            <a:srgbClr val="FFFFFF"/>
                          </a:solidFill>
                          <a:latin typeface="Proxima Nova Rg"/>
                          <a:ea typeface="Proxima Nova Rg"/>
                          <a:cs typeface="Proxima Nova Rg"/>
                          <a:sym typeface="Proxima Nova Rg"/>
                        </a:rPr>
                        <a:t>Short onboarding period for new developers.</a:t>
                      </a:r>
                    </a:p>
                  </a:txBody>
                  <a:tcPr marL="45725" marR="45725" marT="45725" marB="45725" anchor="t" anchorCtr="0" horzOverflow="overflow">
                    <a:lnL>
                      <a:solidFill>
                        <a:srgbClr val="000000">
                          <a:alpha val="0"/>
                        </a:srgbClr>
                      </a:solidFill>
                    </a:lnL>
                    <a:lnB>
                      <a:solidFill>
                        <a:srgbClr val="000000">
                          <a:alpha val="0"/>
                        </a:srgbClr>
                      </a:solidFill>
                    </a:lnB>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Larger codebase requires significant time to ramp up new team members.</a:t>
                      </a:r>
                    </a:p>
                  </a:txBody>
                  <a:tcPr marL="45725" marR="45725" marT="45725" marB="45725" anchor="t" anchorCtr="0" horzOverflow="overflow">
                    <a:lnR>
                      <a:solidFill>
                        <a:srgbClr val="000000">
                          <a:alpha val="0"/>
                        </a:srgbClr>
                      </a:solidFill>
                    </a:lnR>
                    <a:lnB>
                      <a:solidFill>
                        <a:srgbClr val="000000">
                          <a:alpha val="0"/>
                        </a:srgbClr>
                      </a:solidFill>
                    </a:lnB>
                    <a:solidFill>
                      <a:srgbClr val="23323D"/>
                    </a:solidFill>
                  </a:tcPr>
                </a:tc>
              </a:tr>
            </a:tbl>
          </a:graphicData>
        </a:graphic>
      </p:graphicFrame>
      <p:sp>
        <p:nvSpPr>
          <p:cNvPr id="272" name="Rectangle 1"/>
          <p:cNvSpPr/>
          <p:nvPr/>
        </p:nvSpPr>
        <p:spPr>
          <a:xfrm>
            <a:off x="653905" y="4348715"/>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p>
        </p:txBody>
      </p:sp>
      <p:sp>
        <p:nvSpPr>
          <p:cNvPr id="273" name="Rectangle 3"/>
          <p:cNvSpPr/>
          <p:nvPr/>
        </p:nvSpPr>
        <p:spPr>
          <a:xfrm>
            <a:off x="653904" y="3795822"/>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p>
        </p:txBody>
      </p:sp>
      <p:sp>
        <p:nvSpPr>
          <p:cNvPr id="274" name="Rectangle 4"/>
          <p:cNvSpPr/>
          <p:nvPr/>
        </p:nvSpPr>
        <p:spPr>
          <a:xfrm>
            <a:off x="648588" y="3242929"/>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p>
        </p:txBody>
      </p:sp>
      <p:sp>
        <p:nvSpPr>
          <p:cNvPr id="275" name="Rectangle 5"/>
          <p:cNvSpPr/>
          <p:nvPr/>
        </p:nvSpPr>
        <p:spPr>
          <a:xfrm>
            <a:off x="653904" y="2787000"/>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p>
        </p:txBody>
      </p:sp>
      <p:sp>
        <p:nvSpPr>
          <p:cNvPr id="276" name="Rectangle 6"/>
          <p:cNvSpPr/>
          <p:nvPr/>
        </p:nvSpPr>
        <p:spPr>
          <a:xfrm>
            <a:off x="648587" y="2362967"/>
            <a:ext cx="7634176" cy="471259"/>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p>
        </p:txBody>
      </p:sp>
      <p:sp>
        <p:nvSpPr>
          <p:cNvPr id="277" name="Rectangle 7"/>
          <p:cNvSpPr/>
          <p:nvPr/>
        </p:nvSpPr>
        <p:spPr>
          <a:xfrm>
            <a:off x="753141" y="2045704"/>
            <a:ext cx="7634176" cy="332593"/>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p>
        </p:txBody>
      </p:sp>
      <p:sp>
        <p:nvSpPr>
          <p:cNvPr id="278" name="Rectangle 8"/>
          <p:cNvSpPr/>
          <p:nvPr/>
        </p:nvSpPr>
        <p:spPr>
          <a:xfrm>
            <a:off x="648587" y="1536608"/>
            <a:ext cx="7634176" cy="556322"/>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p>
        </p:txBody>
      </p:sp>
      <p:sp>
        <p:nvSpPr>
          <p:cNvPr id="279" name="Rectangle 9"/>
          <p:cNvSpPr/>
          <p:nvPr/>
        </p:nvSpPr>
        <p:spPr>
          <a:xfrm>
            <a:off x="648586" y="1062841"/>
            <a:ext cx="7634176" cy="477197"/>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7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27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2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2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Subtype="0" presetID="1" grpId="5" fill="hold">
                                  <p:stCondLst>
                                    <p:cond delay="0"/>
                                  </p:stCondLst>
                                  <p:iterate type="el" backwards="0">
                                    <p:tmAbs val="0"/>
                                  </p:iterate>
                                  <p:childTnLst>
                                    <p:set>
                                      <p:cBhvr>
                                        <p:cTn id="22" fill="hold">
                                          <p:stCondLst>
                                            <p:cond delay="0"/>
                                          </p:stCondLst>
                                        </p:cTn>
                                        <p:tgtEl>
                                          <p:spTgt spid="2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Subtype="0" presetID="1" grpId="6" fill="hold">
                                  <p:stCondLst>
                                    <p:cond delay="0"/>
                                  </p:stCondLst>
                                  <p:iterate type="el" backwards="0">
                                    <p:tmAbs val="0"/>
                                  </p:iterate>
                                  <p:childTnLst>
                                    <p:set>
                                      <p:cBhvr>
                                        <p:cTn id="26" fill="hold">
                                          <p:stCondLst>
                                            <p:cond delay="0"/>
                                          </p:stCondLst>
                                        </p:cTn>
                                        <p:tgtEl>
                                          <p:spTgt spid="2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0" presetID="1" grpId="7" fill="hold">
                                  <p:stCondLst>
                                    <p:cond delay="0"/>
                                  </p:stCondLst>
                                  <p:iterate type="el" backwards="0">
                                    <p:tmAbs val="0"/>
                                  </p:iterate>
                                  <p:childTnLst>
                                    <p:set>
                                      <p:cBhvr>
                                        <p:cTn id="30" fill="hold">
                                          <p:stCondLst>
                                            <p:cond delay="0"/>
                                          </p:stCondLst>
                                        </p:cTn>
                                        <p:tgtEl>
                                          <p:spTgt spid="27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Class="exit" nodeType="clickEffect" presetSubtype="0" presetID="1" grpId="8" fill="hold">
                                  <p:stCondLst>
                                    <p:cond delay="0"/>
                                  </p:stCondLst>
                                  <p:iterate type="el" backwards="0">
                                    <p:tmAbs val="0"/>
                                  </p:iterate>
                                  <p:childTnLst>
                                    <p:set>
                                      <p:cBhvr>
                                        <p:cTn id="34" fill="hold">
                                          <p:stCondLst>
                                            <p:cond delay="0"/>
                                          </p:stCondLst>
                                        </p:cTn>
                                        <p:tgtEl>
                                          <p:spTgt spid="2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 grpId="6"/>
      <p:bldP build="whole" bldLvl="1" animBg="1" rev="0" advAuto="0" spid="273" grpId="7"/>
      <p:bldP build="whole" bldLvl="1" animBg="1" rev="0" advAuto="0" spid="279" grpId="1"/>
      <p:bldP build="whole" bldLvl="1" animBg="1" rev="0" advAuto="0" spid="275" grpId="5"/>
      <p:bldP build="whole" bldLvl="1" animBg="1" rev="0" advAuto="0" spid="276" grpId="4"/>
      <p:bldP build="whole" bldLvl="1" animBg="1" rev="0" advAuto="0" spid="277" grpId="3"/>
      <p:bldP build="whole" bldLvl="1" animBg="1" rev="0" advAuto="0" spid="272" grpId="8"/>
      <p:bldP build="whole" bldLvl="1" animBg="1" rev="0" advAuto="0" spid="278" grpId="2"/>
    </p:bldLst>
  </p:timing>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1" name="Shape 262"/>
          <p:cNvSpPr txBox="1"/>
          <p:nvPr>
            <p:ph type="title"/>
          </p:nvPr>
        </p:nvSpPr>
        <p:spPr>
          <a:xfrm>
            <a:off x="668799" y="2365150"/>
            <a:ext cx="7796702" cy="1702500"/>
          </a:xfrm>
          <a:prstGeom prst="rect">
            <a:avLst/>
          </a:prstGeom>
        </p:spPr>
        <p:txBody>
          <a:bodyPr/>
          <a:lstStyle/>
          <a:p>
            <a:pPr/>
            <a:r>
              <a:t>Questions?</a:t>
            </a:r>
          </a:p>
        </p:txBody>
      </p:sp>
      <p:sp>
        <p:nvSpPr>
          <p:cNvPr id="1302" name="Shape 263"/>
          <p:cNvSpPr txBox="1"/>
          <p:nvPr>
            <p:ph type="body" sz="quarter" idx="1"/>
          </p:nvPr>
        </p:nvSpPr>
        <p:spPr>
          <a:prstGeom prst="rect">
            <a:avLst/>
          </a:prstGeom>
        </p:spPr>
        <p:txBody>
          <a:bodyPr/>
          <a:lstStyle/>
          <a:p>
            <a:pPr/>
            <a:r>
              <a:t>SESSION SIX</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6" name="Shape 170"/>
          <p:cNvSpPr txBox="1"/>
          <p:nvPr>
            <p:ph type="title"/>
          </p:nvPr>
        </p:nvSpPr>
        <p:spPr>
          <a:xfrm>
            <a:off x="478649" y="2365150"/>
            <a:ext cx="8186702" cy="1702500"/>
          </a:xfrm>
          <a:prstGeom prst="rect">
            <a:avLst/>
          </a:prstGeom>
        </p:spPr>
        <p:txBody>
          <a:bodyPr/>
          <a:lstStyle/>
          <a:p>
            <a:pPr/>
            <a:r>
              <a:t>Spring Cloud Service Discovery</a:t>
            </a:r>
          </a:p>
        </p:txBody>
      </p:sp>
      <p:sp>
        <p:nvSpPr>
          <p:cNvPr id="1307" name="Shape 171"/>
          <p:cNvSpPr txBox="1"/>
          <p:nvPr>
            <p:ph type="body" sz="quarter" idx="1"/>
          </p:nvPr>
        </p:nvSpPr>
        <p:spPr>
          <a:prstGeom prst="rect">
            <a:avLst/>
          </a:prstGeom>
        </p:spPr>
        <p:txBody>
          <a:bodyPr/>
          <a:lstStyle/>
          <a:p>
            <a:pPr/>
            <a:r>
              <a:t>SESSION SEVEN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9" name="Shape 176"/>
          <p:cNvSpPr txBox="1"/>
          <p:nvPr>
            <p:ph type="title"/>
          </p:nvPr>
        </p:nvSpPr>
        <p:spPr>
          <a:xfrm>
            <a:off x="192475" y="151274"/>
            <a:ext cx="8663100" cy="393902"/>
          </a:xfrm>
          <a:prstGeom prst="rect">
            <a:avLst/>
          </a:prstGeom>
        </p:spPr>
        <p:txBody>
          <a:bodyPr/>
          <a:lstStyle>
            <a:lvl1pPr defTabSz="493776">
              <a:defRPr sz="1350"/>
            </a:lvl1pPr>
          </a:lstStyle>
          <a:p>
            <a:pPr/>
            <a:r>
              <a:t>Distributed Service Challenges</a:t>
            </a:r>
          </a:p>
        </p:txBody>
      </p:sp>
      <p:sp>
        <p:nvSpPr>
          <p:cNvPr id="1310" name="Shape 177"/>
          <p:cNvSpPr txBox="1"/>
          <p:nvPr>
            <p:ph type="body" sz="half" idx="1"/>
          </p:nvPr>
        </p:nvSpPr>
        <p:spPr>
          <a:xfrm>
            <a:off x="915400" y="900399"/>
            <a:ext cx="4643400" cy="3769502"/>
          </a:xfrm>
          <a:prstGeom prst="rect">
            <a:avLst/>
          </a:prstGeom>
        </p:spPr>
        <p:txBody>
          <a:bodyPr/>
          <a:lstStyle/>
          <a:p>
            <a:pPr marL="0" indent="0">
              <a:buSzTx/>
              <a:buNone/>
              <a:defRPr b="1" sz="1800">
                <a:solidFill>
                  <a:srgbClr val="B3B3B3"/>
                </a:solidFill>
              </a:defRPr>
            </a:pPr>
            <a:r>
              <a:t>Service Discovery  </a:t>
            </a:r>
          </a:p>
          <a:p>
            <a:pPr>
              <a:spcBef>
                <a:spcPts val="1000"/>
              </a:spcBef>
            </a:pPr>
            <a:r>
              <a:t>Dependencies are not Inter-Process Method Calls </a:t>
            </a:r>
          </a:p>
          <a:p>
            <a:pPr>
              <a:spcBef>
                <a:spcPts val="1000"/>
              </a:spcBef>
              <a:buClr>
                <a:srgbClr val="6C3F75"/>
              </a:buClr>
              <a:buFont typeface="Arial"/>
            </a:pPr>
            <a:r>
              <a:t>Manual Configurations are difficult</a:t>
            </a:r>
          </a:p>
          <a:p>
            <a:pPr>
              <a:spcBef>
                <a:spcPts val="1000"/>
              </a:spcBef>
              <a:buClr>
                <a:srgbClr val="6C3F75"/>
              </a:buClr>
              <a:buFont typeface="Arial"/>
            </a:pPr>
            <a:r>
              <a:t>Past Attempts</a:t>
            </a:r>
          </a:p>
          <a:p>
            <a:pPr lvl="1">
              <a:spcBef>
                <a:spcPts val="1000"/>
              </a:spcBef>
              <a:buClr>
                <a:srgbClr val="6C3F75"/>
              </a:buClr>
              <a:buFont typeface="Arial"/>
            </a:pPr>
            <a:r>
              <a:t>Service Locators</a:t>
            </a:r>
          </a:p>
          <a:p>
            <a:pPr lvl="1">
              <a:spcBef>
                <a:spcPts val="1000"/>
              </a:spcBef>
              <a:buClr>
                <a:srgbClr val="6C3F75"/>
              </a:buClr>
              <a:buFont typeface="Arial"/>
            </a:pPr>
            <a:r>
              <a:t>Dependency Injection</a:t>
            </a:r>
          </a:p>
          <a:p>
            <a:pPr lvl="1">
              <a:spcBef>
                <a:spcPts val="1000"/>
              </a:spcBef>
              <a:buClr>
                <a:srgbClr val="6C3F75"/>
              </a:buClr>
              <a:buFont typeface="Arial"/>
            </a:pPr>
            <a:r>
              <a:t>Service Registries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2" name="Shape 182"/>
          <p:cNvSpPr txBox="1"/>
          <p:nvPr>
            <p:ph type="title"/>
          </p:nvPr>
        </p:nvSpPr>
        <p:spPr>
          <a:xfrm>
            <a:off x="192475" y="151274"/>
            <a:ext cx="8663100" cy="393902"/>
          </a:xfrm>
          <a:prstGeom prst="rect">
            <a:avLst/>
          </a:prstGeom>
        </p:spPr>
        <p:txBody>
          <a:bodyPr/>
          <a:lstStyle>
            <a:lvl1pPr defTabSz="493776">
              <a:defRPr sz="1350"/>
            </a:lvl1pPr>
          </a:lstStyle>
          <a:p>
            <a:pPr/>
            <a:r>
              <a:t>Service Discovery Pattern</a:t>
            </a:r>
          </a:p>
        </p:txBody>
      </p:sp>
      <p:sp>
        <p:nvSpPr>
          <p:cNvPr id="1313" name="Shape 183"/>
          <p:cNvSpPr/>
          <p:nvPr/>
        </p:nvSpPr>
        <p:spPr>
          <a:xfrm flipH="1" rot="1163">
            <a:off x="2104769" y="3337173"/>
            <a:ext cx="887101" cy="66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314" name="Shape 184"/>
          <p:cNvSpPr/>
          <p:nvPr/>
        </p:nvSpPr>
        <p:spPr>
          <a:xfrm>
            <a:off x="4020549" y="1437703"/>
            <a:ext cx="663901" cy="66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solidFill>
            <a:srgbClr val="474747"/>
          </a:solidFill>
          <a:ln w="12700">
            <a:miter lim="400000"/>
          </a:ln>
        </p:spPr>
        <p:txBody>
          <a:bodyPr lIns="45719" rIns="45719" anchor="ctr"/>
          <a:lstStyle/>
          <a:p>
            <a:pPr>
              <a:defRPr sz="1100">
                <a:solidFill>
                  <a:srgbClr val="7F7F7F"/>
                </a:solidFill>
                <a:latin typeface="Lato Light"/>
                <a:ea typeface="Lato Light"/>
                <a:cs typeface="Lato Light"/>
                <a:sym typeface="Lato Light"/>
              </a:defRPr>
            </a:pPr>
          </a:p>
        </p:txBody>
      </p:sp>
      <p:sp>
        <p:nvSpPr>
          <p:cNvPr id="1315" name="Shape 185"/>
          <p:cNvSpPr/>
          <p:nvPr/>
        </p:nvSpPr>
        <p:spPr>
          <a:xfrm flipV="1">
            <a:off x="2979299" y="2073574"/>
            <a:ext cx="1080601" cy="1461601"/>
          </a:xfrm>
          <a:prstGeom prst="line">
            <a:avLst/>
          </a:prstGeom>
          <a:ln>
            <a:solidFill>
              <a:srgbClr val="474747"/>
            </a:solidFill>
            <a:tailEnd type="triangle"/>
          </a:ln>
        </p:spPr>
        <p:txBody>
          <a:bodyPr lIns="45719" rIns="45719"/>
          <a:lstStyle/>
          <a:p>
            <a:pPr/>
          </a:p>
        </p:txBody>
      </p:sp>
      <p:sp>
        <p:nvSpPr>
          <p:cNvPr id="1316" name="Shape 186"/>
          <p:cNvSpPr/>
          <p:nvPr/>
        </p:nvSpPr>
        <p:spPr>
          <a:xfrm flipV="1">
            <a:off x="2991774" y="2098500"/>
            <a:ext cx="1143001" cy="1574101"/>
          </a:xfrm>
          <a:prstGeom prst="line">
            <a:avLst/>
          </a:prstGeom>
          <a:ln>
            <a:solidFill>
              <a:srgbClr val="474747"/>
            </a:solidFill>
            <a:tailEnd type="triangle"/>
          </a:ln>
        </p:spPr>
        <p:txBody>
          <a:bodyPr lIns="45719" rIns="45719"/>
          <a:lstStyle/>
          <a:p>
            <a:pPr/>
          </a:p>
        </p:txBody>
      </p:sp>
      <p:sp>
        <p:nvSpPr>
          <p:cNvPr id="1317" name="Shape 187"/>
          <p:cNvSpPr/>
          <p:nvPr/>
        </p:nvSpPr>
        <p:spPr>
          <a:xfrm flipV="1">
            <a:off x="2991774" y="2098749"/>
            <a:ext cx="1242901" cy="1717501"/>
          </a:xfrm>
          <a:prstGeom prst="line">
            <a:avLst/>
          </a:prstGeom>
          <a:ln>
            <a:solidFill>
              <a:srgbClr val="474747"/>
            </a:solidFill>
            <a:tailEnd type="triangle"/>
          </a:ln>
        </p:spPr>
        <p:txBody>
          <a:bodyPr lIns="45719" rIns="45719"/>
          <a:lstStyle/>
          <a:p>
            <a:pPr/>
          </a:p>
        </p:txBody>
      </p:sp>
      <p:grpSp>
        <p:nvGrpSpPr>
          <p:cNvPr id="1320" name="Shape 188"/>
          <p:cNvGrpSpPr/>
          <p:nvPr/>
        </p:nvGrpSpPr>
        <p:grpSpPr>
          <a:xfrm>
            <a:off x="5471424" y="3337024"/>
            <a:ext cx="887101" cy="664202"/>
            <a:chOff x="0" y="0"/>
            <a:chExt cx="887100" cy="664200"/>
          </a:xfrm>
        </p:grpSpPr>
        <p:sp>
          <p:nvSpPr>
            <p:cNvPr id="1318" name="Rounded Rectangle"/>
            <p:cNvSpPr/>
            <p:nvPr/>
          </p:nvSpPr>
          <p:spPr>
            <a:xfrm>
              <a:off x="0" y="0"/>
              <a:ext cx="887101" cy="664201"/>
            </a:xfrm>
            <a:prstGeom prst="roundRect">
              <a:avLst>
                <a:gd name="adj" fmla="val 16667"/>
              </a:avLst>
            </a:prstGeom>
            <a:noFill/>
            <a:ln w="38100" cap="flat">
              <a:solidFill>
                <a:srgbClr val="474747"/>
              </a:solidFill>
              <a:prstDash val="solid"/>
              <a:round/>
            </a:ln>
            <a:effectLst/>
          </p:spPr>
          <p:txBody>
            <a:bodyPr wrap="square" lIns="45719" tIns="45719" rIns="45719" bIns="45719" numCol="1" anchor="ctr">
              <a:noAutofit/>
            </a:bodyPr>
            <a:lstStyle/>
            <a:p>
              <a:pPr>
                <a:defRPr sz="1000">
                  <a:latin typeface="Proxima Nova"/>
                  <a:ea typeface="Proxima Nova"/>
                  <a:cs typeface="Proxima Nova"/>
                  <a:sym typeface="Proxima Nova"/>
                </a:defRPr>
              </a:pPr>
            </a:p>
          </p:txBody>
        </p:sp>
        <p:sp>
          <p:nvSpPr>
            <p:cNvPr id="1319" name="Consumer"/>
            <p:cNvSpPr txBox="1"/>
            <p:nvPr/>
          </p:nvSpPr>
          <p:spPr>
            <a:xfrm>
              <a:off x="32423" y="164475"/>
              <a:ext cx="822254" cy="335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sz="1000">
                  <a:latin typeface="Proxima Nova"/>
                  <a:ea typeface="Proxima Nova"/>
                  <a:cs typeface="Proxima Nova"/>
                  <a:sym typeface="Proxima Nova"/>
                </a:defRPr>
              </a:lvl1pPr>
            </a:lstStyle>
            <a:p>
              <a:pPr/>
              <a:r>
                <a:t>Consumer</a:t>
              </a:r>
            </a:p>
          </p:txBody>
        </p:sp>
      </p:grpSp>
      <p:sp>
        <p:nvSpPr>
          <p:cNvPr id="1321" name="Shape 189"/>
          <p:cNvSpPr/>
          <p:nvPr/>
        </p:nvSpPr>
        <p:spPr>
          <a:xfrm>
            <a:off x="4665700" y="2061149"/>
            <a:ext cx="843301" cy="1305302"/>
          </a:xfrm>
          <a:prstGeom prst="line">
            <a:avLst/>
          </a:prstGeom>
          <a:ln>
            <a:solidFill>
              <a:srgbClr val="474747"/>
            </a:solidFill>
            <a:tailEnd type="triangle"/>
          </a:ln>
        </p:spPr>
        <p:txBody>
          <a:bodyPr lIns="45719" rIns="45719"/>
          <a:lstStyle/>
          <a:p>
            <a:pPr/>
          </a:p>
        </p:txBody>
      </p:sp>
      <p:sp>
        <p:nvSpPr>
          <p:cNvPr id="1322" name="Shape 190"/>
          <p:cNvSpPr/>
          <p:nvPr/>
        </p:nvSpPr>
        <p:spPr>
          <a:xfrm flipH="1">
            <a:off x="3416425" y="3669125"/>
            <a:ext cx="2055001" cy="9600"/>
          </a:xfrm>
          <a:prstGeom prst="line">
            <a:avLst/>
          </a:prstGeom>
          <a:ln>
            <a:solidFill>
              <a:srgbClr val="474747"/>
            </a:solidFill>
            <a:tailEnd type="triangle"/>
          </a:ln>
        </p:spPr>
        <p:txBody>
          <a:bodyPr lIns="45719" rIns="45719"/>
          <a:lstStyle/>
          <a:p>
            <a:pPr/>
          </a:p>
        </p:txBody>
      </p:sp>
      <p:sp>
        <p:nvSpPr>
          <p:cNvPr id="1323" name="Shape 191"/>
          <p:cNvSpPr txBox="1"/>
          <p:nvPr/>
        </p:nvSpPr>
        <p:spPr>
          <a:xfrm>
            <a:off x="2298500" y="2361900"/>
            <a:ext cx="35976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Proxima Nova"/>
                <a:ea typeface="Proxima Nova"/>
                <a:cs typeface="Proxima Nova"/>
                <a:sym typeface="Proxima Nova"/>
              </a:defRPr>
            </a:lvl1pPr>
          </a:lstStyle>
          <a:p>
            <a:pPr/>
            <a:r>
              <a:t>1. Register</a:t>
            </a:r>
          </a:p>
        </p:txBody>
      </p:sp>
      <p:sp>
        <p:nvSpPr>
          <p:cNvPr id="1324" name="Shape 192"/>
          <p:cNvSpPr txBox="1"/>
          <p:nvPr/>
        </p:nvSpPr>
        <p:spPr>
          <a:xfrm>
            <a:off x="5040450" y="2361900"/>
            <a:ext cx="35976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Proxima Nova"/>
                <a:ea typeface="Proxima Nova"/>
                <a:cs typeface="Proxima Nova"/>
                <a:sym typeface="Proxima Nova"/>
              </a:defRPr>
            </a:lvl1pPr>
          </a:lstStyle>
          <a:p>
            <a:pPr/>
            <a:r>
              <a:t>2. Discover</a:t>
            </a:r>
          </a:p>
        </p:txBody>
      </p:sp>
      <p:sp>
        <p:nvSpPr>
          <p:cNvPr id="1325" name="Shape 193"/>
          <p:cNvSpPr txBox="1"/>
          <p:nvPr/>
        </p:nvSpPr>
        <p:spPr>
          <a:xfrm>
            <a:off x="3859974" y="3812675"/>
            <a:ext cx="35976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Proxima Nova"/>
                <a:ea typeface="Proxima Nova"/>
                <a:cs typeface="Proxima Nova"/>
                <a:sym typeface="Proxima Nova"/>
              </a:defRPr>
            </a:lvl1pPr>
          </a:lstStyle>
          <a:p>
            <a:pPr/>
            <a:r>
              <a:t>3. Connect</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9" name="Shape 198"/>
          <p:cNvSpPr txBox="1"/>
          <p:nvPr>
            <p:ph type="title"/>
          </p:nvPr>
        </p:nvSpPr>
        <p:spPr>
          <a:xfrm>
            <a:off x="192475" y="151274"/>
            <a:ext cx="8663100" cy="393902"/>
          </a:xfrm>
          <a:prstGeom prst="rect">
            <a:avLst/>
          </a:prstGeom>
        </p:spPr>
        <p:txBody>
          <a:bodyPr/>
          <a:lstStyle>
            <a:lvl1pPr defTabSz="493776">
              <a:defRPr sz="1350"/>
            </a:lvl1pPr>
          </a:lstStyle>
          <a:p>
            <a:pPr/>
            <a:r>
              <a:t>Spring Cloud Service Registry</a:t>
            </a:r>
          </a:p>
        </p:txBody>
      </p:sp>
      <p:sp>
        <p:nvSpPr>
          <p:cNvPr id="1330" name="Shape 199"/>
          <p:cNvSpPr txBox="1"/>
          <p:nvPr>
            <p:ph type="body" sz="half" idx="1"/>
          </p:nvPr>
        </p:nvSpPr>
        <p:spPr>
          <a:xfrm>
            <a:off x="192474" y="900399"/>
            <a:ext cx="4112102" cy="3769502"/>
          </a:xfrm>
          <a:prstGeom prst="rect">
            <a:avLst/>
          </a:prstGeom>
        </p:spPr>
        <p:txBody>
          <a:bodyPr/>
          <a:lstStyle/>
          <a:p>
            <a:pPr marL="0" indent="0">
              <a:buSzTx/>
              <a:buNone/>
              <a:defRPr b="1" sz="1600">
                <a:solidFill>
                  <a:srgbClr val="B3B3B3"/>
                </a:solidFill>
              </a:defRPr>
            </a:pPr>
            <a:r>
              <a:t>Features</a:t>
            </a:r>
          </a:p>
          <a:p>
            <a:pPr>
              <a:spcBef>
                <a:spcPts val="1000"/>
              </a:spcBef>
            </a:pPr>
            <a:r>
              <a:t>HTTP Interface</a:t>
            </a:r>
          </a:p>
          <a:p>
            <a:pPr lvl="1" indent="-317500">
              <a:spcBef>
                <a:spcPts val="1000"/>
              </a:spcBef>
              <a:buClr>
                <a:srgbClr val="6C3F75"/>
              </a:buClr>
              <a:buFont typeface="Arial"/>
            </a:pPr>
            <a:r>
              <a:t>Client Libraries</a:t>
            </a:r>
          </a:p>
          <a:p>
            <a:pPr lvl="1" indent="-317500">
              <a:spcBef>
                <a:spcPts val="1000"/>
              </a:spcBef>
              <a:buClr>
                <a:srgbClr val="6C3F75"/>
              </a:buClr>
              <a:buFont typeface="Arial"/>
            </a:pPr>
            <a:r>
              <a:t>Client Registry</a:t>
            </a:r>
          </a:p>
          <a:p>
            <a:pPr indent="-317500">
              <a:spcBef>
                <a:spcPts val="1000"/>
              </a:spcBef>
              <a:buClr>
                <a:srgbClr val="6C3F75"/>
              </a:buClr>
              <a:buFont typeface="Arial"/>
            </a:pPr>
            <a:r>
              <a:t>Registry Server</a:t>
            </a:r>
          </a:p>
          <a:p>
            <a:pPr lvl="1" indent="-317500">
              <a:spcBef>
                <a:spcPts val="1000"/>
              </a:spcBef>
              <a:buClr>
                <a:srgbClr val="6C3F75"/>
              </a:buClr>
              <a:buFont typeface="Arial"/>
            </a:pPr>
            <a:r>
              <a:t>Heartbeats</a:t>
            </a:r>
          </a:p>
          <a:p>
            <a:pPr lvl="1" indent="-317500">
              <a:spcBef>
                <a:spcPts val="1000"/>
              </a:spcBef>
              <a:buClr>
                <a:srgbClr val="6C3F75"/>
              </a:buClr>
              <a:buFont typeface="Arial"/>
            </a:pPr>
            <a:r>
              <a:t>Service Catalogue</a:t>
            </a:r>
          </a:p>
          <a:p>
            <a:pPr lvl="1" indent="-317500">
              <a:spcBef>
                <a:spcPts val="1000"/>
              </a:spcBef>
              <a:buClr>
                <a:srgbClr val="6C3F75"/>
              </a:buClr>
              <a:buFont typeface="Arial"/>
            </a:pPr>
            <a:r>
              <a:t>Exchange</a:t>
            </a:r>
          </a:p>
        </p:txBody>
      </p:sp>
      <p:sp>
        <p:nvSpPr>
          <p:cNvPr id="1331" name="Shape 20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nSpc>
                <a:spcPct val="110000"/>
              </a:lnSpc>
              <a:buClr>
                <a:srgbClr val="000000"/>
              </a:buClr>
              <a:buFont typeface="Helvetica"/>
              <a:defRPr b="1" sz="1600">
                <a:solidFill>
                  <a:srgbClr val="B3B3B3"/>
                </a:solidFill>
                <a:latin typeface="Proxima Nova"/>
                <a:ea typeface="Proxima Nova"/>
                <a:cs typeface="Proxima Nova"/>
                <a:sym typeface="Proxima Nova"/>
              </a:defRPr>
            </a:pPr>
            <a:r>
              <a:t>Capabilities</a:t>
            </a:r>
          </a:p>
          <a:p>
            <a:pPr marL="457200" indent="-311150">
              <a:lnSpc>
                <a:spcPct val="110000"/>
              </a:lnSpc>
              <a:spcBef>
                <a:spcPts val="1000"/>
              </a:spcBef>
              <a:buClr>
                <a:srgbClr val="000000"/>
              </a:buClr>
              <a:buSzPts val="1300"/>
              <a:buFont typeface="Helvetica"/>
              <a:buChar char="●"/>
              <a:defRPr sz="1300">
                <a:latin typeface="Proxima Nova"/>
                <a:ea typeface="Proxima Nova"/>
                <a:cs typeface="Proxima Nova"/>
                <a:sym typeface="Proxima Nova"/>
              </a:defRPr>
            </a:pPr>
            <a:r>
              <a:t>Service Details</a:t>
            </a:r>
          </a:p>
          <a:p>
            <a:pPr lvl="1" marL="914400" indent="-317500">
              <a:lnSpc>
                <a:spcPct val="110000"/>
              </a:lnSpc>
              <a:spcBef>
                <a:spcPts val="1000"/>
              </a:spcBef>
              <a:buClr>
                <a:srgbClr val="6C3F75"/>
              </a:buClr>
              <a:buSzPts val="1300"/>
              <a:buFont typeface="Arial"/>
              <a:buChar char="○"/>
              <a:defRPr sz="1300">
                <a:latin typeface="Proxima Nova"/>
                <a:ea typeface="Proxima Nova"/>
                <a:cs typeface="Proxima Nova"/>
                <a:sym typeface="Proxima Nova"/>
              </a:defRPr>
            </a:pPr>
            <a:r>
              <a:t>Name</a:t>
            </a:r>
          </a:p>
          <a:p>
            <a:pPr lvl="1" marL="914400" indent="-317500">
              <a:lnSpc>
                <a:spcPct val="110000"/>
              </a:lnSpc>
              <a:spcBef>
                <a:spcPts val="1000"/>
              </a:spcBef>
              <a:buClr>
                <a:srgbClr val="6C3F75"/>
              </a:buClr>
              <a:buSzPts val="1300"/>
              <a:buFont typeface="Arial"/>
              <a:buChar char="○"/>
              <a:defRPr sz="1300">
                <a:latin typeface="Proxima Nova"/>
                <a:ea typeface="Proxima Nova"/>
                <a:cs typeface="Proxima Nova"/>
                <a:sym typeface="Proxima Nova"/>
              </a:defRPr>
            </a:pPr>
            <a:r>
              <a:t>Port</a:t>
            </a:r>
          </a:p>
          <a:p>
            <a:pPr lvl="1" marL="914400" indent="-317500">
              <a:lnSpc>
                <a:spcPct val="110000"/>
              </a:lnSpc>
              <a:spcBef>
                <a:spcPts val="1000"/>
              </a:spcBef>
              <a:buClr>
                <a:srgbClr val="6C3F75"/>
              </a:buClr>
              <a:buSzPts val="1300"/>
              <a:buFont typeface="Arial"/>
              <a:buChar char="○"/>
              <a:defRPr sz="1300">
                <a:latin typeface="Proxima Nova"/>
                <a:ea typeface="Proxima Nova"/>
                <a:cs typeface="Proxima Nova"/>
                <a:sym typeface="Proxima Nova"/>
              </a:defRPr>
            </a:pPr>
            <a:r>
              <a:t>Health</a:t>
            </a:r>
          </a:p>
          <a:p>
            <a:pPr lvl="1" marL="914400" indent="-317500">
              <a:lnSpc>
                <a:spcPct val="110000"/>
              </a:lnSpc>
              <a:spcBef>
                <a:spcPts val="1000"/>
              </a:spcBef>
              <a:buClr>
                <a:srgbClr val="6C3F75"/>
              </a:buClr>
              <a:buSzPts val="1300"/>
              <a:buFont typeface="Arial"/>
              <a:buChar char="○"/>
              <a:defRPr sz="1300">
                <a:latin typeface="Proxima Nova"/>
                <a:ea typeface="Proxima Nova"/>
                <a:cs typeface="Proxima Nova"/>
                <a:sym typeface="Proxima Nova"/>
              </a:defRPr>
            </a:pPr>
            <a:r>
              <a:t>URLs</a:t>
            </a:r>
          </a:p>
          <a:p>
            <a:pPr marL="457200" indent="-317500">
              <a:lnSpc>
                <a:spcPct val="110000"/>
              </a:lnSpc>
              <a:spcBef>
                <a:spcPts val="1000"/>
              </a:spcBef>
              <a:buClr>
                <a:srgbClr val="6C3F75"/>
              </a:buClr>
              <a:buSzPts val="1300"/>
              <a:buFont typeface="Arial"/>
              <a:buChar char="●"/>
              <a:defRPr sz="1300">
                <a:latin typeface="Proxima Nova"/>
                <a:ea typeface="Proxima Nova"/>
                <a:cs typeface="Proxima Nova"/>
                <a:sym typeface="Proxima Nova"/>
              </a:defRPr>
            </a:pPr>
            <a:r>
              <a:t>Embeddable with Spring Boot</a:t>
            </a:r>
          </a:p>
          <a:p>
            <a:pPr lvl="1" marL="914400" indent="-317500">
              <a:lnSpc>
                <a:spcPct val="110000"/>
              </a:lnSpc>
              <a:spcBef>
                <a:spcPts val="1000"/>
              </a:spcBef>
              <a:buClr>
                <a:srgbClr val="6C3F75"/>
              </a:buClr>
              <a:buSzPts val="1300"/>
              <a:buFont typeface="Arial"/>
              <a:buChar char="○"/>
              <a:defRPr b="1" sz="1300">
                <a:latin typeface="Consolas"/>
                <a:ea typeface="Consolas"/>
                <a:cs typeface="Consolas"/>
                <a:sym typeface="Consolas"/>
              </a:defRPr>
            </a:pPr>
            <a:r>
              <a:t>@EnableEurekaServer</a:t>
            </a:r>
          </a:p>
          <a:p>
            <a:pPr lvl="1" marL="914400" indent="-317500">
              <a:lnSpc>
                <a:spcPct val="110000"/>
              </a:lnSpc>
              <a:spcBef>
                <a:spcPts val="1000"/>
              </a:spcBef>
              <a:buClr>
                <a:srgbClr val="6C3F75"/>
              </a:buClr>
              <a:buSzPts val="1300"/>
              <a:buFont typeface="Courier"/>
              <a:buChar char="○"/>
              <a:defRPr b="1" sz="1300">
                <a:latin typeface="Consolas"/>
                <a:ea typeface="Consolas"/>
                <a:cs typeface="Consolas"/>
                <a:sym typeface="Consolas"/>
              </a:defRPr>
            </a:pPr>
            <a:r>
              <a:t>@EnableDiscoveryClient</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3" name="Shape 205"/>
          <p:cNvSpPr txBox="1"/>
          <p:nvPr>
            <p:ph type="title"/>
          </p:nvPr>
        </p:nvSpPr>
        <p:spPr>
          <a:xfrm>
            <a:off x="192475" y="151274"/>
            <a:ext cx="8663100" cy="393902"/>
          </a:xfrm>
          <a:prstGeom prst="rect">
            <a:avLst/>
          </a:prstGeom>
        </p:spPr>
        <p:txBody>
          <a:bodyPr/>
          <a:lstStyle>
            <a:lvl1pPr defTabSz="493776">
              <a:defRPr sz="1350"/>
            </a:lvl1pPr>
          </a:lstStyle>
          <a:p>
            <a:pPr/>
            <a:r>
              <a:t>Spring Cloud Service Discovery for Pivotal Cloud Foundry</a:t>
            </a:r>
          </a:p>
        </p:txBody>
      </p:sp>
      <p:sp>
        <p:nvSpPr>
          <p:cNvPr id="1334" name="Shape 206"/>
          <p:cNvSpPr txBox="1"/>
          <p:nvPr>
            <p:ph type="body" sz="half" idx="1"/>
          </p:nvPr>
        </p:nvSpPr>
        <p:spPr>
          <a:xfrm>
            <a:off x="192474" y="900399"/>
            <a:ext cx="4112102" cy="3769502"/>
          </a:xfrm>
          <a:prstGeom prst="rect">
            <a:avLst/>
          </a:prstGeom>
        </p:spPr>
        <p:txBody>
          <a:bodyPr/>
          <a:lstStyle/>
          <a:p>
            <a:pPr marL="0" indent="0">
              <a:buSzTx/>
              <a:buNone/>
              <a:defRPr b="1" sz="1600">
                <a:solidFill>
                  <a:srgbClr val="B3B3B3"/>
                </a:solidFill>
              </a:defRPr>
            </a:pPr>
            <a:r>
              <a:t>Better Together</a:t>
            </a:r>
          </a:p>
          <a:p>
            <a:pPr indent="-317500">
              <a:spcBef>
                <a:spcPts val="1000"/>
              </a:spcBef>
              <a:buSzPts val="1400"/>
              <a:defRPr sz="1400"/>
            </a:pPr>
            <a:r>
              <a:t>Native Support for Automated Service Registry Server Deployment</a:t>
            </a:r>
          </a:p>
          <a:p>
            <a:pPr indent="-317500">
              <a:spcBef>
                <a:spcPts val="1000"/>
              </a:spcBef>
              <a:buClr>
                <a:srgbClr val="6C3F75"/>
              </a:buClr>
              <a:buSzPts val="1400"/>
              <a:buFont typeface="Arial"/>
              <a:defRPr sz="1400"/>
            </a:pPr>
            <a:r>
              <a:t>Security-Optimized Eureka Service Instance with OAuth2</a:t>
            </a:r>
          </a:p>
          <a:p>
            <a:pPr indent="-317500">
              <a:spcBef>
                <a:spcPts val="1000"/>
              </a:spcBef>
              <a:buClr>
                <a:srgbClr val="6C3F75"/>
              </a:buClr>
              <a:buSzPts val="1400"/>
              <a:buFont typeface="Arial"/>
              <a:defRPr sz="1400"/>
            </a:pPr>
            <a:r>
              <a:t>CF Service Binding Ready</a:t>
            </a:r>
          </a:p>
          <a:p>
            <a:pPr indent="-317500">
              <a:spcBef>
                <a:spcPts val="1000"/>
              </a:spcBef>
              <a:buClr>
                <a:srgbClr val="6C3F75"/>
              </a:buClr>
              <a:buSzPts val="1400"/>
              <a:buFont typeface="Arial"/>
              <a:defRPr sz="1400"/>
            </a:pPr>
            <a:r>
              <a:t>Cloud Connectors for Automatic Reconfiguration</a:t>
            </a:r>
          </a:p>
        </p:txBody>
      </p:sp>
      <p:pic>
        <p:nvPicPr>
          <p:cNvPr id="1335" name="Shape 207" descr="Shape 207"/>
          <p:cNvPicPr>
            <a:picLocks noChangeAspect="1"/>
          </p:cNvPicPr>
          <p:nvPr/>
        </p:nvPicPr>
        <p:blipFill>
          <a:blip r:embed="rId2">
            <a:extLst/>
          </a:blip>
          <a:stretch>
            <a:fillRect/>
          </a:stretch>
        </p:blipFill>
        <p:spPr>
          <a:xfrm>
            <a:off x="4792600" y="1139085"/>
            <a:ext cx="4062975" cy="2865326"/>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7" name="Shape 212"/>
          <p:cNvSpPr txBox="1"/>
          <p:nvPr>
            <p:ph type="title"/>
          </p:nvPr>
        </p:nvSpPr>
        <p:spPr>
          <a:xfrm>
            <a:off x="192475" y="151274"/>
            <a:ext cx="8663100" cy="393902"/>
          </a:xfrm>
          <a:prstGeom prst="rect">
            <a:avLst/>
          </a:prstGeom>
        </p:spPr>
        <p:txBody>
          <a:bodyPr/>
          <a:lstStyle>
            <a:lvl1pPr defTabSz="493776">
              <a:defRPr sz="1350"/>
            </a:lvl1pPr>
          </a:lstStyle>
          <a:p>
            <a:pPr/>
            <a:r>
              <a:t>Spring Cloud Client-Side Features</a:t>
            </a:r>
          </a:p>
        </p:txBody>
      </p:sp>
      <p:sp>
        <p:nvSpPr>
          <p:cNvPr id="1338" name="Shape 213"/>
          <p:cNvSpPr txBox="1"/>
          <p:nvPr>
            <p:ph type="body" sz="half" idx="1"/>
          </p:nvPr>
        </p:nvSpPr>
        <p:spPr>
          <a:xfrm>
            <a:off x="192474" y="900399"/>
            <a:ext cx="4112102" cy="3769502"/>
          </a:xfrm>
          <a:prstGeom prst="rect">
            <a:avLst/>
          </a:prstGeom>
        </p:spPr>
        <p:txBody>
          <a:bodyPr/>
          <a:lstStyle/>
          <a:p>
            <a:pPr marL="0" indent="0">
              <a:buSzTx/>
              <a:buNone/>
              <a:defRPr b="1" sz="1600">
                <a:solidFill>
                  <a:srgbClr val="B3B3B3"/>
                </a:solidFill>
              </a:defRPr>
            </a:pPr>
            <a:r>
              <a:t>Sidecar Designs</a:t>
            </a:r>
          </a:p>
          <a:p>
            <a:pPr indent="-304800">
              <a:spcBef>
                <a:spcPts val="1000"/>
              </a:spcBef>
              <a:buSzPts val="1200"/>
              <a:defRPr sz="1200"/>
            </a:pPr>
            <a:r>
              <a:t>Run As Separate Process</a:t>
            </a:r>
          </a:p>
          <a:p>
            <a:pPr indent="-304800">
              <a:spcBef>
                <a:spcPts val="1000"/>
              </a:spcBef>
              <a:buClr>
                <a:srgbClr val="6C3F75"/>
              </a:buClr>
              <a:buSzPts val="1200"/>
              <a:buFont typeface="Arial"/>
              <a:defRPr sz="1200"/>
            </a:pPr>
            <a:r>
              <a:t>Spring Cloud Ribbon</a:t>
            </a:r>
          </a:p>
          <a:p>
            <a:pPr lvl="1" indent="-304800">
              <a:spcBef>
                <a:spcPts val="1000"/>
              </a:spcBef>
              <a:buClr>
                <a:srgbClr val="6C3F75"/>
              </a:buClr>
              <a:buSzPts val="1200"/>
              <a:buFont typeface="Arial"/>
              <a:defRPr sz="1200"/>
            </a:pPr>
            <a:r>
              <a:t>Client-Side Load Balancing HTTP Client</a:t>
            </a:r>
          </a:p>
          <a:p>
            <a:pPr lvl="1" indent="-304800">
              <a:spcBef>
                <a:spcPts val="1000"/>
              </a:spcBef>
              <a:buClr>
                <a:srgbClr val="6C3F75"/>
              </a:buClr>
              <a:buSzPts val="1200"/>
              <a:buFont typeface="Arial"/>
              <a:defRPr sz="1200"/>
            </a:pPr>
            <a:r>
              <a:t>Multiple LB Algorithms for Consumption</a:t>
            </a:r>
          </a:p>
          <a:p>
            <a:pPr lvl="1" indent="-304800">
              <a:spcBef>
                <a:spcPts val="1000"/>
              </a:spcBef>
              <a:buClr>
                <a:srgbClr val="6C3F75"/>
              </a:buClr>
              <a:buSzPts val="1200"/>
              <a:buFont typeface="Arial"/>
              <a:defRPr sz="1200"/>
            </a:pPr>
            <a:r>
              <a:t>Cloud-Aware with Support for Zones, Circuit Breakers</a:t>
            </a:r>
          </a:p>
          <a:p>
            <a:pPr indent="-304800">
              <a:spcBef>
                <a:spcPts val="1000"/>
              </a:spcBef>
              <a:buClr>
                <a:srgbClr val="6C3F75"/>
              </a:buClr>
              <a:buSzPts val="1200"/>
              <a:buFont typeface="Arial"/>
              <a:defRPr sz="1200"/>
            </a:pPr>
            <a:r>
              <a:t>Spring Cloud Zuul</a:t>
            </a:r>
          </a:p>
          <a:p>
            <a:pPr lvl="1" indent="-304800">
              <a:spcBef>
                <a:spcPts val="1000"/>
              </a:spcBef>
              <a:buClr>
                <a:srgbClr val="6C3F75"/>
              </a:buClr>
              <a:buSzPts val="1200"/>
              <a:buFont typeface="Arial"/>
              <a:defRPr sz="1200"/>
            </a:pPr>
            <a:r>
              <a:t>Reverse Proxy Support</a:t>
            </a:r>
          </a:p>
          <a:p>
            <a:pPr lvl="1" indent="-304800">
              <a:spcBef>
                <a:spcPts val="1000"/>
              </a:spcBef>
              <a:buClr>
                <a:srgbClr val="6C3F75"/>
              </a:buClr>
              <a:buSzPts val="1200"/>
              <a:buFont typeface="Arial"/>
              <a:defRPr sz="1200"/>
            </a:pPr>
            <a:r>
              <a:t>API Gateway</a:t>
            </a:r>
          </a:p>
        </p:txBody>
      </p:sp>
      <p:sp>
        <p:nvSpPr>
          <p:cNvPr id="1339" name="Shape 214"/>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lnSpc>
                <a:spcPct val="110000"/>
              </a:lnSpc>
              <a:buClr>
                <a:srgbClr val="000000"/>
              </a:buClr>
              <a:buFont typeface="Helvetica"/>
              <a:defRPr b="1" sz="1600">
                <a:solidFill>
                  <a:srgbClr val="B3B3B3"/>
                </a:solidFill>
                <a:latin typeface="Proxima Nova"/>
                <a:ea typeface="Proxima Nova"/>
                <a:cs typeface="Proxima Nova"/>
                <a:sym typeface="Proxima Nova"/>
              </a:defRPr>
            </a:pPr>
            <a:r>
              <a:t>Gateway Design</a:t>
            </a:r>
          </a:p>
          <a:p>
            <a:pPr marL="457200" indent="-311150">
              <a:lnSpc>
                <a:spcPct val="110000"/>
              </a:lnSpc>
              <a:spcBef>
                <a:spcPts val="1000"/>
              </a:spcBef>
              <a:buClr>
                <a:srgbClr val="000000"/>
              </a:buClr>
              <a:buSzPts val="1300"/>
              <a:buFont typeface="Helvetica"/>
              <a:buChar char="●"/>
              <a:defRPr sz="1300">
                <a:latin typeface="Proxima Nova"/>
                <a:ea typeface="Proxima Nova"/>
                <a:cs typeface="Proxima Nova"/>
                <a:sym typeface="Proxima Nova"/>
              </a:defRPr>
            </a:pPr>
            <a:r>
              <a:t>Authentication</a:t>
            </a:r>
          </a:p>
          <a:p>
            <a:pPr marL="457200" indent="-317500">
              <a:lnSpc>
                <a:spcPct val="110000"/>
              </a:lnSpc>
              <a:spcBef>
                <a:spcPts val="1000"/>
              </a:spcBef>
              <a:buClr>
                <a:srgbClr val="6C3F75"/>
              </a:buClr>
              <a:buSzPts val="1300"/>
              <a:buFont typeface="Arial"/>
              <a:buChar char="●"/>
              <a:defRPr sz="1300">
                <a:latin typeface="Proxima Nova"/>
                <a:ea typeface="Proxima Nova"/>
                <a:cs typeface="Proxima Nova"/>
                <a:sym typeface="Proxima Nova"/>
              </a:defRPr>
            </a:pPr>
            <a:r>
              <a:t>Stress Testing</a:t>
            </a:r>
          </a:p>
          <a:p>
            <a:pPr marL="457200" indent="-317500">
              <a:lnSpc>
                <a:spcPct val="110000"/>
              </a:lnSpc>
              <a:spcBef>
                <a:spcPts val="1000"/>
              </a:spcBef>
              <a:buClr>
                <a:srgbClr val="6C3F75"/>
              </a:buClr>
              <a:buSzPts val="1300"/>
              <a:buFont typeface="Arial"/>
              <a:buChar char="●"/>
              <a:defRPr sz="1300">
                <a:latin typeface="Proxima Nova"/>
                <a:ea typeface="Proxima Nova"/>
                <a:cs typeface="Proxima Nova"/>
                <a:sym typeface="Proxima Nova"/>
              </a:defRPr>
            </a:pPr>
            <a:r>
              <a:t>Canary Testing</a:t>
            </a:r>
          </a:p>
          <a:p>
            <a:pPr marL="457200" indent="-317500">
              <a:lnSpc>
                <a:spcPct val="110000"/>
              </a:lnSpc>
              <a:spcBef>
                <a:spcPts val="1000"/>
              </a:spcBef>
              <a:buClr>
                <a:srgbClr val="6C3F75"/>
              </a:buClr>
              <a:buSzPts val="1300"/>
              <a:buFont typeface="Arial"/>
              <a:buChar char="●"/>
              <a:defRPr sz="1300">
                <a:latin typeface="Proxima Nova"/>
                <a:ea typeface="Proxima Nova"/>
                <a:cs typeface="Proxima Nova"/>
                <a:sym typeface="Proxima Nova"/>
              </a:defRPr>
            </a:pPr>
            <a:r>
              <a:t>Dynamic Client-Side Routing</a:t>
            </a:r>
          </a:p>
          <a:p>
            <a:pPr marL="457200" indent="-317500">
              <a:lnSpc>
                <a:spcPct val="110000"/>
              </a:lnSpc>
              <a:spcBef>
                <a:spcPts val="1000"/>
              </a:spcBef>
              <a:buClr>
                <a:srgbClr val="6C3F75"/>
              </a:buClr>
              <a:buSzPts val="1300"/>
              <a:buFont typeface="Arial"/>
              <a:buChar char="●"/>
              <a:defRPr sz="1300">
                <a:latin typeface="Proxima Nova"/>
                <a:ea typeface="Proxima Nova"/>
                <a:cs typeface="Proxima Nova"/>
                <a:sym typeface="Proxima Nova"/>
              </a:defRPr>
            </a:pPr>
            <a:r>
              <a:t>Service Migration</a:t>
            </a:r>
          </a:p>
          <a:p>
            <a:pPr marL="457200" indent="-317500">
              <a:lnSpc>
                <a:spcPct val="110000"/>
              </a:lnSpc>
              <a:spcBef>
                <a:spcPts val="1000"/>
              </a:spcBef>
              <a:buClr>
                <a:srgbClr val="6C3F75"/>
              </a:buClr>
              <a:buSzPts val="1300"/>
              <a:buFont typeface="Arial"/>
              <a:buChar char="●"/>
              <a:defRPr sz="1300">
                <a:latin typeface="Proxima Nova"/>
                <a:ea typeface="Proxima Nova"/>
                <a:cs typeface="Proxima Nova"/>
                <a:sym typeface="Proxima Nova"/>
              </a:defRPr>
            </a:pPr>
            <a:r>
              <a:t>Security</a:t>
            </a:r>
          </a:p>
          <a:p>
            <a:pPr marL="457200" indent="-317500">
              <a:lnSpc>
                <a:spcPct val="110000"/>
              </a:lnSpc>
              <a:spcBef>
                <a:spcPts val="1000"/>
              </a:spcBef>
              <a:buClr>
                <a:srgbClr val="6C3F75"/>
              </a:buClr>
              <a:buSzPts val="1300"/>
              <a:buFont typeface="Arial"/>
              <a:buChar char="●"/>
              <a:defRPr sz="1300">
                <a:latin typeface="Proxima Nova"/>
                <a:ea typeface="Proxima Nova"/>
                <a:cs typeface="Proxima Nova"/>
                <a:sym typeface="Proxima Nova"/>
              </a:defRPr>
            </a:pPr>
            <a:r>
              <a:t>Active/Active Management</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1" name="Shape 219"/>
          <p:cNvSpPr txBox="1"/>
          <p:nvPr>
            <p:ph type="title"/>
          </p:nvPr>
        </p:nvSpPr>
        <p:spPr>
          <a:xfrm>
            <a:off x="192475" y="151274"/>
            <a:ext cx="8663100" cy="393902"/>
          </a:xfrm>
          <a:prstGeom prst="rect">
            <a:avLst/>
          </a:prstGeom>
        </p:spPr>
        <p:txBody>
          <a:bodyPr/>
          <a:lstStyle>
            <a:lvl1pPr defTabSz="493776">
              <a:defRPr sz="1350"/>
            </a:lvl1pPr>
          </a:lstStyle>
          <a:p>
            <a:pPr/>
            <a:r>
              <a:t>Client Services</a:t>
            </a:r>
          </a:p>
        </p:txBody>
      </p:sp>
      <p:sp>
        <p:nvSpPr>
          <p:cNvPr id="1342" name="Shape 220"/>
          <p:cNvSpPr txBox="1"/>
          <p:nvPr>
            <p:ph type="body" idx="1"/>
          </p:nvPr>
        </p:nvSpPr>
        <p:spPr>
          <a:xfrm>
            <a:off x="915400" y="900399"/>
            <a:ext cx="7333200" cy="3769502"/>
          </a:xfrm>
          <a:prstGeom prst="rect">
            <a:avLst/>
          </a:prstGeom>
        </p:spPr>
        <p:txBody>
          <a:bodyPr anchor="ctr"/>
          <a:lstStyle/>
          <a:p>
            <a:pPr marL="0" indent="0">
              <a:lnSpc>
                <a:spcPct val="115000"/>
              </a:lnSpc>
              <a:buSzTx/>
              <a:buNone/>
              <a:defRPr b="1">
                <a:solidFill>
                  <a:srgbClr val="006666"/>
                </a:solidFill>
                <a:latin typeface="Consolas"/>
                <a:ea typeface="Consolas"/>
                <a:cs typeface="Consolas"/>
                <a:sym typeface="Consolas"/>
              </a:defRPr>
            </a:pPr>
            <a:r>
              <a:t>@EnableDiscoveryClient</a:t>
            </a:r>
          </a:p>
          <a:p>
            <a:pPr marL="0" indent="0">
              <a:lnSpc>
                <a:spcPct val="115000"/>
              </a:lnSpc>
              <a:buSzTx/>
              <a:buNone/>
              <a:defRPr b="1">
                <a:solidFill>
                  <a:srgbClr val="006666"/>
                </a:solidFill>
                <a:latin typeface="Consolas"/>
                <a:ea typeface="Consolas"/>
                <a:cs typeface="Consolas"/>
                <a:sym typeface="Consolas"/>
              </a:defRPr>
            </a:pPr>
            <a:r>
              <a:t>@EnableZuulProxy </a:t>
            </a:r>
            <a:r>
              <a:rPr>
                <a:solidFill>
                  <a:srgbClr val="474747"/>
                </a:solidFill>
              </a:rPr>
              <a:t>// &lt;- for Zuul Reverse Proxy</a:t>
            </a:r>
            <a:endParaRPr>
              <a:solidFill>
                <a:srgbClr val="474747"/>
              </a:solidFill>
            </a:endParaRPr>
          </a:p>
          <a:p>
            <a:pPr marL="0" indent="0">
              <a:lnSpc>
                <a:spcPct val="115000"/>
              </a:lnSpc>
              <a:buSzTx/>
              <a:buNone/>
              <a:defRPr b="1">
                <a:solidFill>
                  <a:srgbClr val="006666"/>
                </a:solidFill>
                <a:latin typeface="Consolas"/>
                <a:ea typeface="Consolas"/>
                <a:cs typeface="Consolas"/>
                <a:sym typeface="Consolas"/>
              </a:defRPr>
            </a:pPr>
            <a:r>
              <a:t>@EnableConfigServer </a:t>
            </a:r>
            <a:r>
              <a:rPr>
                <a:solidFill>
                  <a:srgbClr val="474747"/>
                </a:solidFill>
              </a:rPr>
              <a:t>// &lt;- for built-in Config Server</a:t>
            </a:r>
            <a:endParaRPr>
              <a:solidFill>
                <a:srgbClr val="474747"/>
              </a:solidFill>
            </a:endParaRPr>
          </a:p>
          <a:p>
            <a:pPr marL="0" indent="0">
              <a:lnSpc>
                <a:spcPct val="115000"/>
              </a:lnSpc>
              <a:buSzTx/>
              <a:buNone/>
              <a:defRPr b="1">
                <a:solidFill>
                  <a:srgbClr val="006666"/>
                </a:solidFill>
                <a:latin typeface="Consolas"/>
                <a:ea typeface="Consolas"/>
                <a:cs typeface="Consolas"/>
                <a:sym typeface="Consolas"/>
              </a:defRPr>
            </a:pPr>
            <a:r>
              <a:t>@SpringBootApplication</a:t>
            </a:r>
            <a:endParaRPr>
              <a:solidFill>
                <a:srgbClr val="6C3F75"/>
              </a:solidFill>
            </a:endParaRPr>
          </a:p>
          <a:p>
            <a:pPr marL="0" indent="0">
              <a:lnSpc>
                <a:spcPct val="115000"/>
              </a:lnSpc>
              <a:buSzTx/>
              <a:buNone/>
              <a:defRPr b="1">
                <a:solidFill>
                  <a:srgbClr val="000088"/>
                </a:solidFill>
                <a:latin typeface="Consolas"/>
                <a:ea typeface="Consolas"/>
                <a:cs typeface="Consolas"/>
                <a:sym typeface="Consolas"/>
              </a:defRPr>
            </a:pPr>
            <a:r>
              <a:t>public</a:t>
            </a:r>
            <a:r>
              <a:rPr>
                <a:solidFill>
                  <a:srgbClr val="6C3F75"/>
                </a:solidFill>
              </a:rPr>
              <a:t> </a:t>
            </a:r>
            <a:r>
              <a:t>class</a:t>
            </a:r>
            <a:r>
              <a:rPr>
                <a:solidFill>
                  <a:srgbClr val="6C3F75"/>
                </a:solidFill>
              </a:rPr>
              <a:t> </a:t>
            </a:r>
            <a:r>
              <a:rPr>
                <a:solidFill>
                  <a:srgbClr val="660066"/>
                </a:solidFill>
              </a:rPr>
              <a:t>QuotesService</a:t>
            </a:r>
            <a:r>
              <a:rPr>
                <a:solidFill>
                  <a:srgbClr val="6C3F75"/>
                </a:solidFill>
              </a:rPr>
              <a:t> {</a:t>
            </a:r>
            <a:endParaRPr>
              <a:solidFill>
                <a:srgbClr val="6C3F75"/>
              </a:solidFill>
            </a:endParaRPr>
          </a:p>
          <a:p>
            <a:pPr marL="0" indent="0">
              <a:lnSpc>
                <a:spcPct val="115000"/>
              </a:lnSpc>
              <a:buSzTx/>
              <a:buNone/>
              <a:defRPr b="1">
                <a:solidFill>
                  <a:srgbClr val="6C3F75"/>
                </a:solidFill>
                <a:latin typeface="Consolas"/>
                <a:ea typeface="Consolas"/>
                <a:cs typeface="Consolas"/>
                <a:sym typeface="Consolas"/>
              </a:defRPr>
            </a:pPr>
          </a:p>
          <a:p>
            <a:pPr marL="0" indent="0">
              <a:lnSpc>
                <a:spcPct val="115000"/>
              </a:lnSpc>
              <a:buSzTx/>
              <a:buNone/>
              <a:defRPr b="1">
                <a:solidFill>
                  <a:srgbClr val="6C3F75"/>
                </a:solidFill>
                <a:latin typeface="Consolas"/>
                <a:ea typeface="Consolas"/>
                <a:cs typeface="Consolas"/>
                <a:sym typeface="Consolas"/>
              </a:defRPr>
            </a:pPr>
            <a:r>
              <a:t>    </a:t>
            </a:r>
            <a:r>
              <a:rPr>
                <a:solidFill>
                  <a:srgbClr val="000088"/>
                </a:solidFill>
              </a:rPr>
              <a:t>public</a:t>
            </a:r>
            <a:r>
              <a:t> </a:t>
            </a:r>
            <a:r>
              <a:rPr>
                <a:solidFill>
                  <a:srgbClr val="000088"/>
                </a:solidFill>
              </a:rPr>
              <a:t>static</a:t>
            </a:r>
            <a:r>
              <a:t> </a:t>
            </a:r>
            <a:r>
              <a:rPr>
                <a:solidFill>
                  <a:srgbClr val="000088"/>
                </a:solidFill>
              </a:rPr>
              <a:t>void</a:t>
            </a:r>
            <a:r>
              <a:t> main</a:t>
            </a:r>
            <a:r>
              <a:rPr>
                <a:solidFill>
                  <a:srgbClr val="666600"/>
                </a:solidFill>
              </a:rPr>
              <a:t>(</a:t>
            </a:r>
            <a:r>
              <a:rPr>
                <a:solidFill>
                  <a:srgbClr val="660066"/>
                </a:solidFill>
              </a:rPr>
              <a:t>String</a:t>
            </a:r>
            <a:r>
              <a:rPr>
                <a:solidFill>
                  <a:srgbClr val="666600"/>
                </a:solidFill>
              </a:rPr>
              <a:t>[]</a:t>
            </a:r>
            <a:r>
              <a:t> args</a:t>
            </a:r>
            <a:r>
              <a:rPr>
                <a:solidFill>
                  <a:srgbClr val="666600"/>
                </a:solidFill>
              </a:rPr>
              <a:t>)</a:t>
            </a:r>
            <a:r>
              <a:t> {</a:t>
            </a:r>
          </a:p>
          <a:p>
            <a:pPr marL="0" indent="0">
              <a:lnSpc>
                <a:spcPct val="115000"/>
              </a:lnSpc>
              <a:buSzTx/>
              <a:buNone/>
              <a:defRPr b="1">
                <a:solidFill>
                  <a:srgbClr val="6C3F75"/>
                </a:solidFill>
                <a:latin typeface="Consolas"/>
                <a:ea typeface="Consolas"/>
                <a:cs typeface="Consolas"/>
                <a:sym typeface="Consolas"/>
              </a:defRPr>
            </a:pPr>
            <a:r>
              <a:t>        </a:t>
            </a:r>
            <a:r>
              <a:rPr>
                <a:solidFill>
                  <a:srgbClr val="660066"/>
                </a:solidFill>
              </a:rPr>
              <a:t>SpringApplication</a:t>
            </a:r>
            <a:r>
              <a:rPr>
                <a:solidFill>
                  <a:srgbClr val="666600"/>
                </a:solidFill>
              </a:rPr>
              <a:t>.</a:t>
            </a:r>
            <a:r>
              <a:t>run</a:t>
            </a:r>
            <a:r>
              <a:rPr>
                <a:solidFill>
                  <a:srgbClr val="666600"/>
                </a:solidFill>
              </a:rPr>
              <a:t>(</a:t>
            </a:r>
            <a:r>
              <a:rPr>
                <a:solidFill>
                  <a:srgbClr val="660066"/>
                </a:solidFill>
              </a:rPr>
              <a:t>QuotesService</a:t>
            </a:r>
            <a:r>
              <a:rPr>
                <a:solidFill>
                  <a:srgbClr val="666600"/>
                </a:solidFill>
              </a:rPr>
              <a:t>.</a:t>
            </a:r>
            <a:r>
              <a:rPr>
                <a:solidFill>
                  <a:srgbClr val="000088"/>
                </a:solidFill>
              </a:rPr>
              <a:t>class</a:t>
            </a:r>
            <a:r>
              <a:rPr>
                <a:solidFill>
                  <a:srgbClr val="666600"/>
                </a:solidFill>
              </a:rPr>
              <a:t>,</a:t>
            </a:r>
            <a:r>
              <a:t> args</a:t>
            </a:r>
            <a:r>
              <a:rPr>
                <a:solidFill>
                  <a:srgbClr val="666600"/>
                </a:solidFill>
              </a:rPr>
              <a:t>);</a:t>
            </a:r>
          </a:p>
          <a:p>
            <a:pPr marL="0" indent="0">
              <a:lnSpc>
                <a:spcPct val="115000"/>
              </a:lnSpc>
              <a:buSzTx/>
              <a:buNone/>
              <a:defRPr b="1">
                <a:solidFill>
                  <a:srgbClr val="6C3F75"/>
                </a:solidFill>
                <a:latin typeface="Consolas"/>
                <a:ea typeface="Consolas"/>
                <a:cs typeface="Consolas"/>
                <a:sym typeface="Consolas"/>
              </a:defRPr>
            </a:pPr>
            <a:r>
              <a:t>    }</a:t>
            </a:r>
          </a:p>
          <a:p>
            <a:pPr marL="0" indent="0">
              <a:lnSpc>
                <a:spcPct val="115000"/>
              </a:lnSpc>
              <a:buSzTx/>
              <a:buNone/>
              <a:defRPr b="1">
                <a:solidFill>
                  <a:srgbClr val="6C3F75"/>
                </a:solidFill>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6" name="Shape 225"/>
          <p:cNvSpPr txBox="1"/>
          <p:nvPr>
            <p:ph type="title"/>
          </p:nvPr>
        </p:nvSpPr>
        <p:spPr>
          <a:xfrm>
            <a:off x="668799" y="2365150"/>
            <a:ext cx="7796702" cy="1702500"/>
          </a:xfrm>
          <a:prstGeom prst="rect">
            <a:avLst/>
          </a:prstGeom>
        </p:spPr>
        <p:txBody>
          <a:bodyPr/>
          <a:lstStyle/>
          <a:p>
            <a:pPr/>
            <a:r>
              <a:t>Questions?</a:t>
            </a:r>
          </a:p>
        </p:txBody>
      </p:sp>
      <p:sp>
        <p:nvSpPr>
          <p:cNvPr id="1347" name="Shape 226"/>
          <p:cNvSpPr txBox="1"/>
          <p:nvPr>
            <p:ph type="body" sz="quarter" idx="1"/>
          </p:nvPr>
        </p:nvSpPr>
        <p:spPr>
          <a:prstGeom prst="rect">
            <a:avLst/>
          </a:prstGeom>
        </p:spPr>
        <p:txBody>
          <a:bodyPr/>
          <a:lstStyle/>
          <a:p>
            <a:pPr/>
            <a:r>
              <a:t>SESSION SEVEN</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1" name="Shape 170"/>
          <p:cNvSpPr txBox="1"/>
          <p:nvPr>
            <p:ph type="title"/>
          </p:nvPr>
        </p:nvSpPr>
        <p:spPr>
          <a:xfrm>
            <a:off x="478649" y="2365150"/>
            <a:ext cx="8186702" cy="1702500"/>
          </a:xfrm>
          <a:prstGeom prst="rect">
            <a:avLst/>
          </a:prstGeom>
        </p:spPr>
        <p:txBody>
          <a:bodyPr/>
          <a:lstStyle/>
          <a:p>
            <a:pPr defTabSz="740663">
              <a:defRPr sz="3240"/>
            </a:pPr>
            <a:r>
              <a:t>Resiliency with Spring</a:t>
            </a:r>
          </a:p>
          <a:p>
            <a:pPr defTabSz="740663">
              <a:defRPr sz="3240"/>
            </a:pPr>
            <a:r>
              <a:t>Spring Cloud Circuit Breakers</a:t>
            </a:r>
          </a:p>
        </p:txBody>
      </p:sp>
      <p:sp>
        <p:nvSpPr>
          <p:cNvPr id="1352" name="Shape 171"/>
          <p:cNvSpPr txBox="1"/>
          <p:nvPr>
            <p:ph type="body" sz="quarter" idx="1"/>
          </p:nvPr>
        </p:nvSpPr>
        <p:spPr>
          <a:prstGeom prst="rect">
            <a:avLst/>
          </a:prstGeom>
        </p:spPr>
        <p:txBody>
          <a:bodyPr/>
          <a:lstStyle/>
          <a:p>
            <a:pPr/>
            <a:r>
              <a:t>SESSION EIGHT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80"/>
          <p:cNvSpPr txBox="1"/>
          <p:nvPr/>
        </p:nvSpPr>
        <p:spPr>
          <a:xfrm>
            <a:off x="574155" y="1647239"/>
            <a:ext cx="3136606"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3200">
                <a:solidFill>
                  <a:schemeClr val="accent2"/>
                </a:solidFill>
                <a:latin typeface="Proxima Nova Semibold"/>
                <a:ea typeface="Proxima Nova Semibold"/>
                <a:cs typeface="Proxima Nova Semibold"/>
                <a:sym typeface="Proxima Nova Semibold"/>
              </a:defRPr>
            </a:lvl1pPr>
          </a:lstStyle>
          <a:p>
            <a:pPr/>
            <a:r>
              <a:t>Moving to microservices? Here’s what to consider.</a:t>
            </a:r>
          </a:p>
        </p:txBody>
      </p:sp>
      <p:sp>
        <p:nvSpPr>
          <p:cNvPr id="284" name="Shape 81"/>
          <p:cNvSpPr txBox="1"/>
          <p:nvPr/>
        </p:nvSpPr>
        <p:spPr>
          <a:xfrm>
            <a:off x="3710761" y="221293"/>
            <a:ext cx="4965405" cy="4714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1800">
                <a:solidFill>
                  <a:srgbClr val="FFFFFF"/>
                </a:solidFill>
                <a:latin typeface="Proxima Nova Rg"/>
                <a:ea typeface="Proxima Nova Rg"/>
                <a:cs typeface="Proxima Nova Rg"/>
                <a:sym typeface="Proxima Nova Rg"/>
              </a:defRPr>
            </a:pPr>
            <a:r>
              <a:t>Do you have a </a:t>
            </a:r>
            <a:r>
              <a:rPr b="1"/>
              <a:t>pressing</a:t>
            </a:r>
            <a:r>
              <a:t> reason to do it?</a:t>
            </a:r>
          </a:p>
          <a:p>
            <a:pPr>
              <a:defRPr sz="800">
                <a:solidFill>
                  <a:srgbClr val="FFFFFF"/>
                </a:solidFill>
                <a:latin typeface="Proxima Nova Rg"/>
                <a:ea typeface="Proxima Nova Rg"/>
                <a:cs typeface="Proxima Nova Rg"/>
                <a:sym typeface="Proxima Nova Rg"/>
              </a:defRPr>
            </a:pPr>
          </a:p>
          <a:p>
            <a:pPr>
              <a:defRPr sz="1800">
                <a:solidFill>
                  <a:srgbClr val="FFFFFF"/>
                </a:solidFill>
                <a:latin typeface="Proxima Nova Rg"/>
                <a:ea typeface="Proxima Nova Rg"/>
                <a:cs typeface="Proxima Nova Rg"/>
                <a:sym typeface="Proxima Nova Rg"/>
              </a:defRPr>
            </a:pPr>
            <a:r>
              <a:t>Can you rearrange your teams?</a:t>
            </a:r>
          </a:p>
          <a:p>
            <a:pPr>
              <a:defRPr sz="800">
                <a:solidFill>
                  <a:srgbClr val="FFFFFF"/>
                </a:solidFill>
                <a:latin typeface="Proxima Nova Rg"/>
                <a:ea typeface="Proxima Nova Rg"/>
                <a:cs typeface="Proxima Nova Rg"/>
                <a:sym typeface="Proxima Nova Rg"/>
              </a:defRPr>
            </a:pPr>
          </a:p>
          <a:p>
            <a:pPr>
              <a:defRPr sz="1800">
                <a:solidFill>
                  <a:srgbClr val="FFFFFF"/>
                </a:solidFill>
                <a:latin typeface="Proxima Nova Rg"/>
                <a:ea typeface="Proxima Nova Rg"/>
                <a:cs typeface="Proxima Nova Rg"/>
                <a:sym typeface="Proxima Nova Rg"/>
              </a:defRPr>
            </a:pPr>
            <a:r>
              <a:t>Are you ready to decompose your monoliths?</a:t>
            </a:r>
          </a:p>
          <a:p>
            <a:pPr>
              <a:defRPr sz="800">
                <a:solidFill>
                  <a:srgbClr val="FFFFFF"/>
                </a:solidFill>
                <a:latin typeface="Proxima Nova Rg"/>
                <a:ea typeface="Proxima Nova Rg"/>
                <a:cs typeface="Proxima Nova Rg"/>
                <a:sym typeface="Proxima Nova Rg"/>
              </a:defRPr>
            </a:pPr>
          </a:p>
          <a:p>
            <a:pPr>
              <a:defRPr i="1" sz="1800">
                <a:solidFill>
                  <a:srgbClr val="FFFFFF"/>
                </a:solidFill>
                <a:latin typeface="Proxima Nova Rg"/>
                <a:ea typeface="Proxima Nova Rg"/>
                <a:cs typeface="Proxima Nova Rg"/>
                <a:sym typeface="Proxima Nova Rg"/>
              </a:defRPr>
            </a:pPr>
            <a:r>
              <a:t>How</a:t>
            </a:r>
            <a:r>
              <a:rPr i="0"/>
              <a:t> will you decompose?</a:t>
            </a:r>
            <a:endParaRPr i="0"/>
          </a:p>
          <a:p>
            <a:pPr>
              <a:defRPr sz="800">
                <a:solidFill>
                  <a:srgbClr val="FFFFFF"/>
                </a:solidFill>
                <a:latin typeface="Proxima Nova Rg"/>
                <a:ea typeface="Proxima Nova Rg"/>
                <a:cs typeface="Proxima Nova Rg"/>
                <a:sym typeface="Proxima Nova Rg"/>
              </a:defRPr>
            </a:pPr>
          </a:p>
          <a:p>
            <a:pPr>
              <a:defRPr sz="1800">
                <a:solidFill>
                  <a:srgbClr val="FFFFFF"/>
                </a:solidFill>
                <a:latin typeface="Proxima Nova Rg"/>
                <a:ea typeface="Proxima Nova Rg"/>
                <a:cs typeface="Proxima Nova Rg"/>
                <a:sym typeface="Proxima Nova Rg"/>
              </a:defRPr>
            </a:pPr>
            <a:r>
              <a:t>Are you currently doing CI / CD?</a:t>
            </a:r>
          </a:p>
          <a:p>
            <a:pPr>
              <a:defRPr sz="800">
                <a:solidFill>
                  <a:srgbClr val="FFFFFF"/>
                </a:solidFill>
                <a:latin typeface="Proxima Nova Rg"/>
                <a:ea typeface="Proxima Nova Rg"/>
                <a:cs typeface="Proxima Nova Rg"/>
                <a:sym typeface="Proxima Nova Rg"/>
              </a:defRPr>
            </a:pPr>
          </a:p>
          <a:p>
            <a:pPr>
              <a:defRPr sz="1800">
                <a:solidFill>
                  <a:srgbClr val="FFFFFF"/>
                </a:solidFill>
                <a:latin typeface="Proxima Nova Rg"/>
                <a:ea typeface="Proxima Nova Rg"/>
                <a:cs typeface="Proxima Nova Rg"/>
                <a:sym typeface="Proxima Nova Rg"/>
              </a:defRPr>
            </a:pPr>
            <a:r>
              <a:t>Is your production environment automated?</a:t>
            </a:r>
          </a:p>
          <a:p>
            <a:pPr>
              <a:defRPr sz="800">
                <a:solidFill>
                  <a:srgbClr val="FFFFFF"/>
                </a:solidFill>
                <a:latin typeface="Proxima Nova Rg"/>
                <a:ea typeface="Proxima Nova Rg"/>
                <a:cs typeface="Proxima Nova Rg"/>
                <a:sym typeface="Proxima Nova Rg"/>
              </a:defRPr>
            </a:pPr>
          </a:p>
          <a:p>
            <a:pPr>
              <a:defRPr sz="1800">
                <a:solidFill>
                  <a:srgbClr val="FFFFFF"/>
                </a:solidFill>
                <a:latin typeface="Proxima Nova Rg"/>
                <a:ea typeface="Proxima Nova Rg"/>
                <a:cs typeface="Proxima Nova Rg"/>
                <a:sym typeface="Proxima Nova Rg"/>
              </a:defRPr>
            </a:pPr>
            <a:r>
              <a:t>How will you discover services at runtime?</a:t>
            </a:r>
          </a:p>
          <a:p>
            <a:pPr>
              <a:defRPr sz="800">
                <a:solidFill>
                  <a:srgbClr val="FFFFFF"/>
                </a:solidFill>
                <a:latin typeface="Proxima Nova Rg"/>
                <a:ea typeface="Proxima Nova Rg"/>
                <a:cs typeface="Proxima Nova Rg"/>
                <a:sym typeface="Proxima Nova Rg"/>
              </a:defRPr>
            </a:pPr>
          </a:p>
          <a:p>
            <a:pPr>
              <a:defRPr sz="1800">
                <a:solidFill>
                  <a:srgbClr val="FFFFFF"/>
                </a:solidFill>
                <a:latin typeface="Proxima Nova Rg"/>
                <a:ea typeface="Proxima Nova Rg"/>
                <a:cs typeface="Proxima Nova Rg"/>
                <a:sym typeface="Proxima Nova Rg"/>
              </a:defRPr>
            </a:pPr>
            <a:r>
              <a:t>What can you do to prevent cascading failures?</a:t>
            </a:r>
          </a:p>
          <a:p>
            <a:pPr>
              <a:defRPr sz="800">
                <a:solidFill>
                  <a:srgbClr val="FFFFFF"/>
                </a:solidFill>
                <a:latin typeface="Proxima Nova Rg"/>
                <a:ea typeface="Proxima Nova Rg"/>
                <a:cs typeface="Proxima Nova Rg"/>
                <a:sym typeface="Proxima Nova Rg"/>
              </a:defRPr>
            </a:pPr>
          </a:p>
          <a:p>
            <a:pPr>
              <a:defRPr sz="1800">
                <a:solidFill>
                  <a:srgbClr val="FFFFFF"/>
                </a:solidFill>
                <a:latin typeface="Proxima Nova Rg"/>
                <a:ea typeface="Proxima Nova Rg"/>
                <a:cs typeface="Proxima Nova Rg"/>
                <a:sym typeface="Proxima Nova Rg"/>
              </a:defRPr>
            </a:pPr>
            <a:r>
              <a:t>Are you ready to evolve your data platforms?</a:t>
            </a:r>
          </a:p>
          <a:p>
            <a:pPr>
              <a:defRPr sz="800">
                <a:solidFill>
                  <a:srgbClr val="FFFFFF"/>
                </a:solidFill>
                <a:latin typeface="Proxima Nova Rg"/>
                <a:ea typeface="Proxima Nova Rg"/>
                <a:cs typeface="Proxima Nova Rg"/>
                <a:sym typeface="Proxima Nova Rg"/>
              </a:defRPr>
            </a:pPr>
          </a:p>
          <a:p>
            <a:pPr>
              <a:defRPr sz="1800">
                <a:solidFill>
                  <a:srgbClr val="FFFFFF"/>
                </a:solidFill>
                <a:latin typeface="Proxima Nova Rg"/>
                <a:ea typeface="Proxima Nova Rg"/>
                <a:cs typeface="Proxima Nova Rg"/>
                <a:sym typeface="Proxima Nova Rg"/>
              </a:defRPr>
            </a:pPr>
            <a:r>
              <a:t>Do you need to modernize your messaging and event stream processing toolchain?</a:t>
            </a:r>
          </a:p>
          <a:p>
            <a:pPr>
              <a:defRPr sz="800">
                <a:solidFill>
                  <a:srgbClr val="FFFFFF"/>
                </a:solidFill>
                <a:latin typeface="Proxima Nova Rg"/>
                <a:ea typeface="Proxima Nova Rg"/>
                <a:cs typeface="Proxima Nova Rg"/>
                <a:sym typeface="Proxima Nova Rg"/>
              </a:defRPr>
            </a:pPr>
          </a:p>
          <a:p>
            <a:pPr>
              <a:defRPr sz="1800">
                <a:solidFill>
                  <a:srgbClr val="FFFFFF"/>
                </a:solidFill>
                <a:latin typeface="Proxima Nova Rg"/>
                <a:ea typeface="Proxima Nova Rg"/>
                <a:cs typeface="Proxima Nova Rg"/>
                <a:sym typeface="Proxima Nova Rg"/>
              </a:defRPr>
            </a:pPr>
            <a:r>
              <a:t>Are you ready for modern logging, monitoring?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4">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28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284">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284">
                                            <p:txEl>
                                              <p:pRg st="4" end="4"/>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284">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284">
                                            <p:txEl>
                                              <p:pRg st="6" end="6"/>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1" fill="hold">
                                  <p:stCondLst>
                                    <p:cond delay="0"/>
                                  </p:stCondLst>
                                  <p:iterate type="el" backwards="0">
                                    <p:tmAbs val="0"/>
                                  </p:iterate>
                                  <p:childTnLst>
                                    <p:set>
                                      <p:cBhvr>
                                        <p:cTn id="32" fill="hold"/>
                                        <p:tgtEl>
                                          <p:spTgt spid="28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84">
                                            <p:txEl>
                                              <p:pRg st="8" end="8"/>
                                            </p:txEl>
                                          </p:spTgt>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 fill="hold">
                                  <p:stCondLst>
                                    <p:cond delay="0"/>
                                  </p:stCondLst>
                                  <p:iterate type="el" backwards="0">
                                    <p:tmAbs val="0"/>
                                  </p:iterate>
                                  <p:childTnLst>
                                    <p:set>
                                      <p:cBhvr>
                                        <p:cTn id="39" fill="hold"/>
                                        <p:tgtEl>
                                          <p:spTgt spid="284">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 fill="hold">
                                  <p:stCondLst>
                                    <p:cond delay="0"/>
                                  </p:stCondLst>
                                  <p:iterate type="el" backwards="0">
                                    <p:tmAbs val="0"/>
                                  </p:iterate>
                                  <p:childTnLst>
                                    <p:set>
                                      <p:cBhvr>
                                        <p:cTn id="43" fill="hold"/>
                                        <p:tgtEl>
                                          <p:spTgt spid="284">
                                            <p:txEl>
                                              <p:pRg st="10" end="10"/>
                                            </p:txEl>
                                          </p:spTgt>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 fill="hold">
                                  <p:stCondLst>
                                    <p:cond delay="0"/>
                                  </p:stCondLst>
                                  <p:iterate type="el" backwards="0">
                                    <p:tmAbs val="0"/>
                                  </p:iterate>
                                  <p:childTnLst>
                                    <p:set>
                                      <p:cBhvr>
                                        <p:cTn id="46" fill="hold"/>
                                        <p:tgtEl>
                                          <p:spTgt spid="28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 fill="hold">
                                  <p:stCondLst>
                                    <p:cond delay="0"/>
                                  </p:stCondLst>
                                  <p:iterate type="el" backwards="0">
                                    <p:tmAbs val="0"/>
                                  </p:iterate>
                                  <p:childTnLst>
                                    <p:set>
                                      <p:cBhvr>
                                        <p:cTn id="50" fill="hold"/>
                                        <p:tgtEl>
                                          <p:spTgt spid="284">
                                            <p:txEl>
                                              <p:pRg st="12" end="12"/>
                                            </p:txEl>
                                          </p:spTgt>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 fill="hold">
                                  <p:stCondLst>
                                    <p:cond delay="0"/>
                                  </p:stCondLst>
                                  <p:iterate type="el" backwards="0">
                                    <p:tmAbs val="0"/>
                                  </p:iterate>
                                  <p:childTnLst>
                                    <p:set>
                                      <p:cBhvr>
                                        <p:cTn id="53" fill="hold"/>
                                        <p:tgtEl>
                                          <p:spTgt spid="284">
                                            <p:txEl>
                                              <p:pRg st="13" end="1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0" presetID="1" grpId="1" fill="hold">
                                  <p:stCondLst>
                                    <p:cond delay="0"/>
                                  </p:stCondLst>
                                  <p:iterate type="el" backwards="0">
                                    <p:tmAbs val="0"/>
                                  </p:iterate>
                                  <p:childTnLst>
                                    <p:set>
                                      <p:cBhvr>
                                        <p:cTn id="57" fill="hold"/>
                                        <p:tgtEl>
                                          <p:spTgt spid="284">
                                            <p:txEl>
                                              <p:pRg st="14" end="14"/>
                                            </p:txEl>
                                          </p:spTgt>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 fill="hold">
                                  <p:stCondLst>
                                    <p:cond delay="0"/>
                                  </p:stCondLst>
                                  <p:iterate type="el" backwards="0">
                                    <p:tmAbs val="0"/>
                                  </p:iterate>
                                  <p:childTnLst>
                                    <p:set>
                                      <p:cBhvr>
                                        <p:cTn id="60" fill="hold"/>
                                        <p:tgtEl>
                                          <p:spTgt spid="284">
                                            <p:txEl>
                                              <p:pRg st="15" end="1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0" presetID="1" grpId="1" fill="hold">
                                  <p:stCondLst>
                                    <p:cond delay="0"/>
                                  </p:stCondLst>
                                  <p:iterate type="el" backwards="0">
                                    <p:tmAbs val="0"/>
                                  </p:iterate>
                                  <p:childTnLst>
                                    <p:set>
                                      <p:cBhvr>
                                        <p:cTn id="64" fill="hold"/>
                                        <p:tgtEl>
                                          <p:spTgt spid="284">
                                            <p:txEl>
                                              <p:pRg st="16" end="16"/>
                                            </p:txEl>
                                          </p:spTgt>
                                        </p:tgtEl>
                                        <p:attrNameLst>
                                          <p:attrName>style.visibility</p:attrName>
                                        </p:attrNameLst>
                                      </p:cBhvr>
                                      <p:to>
                                        <p:strVal val="visible"/>
                                      </p:to>
                                    </p:set>
                                  </p:childTnLst>
                                </p:cTn>
                              </p:par>
                            </p:childTnLst>
                          </p:cTn>
                        </p:par>
                        <p:par>
                          <p:cTn id="65" fill="hold">
                            <p:stCondLst>
                              <p:cond delay="0"/>
                            </p:stCondLst>
                            <p:childTnLst>
                              <p:par>
                                <p:cTn id="66" presetClass="entr" nodeType="afterEffect" presetSubtype="0" presetID="1" grpId="1" fill="hold">
                                  <p:stCondLst>
                                    <p:cond delay="0"/>
                                  </p:stCondLst>
                                  <p:iterate type="el" backwards="0">
                                    <p:tmAbs val="0"/>
                                  </p:iterate>
                                  <p:childTnLst>
                                    <p:set>
                                      <p:cBhvr>
                                        <p:cTn id="67" fill="hold"/>
                                        <p:tgtEl>
                                          <p:spTgt spid="284">
                                            <p:txEl>
                                              <p:pRg st="17" end="17"/>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Class="entr" nodeType="clickEffect" presetSubtype="0" presetID="1" grpId="1" fill="hold">
                                  <p:stCondLst>
                                    <p:cond delay="0"/>
                                  </p:stCondLst>
                                  <p:iterate type="el" backwards="0">
                                    <p:tmAbs val="0"/>
                                  </p:iterate>
                                  <p:childTnLst>
                                    <p:set>
                                      <p:cBhvr>
                                        <p:cTn id="71" fill="hold"/>
                                        <p:tgtEl>
                                          <p:spTgt spid="284">
                                            <p:txEl>
                                              <p:pRg st="18" end="18"/>
                                            </p:txEl>
                                          </p:spTgt>
                                        </p:tgtEl>
                                        <p:attrNameLst>
                                          <p:attrName>style.visibility</p:attrName>
                                        </p:attrNameLst>
                                      </p:cBhvr>
                                      <p:to>
                                        <p:strVal val="visible"/>
                                      </p:to>
                                    </p:set>
                                  </p:childTnLst>
                                </p:cTn>
                              </p:par>
                            </p:childTnLst>
                          </p:cTn>
                        </p:par>
                        <p:par>
                          <p:cTn id="72" fill="hold">
                            <p:stCondLst>
                              <p:cond delay="0"/>
                            </p:stCondLst>
                            <p:childTnLst>
                              <p:par>
                                <p:cTn id="73" presetClass="entr" nodeType="afterEffect" presetSubtype="0" presetID="1" grpId="1" fill="hold">
                                  <p:stCondLst>
                                    <p:cond delay="0"/>
                                  </p:stCondLst>
                                  <p:iterate type="el" backwards="0">
                                    <p:tmAbs val="0"/>
                                  </p:iterate>
                                  <p:childTnLst>
                                    <p:set>
                                      <p:cBhvr>
                                        <p:cTn id="74" fill="hold"/>
                                        <p:tgtEl>
                                          <p:spTgt spid="284">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0" presetID="1" grpId="1" fill="hold">
                                  <p:stCondLst>
                                    <p:cond delay="0"/>
                                  </p:stCondLst>
                                  <p:iterate type="el" backwards="0">
                                    <p:tmAbs val="0"/>
                                  </p:iterate>
                                  <p:childTnLst>
                                    <p:set>
                                      <p:cBhvr>
                                        <p:cTn id="78" fill="hold"/>
                                        <p:tgtEl>
                                          <p:spTgt spid="284">
                                            <p:txEl>
                                              <p:pRg st="20" end="2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4" grpId="1"/>
    </p:bldLst>
  </p:timing>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4" name="Shape 176"/>
          <p:cNvSpPr txBox="1"/>
          <p:nvPr>
            <p:ph type="title"/>
          </p:nvPr>
        </p:nvSpPr>
        <p:spPr>
          <a:xfrm>
            <a:off x="192475" y="151274"/>
            <a:ext cx="8663100" cy="393902"/>
          </a:xfrm>
          <a:prstGeom prst="rect">
            <a:avLst/>
          </a:prstGeom>
        </p:spPr>
        <p:txBody>
          <a:bodyPr/>
          <a:lstStyle>
            <a:lvl1pPr defTabSz="493776">
              <a:defRPr sz="1350"/>
            </a:lvl1pPr>
          </a:lstStyle>
          <a:p>
            <a:pPr/>
            <a:r>
              <a:t>Fault Tolerance</a:t>
            </a:r>
          </a:p>
        </p:txBody>
      </p:sp>
      <p:sp>
        <p:nvSpPr>
          <p:cNvPr id="1355" name="Shape 177"/>
          <p:cNvSpPr txBox="1"/>
          <p:nvPr>
            <p:ph type="body" sz="half" idx="1"/>
          </p:nvPr>
        </p:nvSpPr>
        <p:spPr>
          <a:xfrm>
            <a:off x="915400" y="900399"/>
            <a:ext cx="4643400" cy="3769502"/>
          </a:xfrm>
          <a:prstGeom prst="rect">
            <a:avLst/>
          </a:prstGeom>
        </p:spPr>
        <p:txBody>
          <a:bodyPr/>
          <a:lstStyle/>
          <a:p>
            <a:pPr marL="0" indent="0">
              <a:buSzTx/>
              <a:buNone/>
              <a:defRPr b="1" sz="1800">
                <a:solidFill>
                  <a:srgbClr val="B3B3B3"/>
                </a:solidFill>
              </a:defRPr>
            </a:pPr>
            <a:r>
              <a:t>Service Level Agreements  </a:t>
            </a:r>
          </a:p>
          <a:p>
            <a:pPr>
              <a:spcBef>
                <a:spcPts val="1000"/>
              </a:spcBef>
            </a:pPr>
            <a:r>
              <a:t>No Cascading Failures</a:t>
            </a:r>
          </a:p>
          <a:p>
            <a:pPr>
              <a:spcBef>
                <a:spcPts val="1000"/>
              </a:spcBef>
              <a:buClr>
                <a:srgbClr val="6C3F75"/>
              </a:buClr>
              <a:buFont typeface="Arial"/>
            </a:pPr>
            <a:r>
              <a:t>99.9%</a:t>
            </a:r>
          </a:p>
          <a:p>
            <a:pPr lvl="1">
              <a:spcBef>
                <a:spcPts val="1000"/>
              </a:spcBef>
              <a:buClr>
                <a:srgbClr val="6C3F75"/>
              </a:buClr>
              <a:buFont typeface="Arial"/>
              <a:defRPr b="1"/>
            </a:pPr>
            <a:r>
              <a:t>8h45m Yearly</a:t>
            </a:r>
          </a:p>
          <a:p>
            <a:pPr>
              <a:spcBef>
                <a:spcPts val="1000"/>
              </a:spcBef>
              <a:buClr>
                <a:srgbClr val="6C3F75"/>
              </a:buClr>
              <a:buFont typeface="Arial"/>
            </a:pPr>
            <a:r>
              <a:t>99.99%</a:t>
            </a:r>
          </a:p>
          <a:p>
            <a:pPr lvl="1">
              <a:spcBef>
                <a:spcPts val="1000"/>
              </a:spcBef>
              <a:buClr>
                <a:srgbClr val="6C3F75"/>
              </a:buClr>
              <a:buFont typeface="Arial"/>
              <a:defRPr b="1"/>
            </a:pPr>
            <a:r>
              <a:t>52m Yearly</a:t>
            </a:r>
          </a:p>
          <a:p>
            <a:pPr>
              <a:spcBef>
                <a:spcPts val="1000"/>
              </a:spcBef>
              <a:buClr>
                <a:srgbClr val="6C3F75"/>
              </a:buClr>
              <a:buFont typeface="Arial"/>
            </a:pPr>
            <a:r>
              <a:t>Reality is Often Worse</a:t>
            </a:r>
          </a:p>
        </p:txBody>
      </p:sp>
      <p:pic>
        <p:nvPicPr>
          <p:cNvPr id="1356" name="Shape 178" descr="Shape 178"/>
          <p:cNvPicPr>
            <a:picLocks noChangeAspect="1"/>
          </p:cNvPicPr>
          <p:nvPr/>
        </p:nvPicPr>
        <p:blipFill>
          <a:blip r:embed="rId2">
            <a:extLst/>
          </a:blip>
          <a:stretch>
            <a:fillRect/>
          </a:stretch>
        </p:blipFill>
        <p:spPr>
          <a:xfrm>
            <a:off x="4942949" y="889875"/>
            <a:ext cx="3280401" cy="3363758"/>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8" name="Shape 183"/>
          <p:cNvSpPr txBox="1"/>
          <p:nvPr>
            <p:ph type="title"/>
          </p:nvPr>
        </p:nvSpPr>
        <p:spPr>
          <a:xfrm>
            <a:off x="192475" y="151274"/>
            <a:ext cx="8663100" cy="393902"/>
          </a:xfrm>
          <a:prstGeom prst="rect">
            <a:avLst/>
          </a:prstGeom>
        </p:spPr>
        <p:txBody>
          <a:bodyPr/>
          <a:lstStyle>
            <a:lvl1pPr defTabSz="493776">
              <a:defRPr sz="1350"/>
            </a:lvl1pPr>
          </a:lstStyle>
          <a:p>
            <a:pPr/>
            <a:r>
              <a:t>Circuit Breaker Pattern</a:t>
            </a:r>
          </a:p>
        </p:txBody>
      </p:sp>
      <p:pic>
        <p:nvPicPr>
          <p:cNvPr id="1359" name="Shape 184" descr="Shape 184"/>
          <p:cNvPicPr>
            <a:picLocks noChangeAspect="1"/>
          </p:cNvPicPr>
          <p:nvPr/>
        </p:nvPicPr>
        <p:blipFill>
          <a:blip r:embed="rId2">
            <a:extLst/>
          </a:blip>
          <a:stretch>
            <a:fillRect/>
          </a:stretch>
        </p:blipFill>
        <p:spPr>
          <a:xfrm>
            <a:off x="947737" y="933450"/>
            <a:ext cx="7248526" cy="3276600"/>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1" name="Shape 189"/>
          <p:cNvSpPr txBox="1"/>
          <p:nvPr>
            <p:ph type="title"/>
          </p:nvPr>
        </p:nvSpPr>
        <p:spPr>
          <a:xfrm>
            <a:off x="192475" y="151274"/>
            <a:ext cx="8663100" cy="393902"/>
          </a:xfrm>
          <a:prstGeom prst="rect">
            <a:avLst/>
          </a:prstGeom>
        </p:spPr>
        <p:txBody>
          <a:bodyPr/>
          <a:lstStyle>
            <a:lvl1pPr defTabSz="493776">
              <a:defRPr sz="1350"/>
            </a:lvl1pPr>
          </a:lstStyle>
          <a:p>
            <a:pPr/>
            <a:r>
              <a:t>Spring Cloud with Hystrix</a:t>
            </a:r>
          </a:p>
        </p:txBody>
      </p:sp>
      <p:sp>
        <p:nvSpPr>
          <p:cNvPr id="1362" name="Shape 190"/>
          <p:cNvSpPr txBox="1"/>
          <p:nvPr>
            <p:ph type="body" idx="1"/>
          </p:nvPr>
        </p:nvSpPr>
        <p:spPr>
          <a:xfrm>
            <a:off x="915400" y="900399"/>
            <a:ext cx="7333200" cy="3769502"/>
          </a:xfrm>
          <a:prstGeom prst="rect">
            <a:avLst/>
          </a:prstGeom>
        </p:spPr>
        <p:txBody>
          <a:bodyPr/>
          <a:lstStyle/>
          <a:p>
            <a:pPr marL="0" indent="0">
              <a:buSzTx/>
              <a:buNone/>
              <a:defRPr b="1" sz="1800">
                <a:solidFill>
                  <a:srgbClr val="B3B3B3"/>
                </a:solidFill>
              </a:defRPr>
            </a:pPr>
            <a:r>
              <a:t>Instrumentation through Dependency Injection  </a:t>
            </a:r>
          </a:p>
          <a:p>
            <a:pPr>
              <a:spcBef>
                <a:spcPts val="1000"/>
              </a:spcBef>
            </a:pPr>
            <a:r>
              <a:t>Hystrix Publishes Per-Implementation Metrics</a:t>
            </a:r>
          </a:p>
          <a:p>
            <a:pPr lvl="1">
              <a:spcBef>
                <a:spcPts val="1000"/>
              </a:spcBef>
              <a:buClr>
                <a:srgbClr val="6C3F75"/>
              </a:buClr>
              <a:buFont typeface="Arial"/>
            </a:pPr>
            <a:r>
              <a:t>Informational and Status</a:t>
            </a:r>
          </a:p>
          <a:p>
            <a:pPr lvl="1">
              <a:spcBef>
                <a:spcPts val="1000"/>
              </a:spcBef>
              <a:buClr>
                <a:srgbClr val="6C3F75"/>
              </a:buClr>
              <a:buFont typeface="Arial"/>
            </a:pPr>
            <a:r>
              <a:t>Gauges and Counters</a:t>
            </a:r>
          </a:p>
          <a:p>
            <a:pPr lvl="1">
              <a:spcBef>
                <a:spcPts val="1000"/>
              </a:spcBef>
              <a:buClr>
                <a:srgbClr val="6C3F75"/>
              </a:buClr>
              <a:buFont typeface="Arial"/>
            </a:pPr>
            <a:r>
              <a:t>Latency Percentiles</a:t>
            </a:r>
          </a:p>
          <a:p>
            <a:pPr lvl="1">
              <a:spcBef>
                <a:spcPts val="1000"/>
              </a:spcBef>
              <a:buClr>
                <a:srgbClr val="6C3F75"/>
              </a:buClr>
              <a:buFont typeface="Arial"/>
            </a:pPr>
            <a:r>
              <a:t>Latency Percentiles for End-To-End Execution</a:t>
            </a:r>
          </a:p>
          <a:p>
            <a:pPr lvl="1">
              <a:spcBef>
                <a:spcPts val="1000"/>
              </a:spcBef>
              <a:buClr>
                <a:srgbClr val="6C3F75"/>
              </a:buClr>
              <a:buFont typeface="Arial"/>
            </a:pPr>
            <a:r>
              <a:t>Property Values</a:t>
            </a:r>
          </a:p>
          <a:p>
            <a:pPr>
              <a:spcBef>
                <a:spcPts val="1000"/>
              </a:spcBef>
              <a:buClr>
                <a:srgbClr val="6C3F75"/>
              </a:buClr>
              <a:buFont typeface="Arial"/>
            </a:pPr>
            <a:r>
              <a:t>Integration with Spring Actuators</a:t>
            </a:r>
          </a:p>
          <a:p>
            <a:pPr>
              <a:spcBef>
                <a:spcPts val="1000"/>
              </a:spcBef>
              <a:buClr>
                <a:srgbClr val="6C3F75"/>
              </a:buClr>
              <a:buFont typeface="Arial"/>
              <a:defRPr i="1"/>
            </a:pPr>
            <a:r>
              <a:t>Optional </a:t>
            </a:r>
            <a:r>
              <a:rPr i="0"/>
              <a:t>Publishing via Turbine and RabbitMQ</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4" name="Shape 195"/>
          <p:cNvSpPr txBox="1"/>
          <p:nvPr>
            <p:ph type="title"/>
          </p:nvPr>
        </p:nvSpPr>
        <p:spPr>
          <a:xfrm>
            <a:off x="192475" y="151274"/>
            <a:ext cx="8663100" cy="393902"/>
          </a:xfrm>
          <a:prstGeom prst="rect">
            <a:avLst/>
          </a:prstGeom>
        </p:spPr>
        <p:txBody>
          <a:bodyPr/>
          <a:lstStyle>
            <a:lvl1pPr defTabSz="493776">
              <a:defRPr sz="1350"/>
            </a:lvl1pPr>
          </a:lstStyle>
          <a:p>
            <a:pPr/>
            <a:r>
              <a:t>Hystrix with Turbine</a:t>
            </a:r>
          </a:p>
        </p:txBody>
      </p:sp>
      <p:pic>
        <p:nvPicPr>
          <p:cNvPr id="1365" name="Shape 196" descr="Shape 196"/>
          <p:cNvPicPr>
            <a:picLocks noChangeAspect="1"/>
          </p:cNvPicPr>
          <p:nvPr/>
        </p:nvPicPr>
        <p:blipFill>
          <a:blip r:embed="rId3">
            <a:extLst/>
          </a:blip>
          <a:stretch>
            <a:fillRect/>
          </a:stretch>
        </p:blipFill>
        <p:spPr>
          <a:xfrm>
            <a:off x="1528413" y="795337"/>
            <a:ext cx="5991226" cy="3552826"/>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9" name="Shape 201"/>
          <p:cNvSpPr txBox="1"/>
          <p:nvPr>
            <p:ph type="title"/>
          </p:nvPr>
        </p:nvSpPr>
        <p:spPr>
          <a:xfrm>
            <a:off x="192475" y="151274"/>
            <a:ext cx="8663100" cy="393902"/>
          </a:xfrm>
          <a:prstGeom prst="rect">
            <a:avLst/>
          </a:prstGeom>
        </p:spPr>
        <p:txBody>
          <a:bodyPr/>
          <a:lstStyle>
            <a:lvl1pPr defTabSz="493776">
              <a:defRPr sz="1350"/>
            </a:lvl1pPr>
          </a:lstStyle>
          <a:p>
            <a:pPr/>
            <a:r>
              <a:t>Spring Cloud Services for Pivotal Cloud Foundry</a:t>
            </a:r>
          </a:p>
        </p:txBody>
      </p:sp>
      <p:sp>
        <p:nvSpPr>
          <p:cNvPr id="1370" name="Shape 202"/>
          <p:cNvSpPr txBox="1"/>
          <p:nvPr>
            <p:ph type="body" sz="half" idx="1"/>
          </p:nvPr>
        </p:nvSpPr>
        <p:spPr>
          <a:xfrm>
            <a:off x="192474" y="900399"/>
            <a:ext cx="4112102" cy="3769502"/>
          </a:xfrm>
          <a:prstGeom prst="rect">
            <a:avLst/>
          </a:prstGeom>
        </p:spPr>
        <p:txBody>
          <a:bodyPr/>
          <a:lstStyle/>
          <a:p>
            <a:pPr marL="0" indent="0">
              <a:buSzTx/>
              <a:buNone/>
              <a:defRPr b="1" sz="1600">
                <a:solidFill>
                  <a:srgbClr val="B3B3B3"/>
                </a:solidFill>
              </a:defRPr>
            </a:pPr>
            <a:r>
              <a:t>Better Together</a:t>
            </a:r>
          </a:p>
          <a:p>
            <a:pPr indent="-342900">
              <a:spcBef>
                <a:spcPts val="1000"/>
              </a:spcBef>
              <a:buClr>
                <a:srgbClr val="6C3F75"/>
              </a:buClr>
              <a:buSzPts val="1800"/>
              <a:buFont typeface="Arial"/>
              <a:defRPr sz="1800"/>
            </a:pPr>
            <a:r>
              <a:t>Automated Deployment</a:t>
            </a:r>
          </a:p>
          <a:p>
            <a:pPr lvl="1" indent="-342900">
              <a:spcBef>
                <a:spcPts val="1000"/>
              </a:spcBef>
              <a:buClr>
                <a:srgbClr val="6C3F75"/>
              </a:buClr>
              <a:buSzPts val="1800"/>
              <a:buFont typeface="Arial"/>
              <a:defRPr sz="1800"/>
            </a:pPr>
            <a:r>
              <a:t>Dashboard</a:t>
            </a:r>
          </a:p>
          <a:p>
            <a:pPr lvl="1" indent="-342900">
              <a:spcBef>
                <a:spcPts val="1000"/>
              </a:spcBef>
              <a:buClr>
                <a:srgbClr val="6C3F75"/>
              </a:buClr>
              <a:buSzPts val="1800"/>
              <a:buFont typeface="Arial"/>
              <a:defRPr sz="1800"/>
            </a:pPr>
            <a:r>
              <a:t>Turbine</a:t>
            </a:r>
          </a:p>
          <a:p>
            <a:pPr lvl="1" indent="-342900">
              <a:spcBef>
                <a:spcPts val="1000"/>
              </a:spcBef>
              <a:buClr>
                <a:srgbClr val="6C3F75"/>
              </a:buClr>
              <a:buSzPts val="1800"/>
              <a:buFont typeface="Arial"/>
              <a:defRPr sz="1800"/>
            </a:pPr>
            <a:r>
              <a:t>RabbitMQ</a:t>
            </a:r>
          </a:p>
          <a:p>
            <a:pPr indent="-342900">
              <a:spcBef>
                <a:spcPts val="1000"/>
              </a:spcBef>
              <a:buClr>
                <a:srgbClr val="6C3F75"/>
              </a:buClr>
              <a:buSzPts val="1800"/>
              <a:buFont typeface="Arial"/>
              <a:defRPr sz="1800"/>
            </a:pPr>
            <a:r>
              <a:t>Service Bindings</a:t>
            </a:r>
          </a:p>
          <a:p>
            <a:pPr indent="-342900">
              <a:spcBef>
                <a:spcPts val="1000"/>
              </a:spcBef>
              <a:buClr>
                <a:srgbClr val="6C3F75"/>
              </a:buClr>
              <a:buSzPts val="1800"/>
              <a:buFont typeface="Arial"/>
              <a:defRPr i="1" sz="1800"/>
            </a:pPr>
            <a:r>
              <a:t>Optional</a:t>
            </a:r>
            <a:r>
              <a:rPr i="0"/>
              <a:t> Spring Starter Dependency</a:t>
            </a:r>
          </a:p>
        </p:txBody>
      </p:sp>
      <p:pic>
        <p:nvPicPr>
          <p:cNvPr id="1371" name="Shape 203" descr="Shape 203"/>
          <p:cNvPicPr>
            <a:picLocks noChangeAspect="1"/>
          </p:cNvPicPr>
          <p:nvPr/>
        </p:nvPicPr>
        <p:blipFill>
          <a:blip r:embed="rId2">
            <a:extLst/>
          </a:blip>
          <a:stretch>
            <a:fillRect/>
          </a:stretch>
        </p:blipFill>
        <p:spPr>
          <a:xfrm>
            <a:off x="4925424" y="1104900"/>
            <a:ext cx="3762376" cy="2933700"/>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3" name="Shape 208"/>
          <p:cNvSpPr txBox="1"/>
          <p:nvPr>
            <p:ph type="title"/>
          </p:nvPr>
        </p:nvSpPr>
        <p:spPr>
          <a:xfrm>
            <a:off x="192475" y="151274"/>
            <a:ext cx="8663100" cy="393902"/>
          </a:xfrm>
          <a:prstGeom prst="rect">
            <a:avLst/>
          </a:prstGeom>
        </p:spPr>
        <p:txBody>
          <a:bodyPr/>
          <a:lstStyle>
            <a:lvl1pPr defTabSz="493776">
              <a:defRPr sz="1350"/>
            </a:lvl1pPr>
          </a:lstStyle>
          <a:p>
            <a:pPr/>
            <a:r>
              <a:t>Spring Cloud with Hystrix</a:t>
            </a:r>
          </a:p>
        </p:txBody>
      </p:sp>
      <p:sp>
        <p:nvSpPr>
          <p:cNvPr id="1374" name="Shape 209"/>
          <p:cNvSpPr txBox="1"/>
          <p:nvPr>
            <p:ph type="body" idx="1"/>
          </p:nvPr>
        </p:nvSpPr>
        <p:spPr>
          <a:xfrm>
            <a:off x="915400" y="900399"/>
            <a:ext cx="7333200" cy="3769502"/>
          </a:xfrm>
          <a:prstGeom prst="rect">
            <a:avLst/>
          </a:prstGeom>
        </p:spPr>
        <p:txBody>
          <a:bodyPr/>
          <a:lstStyle/>
          <a:p>
            <a:pPr marL="0" indent="0" defTabSz="850391">
              <a:lnSpc>
                <a:spcPct val="115000"/>
              </a:lnSpc>
              <a:buSzTx/>
              <a:buNone/>
              <a:defRPr b="1" sz="1116">
                <a:solidFill>
                  <a:srgbClr val="006666"/>
                </a:solidFill>
                <a:latin typeface="Consolas"/>
                <a:ea typeface="Consolas"/>
                <a:cs typeface="Consolas"/>
                <a:sym typeface="Consolas"/>
              </a:defRPr>
            </a:pPr>
            <a:r>
              <a:t>@Service</a:t>
            </a:r>
            <a:endParaRPr>
              <a:solidFill>
                <a:srgbClr val="6C3F75"/>
              </a:solidFill>
            </a:endParaRPr>
          </a:p>
          <a:p>
            <a:pPr marL="0" indent="0" defTabSz="850391">
              <a:lnSpc>
                <a:spcPct val="115000"/>
              </a:lnSpc>
              <a:buSzTx/>
              <a:buNone/>
              <a:defRPr b="1" sz="1116">
                <a:solidFill>
                  <a:srgbClr val="000088"/>
                </a:solidFill>
                <a:latin typeface="Consolas"/>
                <a:ea typeface="Consolas"/>
                <a:cs typeface="Consolas"/>
                <a:sym typeface="Consolas"/>
              </a:defRPr>
            </a:pPr>
            <a:r>
              <a:t>public</a:t>
            </a:r>
            <a:r>
              <a:rPr>
                <a:solidFill>
                  <a:srgbClr val="6C3F75"/>
                </a:solidFill>
              </a:rPr>
              <a:t> </a:t>
            </a:r>
            <a:r>
              <a:t>class</a:t>
            </a:r>
            <a:r>
              <a:rPr>
                <a:solidFill>
                  <a:srgbClr val="6C3F75"/>
                </a:solidFill>
              </a:rPr>
              <a:t> </a:t>
            </a:r>
            <a:r>
              <a:rPr>
                <a:solidFill>
                  <a:srgbClr val="660066"/>
                </a:solidFill>
              </a:rPr>
              <a:t>BookService</a:t>
            </a:r>
            <a:r>
              <a:rPr>
                <a:solidFill>
                  <a:srgbClr val="6C3F75"/>
                </a:solidFill>
              </a:rPr>
              <a:t> {</a:t>
            </a:r>
            <a:endParaRPr>
              <a:solidFill>
                <a:srgbClr val="6C3F75"/>
              </a:solidFill>
            </a:endParaRPr>
          </a:p>
          <a:p>
            <a:pPr marL="0" indent="0" defTabSz="850391">
              <a:lnSpc>
                <a:spcPct val="115000"/>
              </a:lnSpc>
              <a:buSzTx/>
              <a:buNone/>
              <a:defRPr b="1" sz="1116">
                <a:solidFill>
                  <a:srgbClr val="6C3F75"/>
                </a:solidFill>
                <a:latin typeface="Consolas"/>
                <a:ea typeface="Consolas"/>
                <a:cs typeface="Consolas"/>
                <a:sym typeface="Consolas"/>
              </a:defRPr>
            </a:pPr>
            <a:r>
              <a:t>  </a:t>
            </a:r>
            <a:r>
              <a:rPr>
                <a:solidFill>
                  <a:srgbClr val="000088"/>
                </a:solidFill>
              </a:rPr>
              <a:t>private</a:t>
            </a:r>
            <a:r>
              <a:t> </a:t>
            </a:r>
            <a:r>
              <a:rPr>
                <a:solidFill>
                  <a:srgbClr val="000088"/>
                </a:solidFill>
              </a:rPr>
              <a:t>final</a:t>
            </a:r>
            <a:r>
              <a:t> </a:t>
            </a:r>
            <a:r>
              <a:rPr>
                <a:solidFill>
                  <a:srgbClr val="660066"/>
                </a:solidFill>
              </a:rPr>
              <a:t>RestTemplate</a:t>
            </a:r>
            <a:r>
              <a:t> restTemplate;</a:t>
            </a:r>
          </a:p>
          <a:p>
            <a:pPr marL="0" indent="0" defTabSz="850391">
              <a:lnSpc>
                <a:spcPct val="115000"/>
              </a:lnSpc>
              <a:buSzTx/>
              <a:buNone/>
              <a:defRPr b="1" sz="1116">
                <a:solidFill>
                  <a:srgbClr val="6C3F75"/>
                </a:solidFill>
                <a:latin typeface="Consolas"/>
                <a:ea typeface="Consolas"/>
                <a:cs typeface="Consolas"/>
                <a:sym typeface="Consolas"/>
              </a:defRPr>
            </a:pPr>
          </a:p>
          <a:p>
            <a:pPr marL="0" indent="0" defTabSz="850391">
              <a:lnSpc>
                <a:spcPct val="115000"/>
              </a:lnSpc>
              <a:buSzTx/>
              <a:buNone/>
              <a:defRPr b="1" sz="1116">
                <a:solidFill>
                  <a:srgbClr val="6C3F75"/>
                </a:solidFill>
                <a:latin typeface="Consolas"/>
                <a:ea typeface="Consolas"/>
                <a:cs typeface="Consolas"/>
                <a:sym typeface="Consolas"/>
              </a:defRPr>
            </a:pPr>
            <a:r>
              <a:t>  </a:t>
            </a:r>
            <a:r>
              <a:rPr>
                <a:solidFill>
                  <a:srgbClr val="000088"/>
                </a:solidFill>
              </a:rPr>
              <a:t>public</a:t>
            </a:r>
            <a:r>
              <a:t> </a:t>
            </a:r>
            <a:r>
              <a:rPr>
                <a:solidFill>
                  <a:srgbClr val="660066"/>
                </a:solidFill>
              </a:rPr>
              <a:t>BookService</a:t>
            </a:r>
            <a:r>
              <a:rPr>
                <a:solidFill>
                  <a:srgbClr val="666600"/>
                </a:solidFill>
              </a:rPr>
              <a:t>(</a:t>
            </a:r>
            <a:r>
              <a:rPr>
                <a:solidFill>
                  <a:srgbClr val="660066"/>
                </a:solidFill>
              </a:rPr>
              <a:t>RestTemplate</a:t>
            </a:r>
            <a:r>
              <a:t> rest</a:t>
            </a:r>
            <a:r>
              <a:rPr>
                <a:solidFill>
                  <a:srgbClr val="666600"/>
                </a:solidFill>
              </a:rPr>
              <a:t>)</a:t>
            </a:r>
            <a:r>
              <a:t> {</a:t>
            </a:r>
          </a:p>
          <a:p>
            <a:pPr marL="0" indent="0" defTabSz="850391">
              <a:lnSpc>
                <a:spcPct val="115000"/>
              </a:lnSpc>
              <a:buSzTx/>
              <a:buNone/>
              <a:defRPr b="1" sz="1116">
                <a:solidFill>
                  <a:srgbClr val="6C3F75"/>
                </a:solidFill>
                <a:latin typeface="Consolas"/>
                <a:ea typeface="Consolas"/>
                <a:cs typeface="Consolas"/>
                <a:sym typeface="Consolas"/>
              </a:defRPr>
            </a:pPr>
            <a:r>
              <a:t>    </a:t>
            </a:r>
            <a:r>
              <a:rPr>
                <a:solidFill>
                  <a:srgbClr val="000088"/>
                </a:solidFill>
              </a:rPr>
              <a:t>this</a:t>
            </a:r>
            <a:r>
              <a:rPr>
                <a:solidFill>
                  <a:srgbClr val="666600"/>
                </a:solidFill>
              </a:rPr>
              <a:t>.</a:t>
            </a:r>
            <a:r>
              <a:t>restTemplate </a:t>
            </a:r>
            <a:r>
              <a:rPr>
                <a:solidFill>
                  <a:srgbClr val="666600"/>
                </a:solidFill>
              </a:rPr>
              <a:t>=</a:t>
            </a:r>
            <a:r>
              <a:t> rest;</a:t>
            </a:r>
          </a:p>
          <a:p>
            <a:pPr marL="0" indent="0" defTabSz="850391">
              <a:lnSpc>
                <a:spcPct val="115000"/>
              </a:lnSpc>
              <a:buSzTx/>
              <a:buNone/>
              <a:defRPr b="1" sz="1116">
                <a:solidFill>
                  <a:srgbClr val="6C3F75"/>
                </a:solidFill>
                <a:latin typeface="Consolas"/>
                <a:ea typeface="Consolas"/>
                <a:cs typeface="Consolas"/>
                <a:sym typeface="Consolas"/>
              </a:defRPr>
            </a:pPr>
            <a:r>
              <a:t>  }</a:t>
            </a:r>
          </a:p>
          <a:p>
            <a:pPr marL="0" indent="0" defTabSz="850391">
              <a:lnSpc>
                <a:spcPct val="115000"/>
              </a:lnSpc>
              <a:buSzTx/>
              <a:buNone/>
              <a:defRPr b="1" sz="1116">
                <a:solidFill>
                  <a:srgbClr val="6C3F75"/>
                </a:solidFill>
                <a:latin typeface="Consolas"/>
                <a:ea typeface="Consolas"/>
                <a:cs typeface="Consolas"/>
                <a:sym typeface="Consolas"/>
              </a:defRPr>
            </a:pPr>
          </a:p>
          <a:p>
            <a:pPr marL="0" indent="0" defTabSz="850391">
              <a:lnSpc>
                <a:spcPct val="115000"/>
              </a:lnSpc>
              <a:buSzTx/>
              <a:buNone/>
              <a:defRPr b="1" sz="1116">
                <a:solidFill>
                  <a:srgbClr val="6C3F75"/>
                </a:solidFill>
                <a:latin typeface="Consolas"/>
                <a:ea typeface="Consolas"/>
                <a:cs typeface="Consolas"/>
                <a:sym typeface="Consolas"/>
              </a:defRPr>
            </a:pPr>
            <a:r>
              <a:t>  </a:t>
            </a:r>
            <a:r>
              <a:rPr>
                <a:solidFill>
                  <a:srgbClr val="006666"/>
                </a:solidFill>
              </a:rPr>
              <a:t>@HystrixCommand</a:t>
            </a:r>
            <a:r>
              <a:rPr>
                <a:solidFill>
                  <a:srgbClr val="666600"/>
                </a:solidFill>
              </a:rPr>
              <a:t>(</a:t>
            </a:r>
            <a:r>
              <a:t>fallbackMethod </a:t>
            </a:r>
            <a:r>
              <a:rPr>
                <a:solidFill>
                  <a:srgbClr val="666600"/>
                </a:solidFill>
              </a:rPr>
              <a:t>=</a:t>
            </a:r>
            <a:r>
              <a:t> </a:t>
            </a:r>
            <a:r>
              <a:rPr>
                <a:solidFill>
                  <a:srgbClr val="008800"/>
                </a:solidFill>
              </a:rPr>
              <a:t>"reliable")</a:t>
            </a:r>
          </a:p>
          <a:p>
            <a:pPr marL="0" indent="0" defTabSz="850391">
              <a:lnSpc>
                <a:spcPct val="115000"/>
              </a:lnSpc>
              <a:buSzTx/>
              <a:buNone/>
              <a:defRPr b="1" sz="1116">
                <a:solidFill>
                  <a:srgbClr val="6C3F75"/>
                </a:solidFill>
                <a:latin typeface="Consolas"/>
                <a:ea typeface="Consolas"/>
                <a:cs typeface="Consolas"/>
                <a:sym typeface="Consolas"/>
              </a:defRPr>
            </a:pPr>
            <a:r>
              <a:t>  </a:t>
            </a:r>
            <a:r>
              <a:rPr>
                <a:solidFill>
                  <a:srgbClr val="000088"/>
                </a:solidFill>
              </a:rPr>
              <a:t>public</a:t>
            </a:r>
            <a:r>
              <a:t> </a:t>
            </a:r>
            <a:r>
              <a:rPr>
                <a:solidFill>
                  <a:srgbClr val="660066"/>
                </a:solidFill>
              </a:rPr>
              <a:t>String</a:t>
            </a:r>
            <a:r>
              <a:t> readingList</a:t>
            </a:r>
            <a:r>
              <a:rPr>
                <a:solidFill>
                  <a:srgbClr val="666600"/>
                </a:solidFill>
              </a:rPr>
              <a:t>()</a:t>
            </a:r>
            <a:r>
              <a:t> {</a:t>
            </a:r>
          </a:p>
          <a:p>
            <a:pPr marL="0" indent="0" defTabSz="850391">
              <a:lnSpc>
                <a:spcPct val="115000"/>
              </a:lnSpc>
              <a:buSzTx/>
              <a:buNone/>
              <a:defRPr b="1" sz="1116">
                <a:solidFill>
                  <a:srgbClr val="6C3F75"/>
                </a:solidFill>
                <a:latin typeface="Consolas"/>
                <a:ea typeface="Consolas"/>
                <a:cs typeface="Consolas"/>
                <a:sym typeface="Consolas"/>
              </a:defRPr>
            </a:pPr>
            <a:r>
              <a:t>    URI uri </a:t>
            </a:r>
            <a:r>
              <a:rPr>
                <a:solidFill>
                  <a:srgbClr val="666600"/>
                </a:solidFill>
              </a:rPr>
              <a:t>=</a:t>
            </a:r>
            <a:r>
              <a:t> URI</a:t>
            </a:r>
            <a:r>
              <a:rPr>
                <a:solidFill>
                  <a:srgbClr val="666600"/>
                </a:solidFill>
              </a:rPr>
              <a:t>.</a:t>
            </a:r>
            <a:r>
              <a:t>create</a:t>
            </a:r>
            <a:r>
              <a:rPr>
                <a:solidFill>
                  <a:srgbClr val="666600"/>
                </a:solidFill>
              </a:rPr>
              <a:t>(</a:t>
            </a:r>
            <a:r>
              <a:rPr>
                <a:solidFill>
                  <a:srgbClr val="008800"/>
                </a:solidFill>
              </a:rPr>
              <a:t>"http://localhost:8090/recommended"</a:t>
            </a:r>
            <a:r>
              <a:rPr>
                <a:solidFill>
                  <a:srgbClr val="666600"/>
                </a:solidFill>
              </a:rPr>
              <a:t>);</a:t>
            </a:r>
          </a:p>
          <a:p>
            <a:pPr marL="0" indent="0" defTabSz="850391">
              <a:lnSpc>
                <a:spcPct val="115000"/>
              </a:lnSpc>
              <a:buSzTx/>
              <a:buNone/>
              <a:defRPr b="1" sz="1116">
                <a:solidFill>
                  <a:srgbClr val="6C3F75"/>
                </a:solidFill>
                <a:latin typeface="Consolas"/>
                <a:ea typeface="Consolas"/>
                <a:cs typeface="Consolas"/>
                <a:sym typeface="Consolas"/>
              </a:defRPr>
            </a:pPr>
            <a:r>
              <a:t>    </a:t>
            </a:r>
            <a:r>
              <a:rPr>
                <a:solidFill>
                  <a:srgbClr val="000088"/>
                </a:solidFill>
              </a:rPr>
              <a:t>return</a:t>
            </a:r>
            <a:r>
              <a:t> </a:t>
            </a:r>
            <a:r>
              <a:rPr>
                <a:solidFill>
                  <a:srgbClr val="000088"/>
                </a:solidFill>
              </a:rPr>
              <a:t>this</a:t>
            </a:r>
            <a:r>
              <a:rPr>
                <a:solidFill>
                  <a:srgbClr val="666600"/>
                </a:solidFill>
              </a:rPr>
              <a:t>.</a:t>
            </a:r>
            <a:r>
              <a:t>restTemplate</a:t>
            </a:r>
            <a:r>
              <a:rPr>
                <a:solidFill>
                  <a:srgbClr val="666600"/>
                </a:solidFill>
              </a:rPr>
              <a:t>.</a:t>
            </a:r>
            <a:r>
              <a:t>getForObject</a:t>
            </a:r>
            <a:r>
              <a:rPr>
                <a:solidFill>
                  <a:srgbClr val="666600"/>
                </a:solidFill>
              </a:rPr>
              <a:t>(</a:t>
            </a:r>
            <a:r>
              <a:t>uri</a:t>
            </a:r>
            <a:r>
              <a:rPr>
                <a:solidFill>
                  <a:srgbClr val="666600"/>
                </a:solidFill>
              </a:rPr>
              <a:t>,</a:t>
            </a:r>
            <a:r>
              <a:t> </a:t>
            </a:r>
            <a:r>
              <a:rPr>
                <a:solidFill>
                  <a:srgbClr val="660066"/>
                </a:solidFill>
              </a:rPr>
              <a:t>String</a:t>
            </a:r>
            <a:r>
              <a:rPr>
                <a:solidFill>
                  <a:srgbClr val="666600"/>
                </a:solidFill>
              </a:rPr>
              <a:t>.</a:t>
            </a:r>
            <a:r>
              <a:rPr>
                <a:solidFill>
                  <a:srgbClr val="000088"/>
                </a:solidFill>
              </a:rPr>
              <a:t>class</a:t>
            </a:r>
            <a:r>
              <a:rPr>
                <a:solidFill>
                  <a:srgbClr val="666600"/>
                </a:solidFill>
              </a:rPr>
              <a:t>);</a:t>
            </a:r>
          </a:p>
          <a:p>
            <a:pPr marL="0" indent="0" defTabSz="850391">
              <a:lnSpc>
                <a:spcPct val="115000"/>
              </a:lnSpc>
              <a:buSzTx/>
              <a:buNone/>
              <a:defRPr b="1" sz="1116">
                <a:solidFill>
                  <a:srgbClr val="6C3F75"/>
                </a:solidFill>
                <a:latin typeface="Consolas"/>
                <a:ea typeface="Consolas"/>
                <a:cs typeface="Consolas"/>
                <a:sym typeface="Consolas"/>
              </a:defRPr>
            </a:pPr>
            <a:r>
              <a:t>  }</a:t>
            </a:r>
          </a:p>
          <a:p>
            <a:pPr marL="0" indent="0" defTabSz="850391">
              <a:lnSpc>
                <a:spcPct val="115000"/>
              </a:lnSpc>
              <a:buSzTx/>
              <a:buNone/>
              <a:defRPr b="1" sz="1116">
                <a:solidFill>
                  <a:srgbClr val="6C3F75"/>
                </a:solidFill>
                <a:latin typeface="Consolas"/>
                <a:ea typeface="Consolas"/>
                <a:cs typeface="Consolas"/>
                <a:sym typeface="Consolas"/>
              </a:defRPr>
            </a:pPr>
          </a:p>
          <a:p>
            <a:pPr marL="0" indent="0" defTabSz="850391">
              <a:lnSpc>
                <a:spcPct val="115000"/>
              </a:lnSpc>
              <a:buSzTx/>
              <a:buNone/>
              <a:defRPr b="1" sz="1116">
                <a:solidFill>
                  <a:srgbClr val="6C3F75"/>
                </a:solidFill>
                <a:latin typeface="Consolas"/>
                <a:ea typeface="Consolas"/>
                <a:cs typeface="Consolas"/>
                <a:sym typeface="Consolas"/>
              </a:defRPr>
            </a:pPr>
            <a:r>
              <a:t>  </a:t>
            </a:r>
            <a:r>
              <a:rPr>
                <a:solidFill>
                  <a:srgbClr val="000088"/>
                </a:solidFill>
              </a:rPr>
              <a:t>public</a:t>
            </a:r>
            <a:r>
              <a:t> </a:t>
            </a:r>
            <a:r>
              <a:rPr>
                <a:solidFill>
                  <a:srgbClr val="660066"/>
                </a:solidFill>
              </a:rPr>
              <a:t>String</a:t>
            </a:r>
            <a:r>
              <a:t> reliable</a:t>
            </a:r>
            <a:r>
              <a:rPr>
                <a:solidFill>
                  <a:srgbClr val="666600"/>
                </a:solidFill>
              </a:rPr>
              <a:t>()</a:t>
            </a:r>
            <a:r>
              <a:t> {</a:t>
            </a:r>
          </a:p>
          <a:p>
            <a:pPr marL="0" indent="0" defTabSz="850391">
              <a:lnSpc>
                <a:spcPct val="115000"/>
              </a:lnSpc>
              <a:buSzTx/>
              <a:buNone/>
              <a:defRPr b="1" sz="1116">
                <a:solidFill>
                  <a:srgbClr val="6C3F75"/>
                </a:solidFill>
                <a:latin typeface="Consolas"/>
                <a:ea typeface="Consolas"/>
                <a:cs typeface="Consolas"/>
                <a:sym typeface="Consolas"/>
              </a:defRPr>
            </a:pPr>
            <a:r>
              <a:t>    </a:t>
            </a:r>
            <a:r>
              <a:rPr>
                <a:solidFill>
                  <a:srgbClr val="000088"/>
                </a:solidFill>
              </a:rPr>
              <a:t>return</a:t>
            </a:r>
            <a:r>
              <a:t> </a:t>
            </a:r>
            <a:r>
              <a:rPr>
                <a:solidFill>
                  <a:srgbClr val="008800"/>
                </a:solidFill>
              </a:rPr>
              <a:t>"Cloud Native Java (O'Reilly)";</a:t>
            </a:r>
          </a:p>
          <a:p>
            <a:pPr marL="0" indent="0" defTabSz="850391">
              <a:lnSpc>
                <a:spcPct val="115000"/>
              </a:lnSpc>
              <a:buSzTx/>
              <a:buNone/>
              <a:defRPr b="1" sz="1116">
                <a:solidFill>
                  <a:srgbClr val="6C3F75"/>
                </a:solidFill>
                <a:latin typeface="Consolas"/>
                <a:ea typeface="Consolas"/>
                <a:cs typeface="Consolas"/>
                <a:sym typeface="Consolas"/>
              </a:defRPr>
            </a:pPr>
            <a:r>
              <a:t>  }</a:t>
            </a:r>
          </a:p>
          <a:p>
            <a:pPr marL="0" indent="0" defTabSz="850391">
              <a:lnSpc>
                <a:spcPct val="115000"/>
              </a:lnSpc>
              <a:buSzTx/>
              <a:buNone/>
              <a:defRPr b="1" sz="1116">
                <a:solidFill>
                  <a:srgbClr val="6C3F75"/>
                </a:solidFill>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8" name="Shape 214"/>
          <p:cNvSpPr txBox="1"/>
          <p:nvPr>
            <p:ph type="title"/>
          </p:nvPr>
        </p:nvSpPr>
        <p:spPr>
          <a:xfrm>
            <a:off x="192475" y="151274"/>
            <a:ext cx="8663100" cy="393902"/>
          </a:xfrm>
          <a:prstGeom prst="rect">
            <a:avLst/>
          </a:prstGeom>
        </p:spPr>
        <p:txBody>
          <a:bodyPr/>
          <a:lstStyle>
            <a:lvl1pPr defTabSz="493776">
              <a:defRPr sz="1350"/>
            </a:lvl1pPr>
          </a:lstStyle>
          <a:p>
            <a:pPr/>
            <a:r>
              <a:t>Spring Cloud with Circuit Breaker</a:t>
            </a:r>
          </a:p>
        </p:txBody>
      </p:sp>
      <p:sp>
        <p:nvSpPr>
          <p:cNvPr id="1379" name="Shape 215"/>
          <p:cNvSpPr txBox="1"/>
          <p:nvPr>
            <p:ph type="body" idx="1"/>
          </p:nvPr>
        </p:nvSpPr>
        <p:spPr>
          <a:xfrm>
            <a:off x="915400" y="900399"/>
            <a:ext cx="7333200" cy="3769502"/>
          </a:xfrm>
          <a:prstGeom prst="rect">
            <a:avLst/>
          </a:prstGeom>
        </p:spPr>
        <p:txBody>
          <a:bodyPr anchor="ctr"/>
          <a:lstStyle/>
          <a:p>
            <a:pPr marL="0" indent="0">
              <a:lnSpc>
                <a:spcPct val="115000"/>
              </a:lnSpc>
              <a:buSzTx/>
              <a:buNone/>
              <a:defRPr b="1">
                <a:solidFill>
                  <a:srgbClr val="006666"/>
                </a:solidFill>
                <a:latin typeface="Consolas"/>
                <a:ea typeface="Consolas"/>
                <a:cs typeface="Consolas"/>
                <a:sym typeface="Consolas"/>
              </a:defRPr>
            </a:pPr>
            <a:r>
              <a:t>@EnableDiscoveryClient</a:t>
            </a:r>
          </a:p>
          <a:p>
            <a:pPr marL="0" indent="0">
              <a:lnSpc>
                <a:spcPct val="115000"/>
              </a:lnSpc>
              <a:buSzTx/>
              <a:buNone/>
              <a:defRPr b="1">
                <a:solidFill>
                  <a:srgbClr val="006666"/>
                </a:solidFill>
                <a:latin typeface="Consolas"/>
                <a:ea typeface="Consolas"/>
                <a:cs typeface="Consolas"/>
                <a:sym typeface="Consolas"/>
              </a:defRPr>
            </a:pPr>
            <a:r>
              <a:t>@EnableCircuitBreaker </a:t>
            </a:r>
            <a:r>
              <a:rPr>
                <a:solidFill>
                  <a:srgbClr val="474747"/>
                </a:solidFill>
              </a:rPr>
              <a:t>// &lt;- for Hystrix Integration</a:t>
            </a:r>
            <a:endParaRPr>
              <a:solidFill>
                <a:srgbClr val="474747"/>
              </a:solidFill>
            </a:endParaRPr>
          </a:p>
          <a:p>
            <a:pPr marL="0" indent="0">
              <a:lnSpc>
                <a:spcPct val="115000"/>
              </a:lnSpc>
              <a:buSzTx/>
              <a:buNone/>
              <a:defRPr b="1">
                <a:solidFill>
                  <a:srgbClr val="006666"/>
                </a:solidFill>
                <a:latin typeface="Consolas"/>
                <a:ea typeface="Consolas"/>
                <a:cs typeface="Consolas"/>
                <a:sym typeface="Consolas"/>
              </a:defRPr>
            </a:pPr>
            <a:r>
              <a:t>@SpringBootApplication</a:t>
            </a:r>
            <a:endParaRPr>
              <a:solidFill>
                <a:srgbClr val="6C3F75"/>
              </a:solidFill>
            </a:endParaRPr>
          </a:p>
          <a:p>
            <a:pPr marL="0" indent="0">
              <a:lnSpc>
                <a:spcPct val="115000"/>
              </a:lnSpc>
              <a:buSzTx/>
              <a:buNone/>
              <a:defRPr b="1">
                <a:solidFill>
                  <a:srgbClr val="000088"/>
                </a:solidFill>
                <a:latin typeface="Consolas"/>
                <a:ea typeface="Consolas"/>
                <a:cs typeface="Consolas"/>
                <a:sym typeface="Consolas"/>
              </a:defRPr>
            </a:pPr>
            <a:r>
              <a:t>public</a:t>
            </a:r>
            <a:r>
              <a:rPr>
                <a:solidFill>
                  <a:srgbClr val="6C3F75"/>
                </a:solidFill>
              </a:rPr>
              <a:t> </a:t>
            </a:r>
            <a:r>
              <a:t>class</a:t>
            </a:r>
            <a:r>
              <a:rPr>
                <a:solidFill>
                  <a:srgbClr val="6C3F75"/>
                </a:solidFill>
              </a:rPr>
              <a:t> </a:t>
            </a:r>
            <a:r>
              <a:rPr>
                <a:solidFill>
                  <a:srgbClr val="660066"/>
                </a:solidFill>
              </a:rPr>
              <a:t>QuotesService</a:t>
            </a:r>
            <a:r>
              <a:rPr>
                <a:solidFill>
                  <a:srgbClr val="6C3F75"/>
                </a:solidFill>
              </a:rPr>
              <a:t> {</a:t>
            </a:r>
            <a:endParaRPr>
              <a:solidFill>
                <a:srgbClr val="6C3F75"/>
              </a:solidFill>
            </a:endParaRPr>
          </a:p>
          <a:p>
            <a:pPr marL="0" indent="0">
              <a:lnSpc>
                <a:spcPct val="115000"/>
              </a:lnSpc>
              <a:buSzTx/>
              <a:buNone/>
              <a:defRPr b="1">
                <a:solidFill>
                  <a:srgbClr val="6C3F75"/>
                </a:solidFill>
                <a:latin typeface="Consolas"/>
                <a:ea typeface="Consolas"/>
                <a:cs typeface="Consolas"/>
                <a:sym typeface="Consolas"/>
              </a:defRPr>
            </a:pPr>
          </a:p>
          <a:p>
            <a:pPr marL="0" indent="0">
              <a:lnSpc>
                <a:spcPct val="115000"/>
              </a:lnSpc>
              <a:buSzTx/>
              <a:buNone/>
              <a:defRPr b="1">
                <a:solidFill>
                  <a:srgbClr val="6C3F75"/>
                </a:solidFill>
                <a:latin typeface="Consolas"/>
                <a:ea typeface="Consolas"/>
                <a:cs typeface="Consolas"/>
                <a:sym typeface="Consolas"/>
              </a:defRPr>
            </a:pPr>
            <a:r>
              <a:t>    </a:t>
            </a:r>
            <a:r>
              <a:rPr>
                <a:solidFill>
                  <a:srgbClr val="000088"/>
                </a:solidFill>
              </a:rPr>
              <a:t>public</a:t>
            </a:r>
            <a:r>
              <a:t> </a:t>
            </a:r>
            <a:r>
              <a:rPr>
                <a:solidFill>
                  <a:srgbClr val="000088"/>
                </a:solidFill>
              </a:rPr>
              <a:t>static</a:t>
            </a:r>
            <a:r>
              <a:t> </a:t>
            </a:r>
            <a:r>
              <a:rPr>
                <a:solidFill>
                  <a:srgbClr val="000088"/>
                </a:solidFill>
              </a:rPr>
              <a:t>void</a:t>
            </a:r>
            <a:r>
              <a:t> main</a:t>
            </a:r>
            <a:r>
              <a:rPr>
                <a:solidFill>
                  <a:srgbClr val="666600"/>
                </a:solidFill>
              </a:rPr>
              <a:t>(</a:t>
            </a:r>
            <a:r>
              <a:rPr>
                <a:solidFill>
                  <a:srgbClr val="660066"/>
                </a:solidFill>
              </a:rPr>
              <a:t>String</a:t>
            </a:r>
            <a:r>
              <a:rPr>
                <a:solidFill>
                  <a:srgbClr val="666600"/>
                </a:solidFill>
              </a:rPr>
              <a:t>[]</a:t>
            </a:r>
            <a:r>
              <a:t> args</a:t>
            </a:r>
            <a:r>
              <a:rPr>
                <a:solidFill>
                  <a:srgbClr val="666600"/>
                </a:solidFill>
              </a:rPr>
              <a:t>)</a:t>
            </a:r>
            <a:r>
              <a:t> {</a:t>
            </a:r>
          </a:p>
          <a:p>
            <a:pPr marL="0" indent="0">
              <a:lnSpc>
                <a:spcPct val="115000"/>
              </a:lnSpc>
              <a:buSzTx/>
              <a:buNone/>
              <a:defRPr b="1">
                <a:solidFill>
                  <a:srgbClr val="6C3F75"/>
                </a:solidFill>
                <a:latin typeface="Consolas"/>
                <a:ea typeface="Consolas"/>
                <a:cs typeface="Consolas"/>
                <a:sym typeface="Consolas"/>
              </a:defRPr>
            </a:pPr>
            <a:r>
              <a:t>        </a:t>
            </a:r>
            <a:r>
              <a:rPr>
                <a:solidFill>
                  <a:srgbClr val="660066"/>
                </a:solidFill>
              </a:rPr>
              <a:t>SpringApplication</a:t>
            </a:r>
            <a:r>
              <a:rPr>
                <a:solidFill>
                  <a:srgbClr val="666600"/>
                </a:solidFill>
              </a:rPr>
              <a:t>.</a:t>
            </a:r>
            <a:r>
              <a:t>run</a:t>
            </a:r>
            <a:r>
              <a:rPr>
                <a:solidFill>
                  <a:srgbClr val="666600"/>
                </a:solidFill>
              </a:rPr>
              <a:t>(</a:t>
            </a:r>
            <a:r>
              <a:rPr>
                <a:solidFill>
                  <a:srgbClr val="660066"/>
                </a:solidFill>
              </a:rPr>
              <a:t>QuotesService</a:t>
            </a:r>
            <a:r>
              <a:rPr>
                <a:solidFill>
                  <a:srgbClr val="666600"/>
                </a:solidFill>
              </a:rPr>
              <a:t>.</a:t>
            </a:r>
            <a:r>
              <a:rPr>
                <a:solidFill>
                  <a:srgbClr val="000088"/>
                </a:solidFill>
              </a:rPr>
              <a:t>class</a:t>
            </a:r>
            <a:r>
              <a:rPr>
                <a:solidFill>
                  <a:srgbClr val="666600"/>
                </a:solidFill>
              </a:rPr>
              <a:t>,</a:t>
            </a:r>
            <a:r>
              <a:t> args</a:t>
            </a:r>
            <a:r>
              <a:rPr>
                <a:solidFill>
                  <a:srgbClr val="666600"/>
                </a:solidFill>
              </a:rPr>
              <a:t>);</a:t>
            </a:r>
          </a:p>
          <a:p>
            <a:pPr marL="0" indent="0">
              <a:lnSpc>
                <a:spcPct val="115000"/>
              </a:lnSpc>
              <a:buSzTx/>
              <a:buNone/>
              <a:defRPr b="1">
                <a:solidFill>
                  <a:srgbClr val="6C3F75"/>
                </a:solidFill>
                <a:latin typeface="Consolas"/>
                <a:ea typeface="Consolas"/>
                <a:cs typeface="Consolas"/>
                <a:sym typeface="Consolas"/>
              </a:defRPr>
            </a:pPr>
            <a:r>
              <a:t>    }</a:t>
            </a:r>
          </a:p>
          <a:p>
            <a:pPr marL="0" indent="0">
              <a:lnSpc>
                <a:spcPct val="115000"/>
              </a:lnSpc>
              <a:buSzTx/>
              <a:buNone/>
              <a:defRPr b="1">
                <a:solidFill>
                  <a:srgbClr val="6C3F75"/>
                </a:solidFill>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3" name="Shape 220"/>
          <p:cNvSpPr txBox="1"/>
          <p:nvPr>
            <p:ph type="title"/>
          </p:nvPr>
        </p:nvSpPr>
        <p:spPr>
          <a:xfrm>
            <a:off x="668799" y="2365150"/>
            <a:ext cx="7796702" cy="1702500"/>
          </a:xfrm>
          <a:prstGeom prst="rect">
            <a:avLst/>
          </a:prstGeom>
        </p:spPr>
        <p:txBody>
          <a:bodyPr/>
          <a:lstStyle/>
          <a:p>
            <a:pPr/>
            <a:r>
              <a:t>Questions?</a:t>
            </a:r>
          </a:p>
        </p:txBody>
      </p:sp>
      <p:sp>
        <p:nvSpPr>
          <p:cNvPr id="1384" name="Shape 221"/>
          <p:cNvSpPr txBox="1"/>
          <p:nvPr>
            <p:ph type="body" sz="quarter" idx="1"/>
          </p:nvPr>
        </p:nvSpPr>
        <p:spPr>
          <a:prstGeom prst="rect">
            <a:avLst/>
          </a:prstGeom>
        </p:spPr>
        <p:txBody>
          <a:bodyPr/>
          <a:lstStyle/>
          <a:p>
            <a:pPr/>
            <a:r>
              <a:t>SESSION EIGHT</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8" name="Shape 430"/>
          <p:cNvSpPr txBox="1"/>
          <p:nvPr/>
        </p:nvSpPr>
        <p:spPr>
          <a:xfrm>
            <a:off x="1063253" y="531626"/>
            <a:ext cx="6741044" cy="57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3200">
                <a:solidFill>
                  <a:srgbClr val="FFFFFF"/>
                </a:solidFill>
                <a:latin typeface="Proxima Nova Rg"/>
                <a:ea typeface="Proxima Nova Rg"/>
                <a:cs typeface="Proxima Nova Rg"/>
                <a:sym typeface="Proxima Nova Rg"/>
              </a:defRPr>
            </a:lvl1pPr>
          </a:lstStyle>
          <a:p>
            <a:pPr/>
            <a:r>
              <a:t>Learn more!</a:t>
            </a:r>
          </a:p>
        </p:txBody>
      </p:sp>
      <p:sp>
        <p:nvSpPr>
          <p:cNvPr id="1389" name="Shape 431"/>
          <p:cNvSpPr txBox="1"/>
          <p:nvPr/>
        </p:nvSpPr>
        <p:spPr>
          <a:xfrm>
            <a:off x="669850" y="1467292"/>
            <a:ext cx="7846829" cy="2961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800">
                <a:solidFill>
                  <a:srgbClr val="FFFFFF"/>
                </a:solidFill>
                <a:latin typeface="Proxima Nova Rg"/>
                <a:ea typeface="Proxima Nova Rg"/>
                <a:cs typeface="Proxima Nova Rg"/>
                <a:sym typeface="Proxima Nova Rg"/>
              </a:defRPr>
            </a:pPr>
            <a:r>
              <a:t>http://pivotal.io/microservices</a:t>
            </a:r>
          </a:p>
          <a:p>
            <a:pPr>
              <a:spcBef>
                <a:spcPts val="1200"/>
              </a:spcBef>
              <a:defRPr sz="1800">
                <a:solidFill>
                  <a:srgbClr val="FFFFFF"/>
                </a:solidFill>
                <a:latin typeface="Proxima Nova Rg"/>
                <a:ea typeface="Proxima Nova Rg"/>
                <a:cs typeface="Proxima Nova Rg"/>
                <a:sym typeface="Proxima Nova Rg"/>
              </a:defRPr>
            </a:pPr>
            <a:r>
              <a:t>https://www.microsoft.com/net/learn/architecture </a:t>
            </a:r>
          </a:p>
          <a:p>
            <a:pPr>
              <a:spcBef>
                <a:spcPts val="1200"/>
              </a:spcBef>
              <a:defRPr sz="1800">
                <a:solidFill>
                  <a:srgbClr val="FFFFFF"/>
                </a:solidFill>
                <a:latin typeface="Proxima Nova Rg"/>
                <a:ea typeface="Proxima Nova Rg"/>
                <a:cs typeface="Proxima Nova Rg"/>
                <a:sym typeface="Proxima Nova Rg"/>
              </a:defRPr>
            </a:pPr>
            <a:r>
              <a:t>http://spring.io/</a:t>
            </a:r>
          </a:p>
          <a:p>
            <a:pPr>
              <a:spcBef>
                <a:spcPts val="1200"/>
              </a:spcBef>
              <a:defRPr sz="1800">
                <a:solidFill>
                  <a:srgbClr val="FFFFFF"/>
                </a:solidFill>
                <a:latin typeface="Proxima Nova Rg"/>
                <a:ea typeface="Proxima Nova Rg"/>
                <a:cs typeface="Proxima Nova Rg"/>
                <a:sym typeface="Proxima Nova Rg"/>
              </a:defRPr>
            </a:pPr>
            <a:r>
              <a:t>http://start.spring.io/</a:t>
            </a:r>
          </a:p>
          <a:p>
            <a:pPr>
              <a:spcBef>
                <a:spcPts val="1200"/>
              </a:spcBef>
              <a:defRPr sz="1800">
                <a:solidFill>
                  <a:srgbClr val="FFFFFF"/>
                </a:solidFill>
                <a:latin typeface="Proxima Nova Rg"/>
                <a:ea typeface="Proxima Nova Rg"/>
                <a:cs typeface="Proxima Nova Rg"/>
                <a:sym typeface="Proxima Nova Rg"/>
              </a:defRPr>
            </a:pPr>
            <a:r>
              <a:t>http://steeltoe.io</a:t>
            </a:r>
          </a:p>
          <a:p>
            <a:pPr>
              <a:spcBef>
                <a:spcPts val="1200"/>
              </a:spcBef>
              <a:defRPr sz="1800">
                <a:solidFill>
                  <a:srgbClr val="FFFFFF"/>
                </a:solidFill>
                <a:latin typeface="Proxima Nova Rg"/>
                <a:ea typeface="Proxima Nova Rg"/>
                <a:cs typeface="Proxima Nova Rg"/>
                <a:sym typeface="Proxima Nova Rg"/>
              </a:defRPr>
            </a:pPr>
            <a:r>
              <a:t>https://github.com/steeltoeoss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1_Pivotal Main">
  <a:themeElements>
    <a:clrScheme name="1_Pivotal Main">
      <a:dk1>
        <a:srgbClr val="000000"/>
      </a:dk1>
      <a:lt1>
        <a:srgbClr val="FFFFFF"/>
      </a:lt1>
      <a:dk2>
        <a:srgbClr val="A7A7A7"/>
      </a:dk2>
      <a:lt2>
        <a:srgbClr val="535353"/>
      </a:lt2>
      <a:accent1>
        <a:srgbClr val="008774"/>
      </a:accent1>
      <a:accent2>
        <a:srgbClr val="00AE9E"/>
      </a:accent2>
      <a:accent3>
        <a:srgbClr val="1F6FB8"/>
      </a:accent3>
      <a:accent4>
        <a:srgbClr val="19B4C1"/>
      </a:accent4>
      <a:accent5>
        <a:srgbClr val="6D4076"/>
      </a:accent5>
      <a:accent6>
        <a:srgbClr val="FFC85F"/>
      </a:accent6>
      <a:hlink>
        <a:srgbClr val="0000FF"/>
      </a:hlink>
      <a:folHlink>
        <a:srgbClr val="FF00FF"/>
      </a:folHlink>
    </a:clrScheme>
    <a:fontScheme name="1_Pivotal Main">
      <a:majorFont>
        <a:latin typeface="Arial"/>
        <a:ea typeface="Arial"/>
        <a:cs typeface="Arial"/>
      </a:majorFont>
      <a:minorFont>
        <a:latin typeface="Helvetica"/>
        <a:ea typeface="Helvetica"/>
        <a:cs typeface="Helvetica"/>
      </a:minorFont>
    </a:fontScheme>
    <a:fmtScheme name="1_Pivotal Ma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Pivotal Main">
  <a:themeElements>
    <a:clrScheme name="1_Pivotal Main">
      <a:dk1>
        <a:srgbClr val="000000"/>
      </a:dk1>
      <a:lt1>
        <a:srgbClr val="FFFFFF"/>
      </a:lt1>
      <a:dk2>
        <a:srgbClr val="A7A7A7"/>
      </a:dk2>
      <a:lt2>
        <a:srgbClr val="535353"/>
      </a:lt2>
      <a:accent1>
        <a:srgbClr val="008774"/>
      </a:accent1>
      <a:accent2>
        <a:srgbClr val="00AE9E"/>
      </a:accent2>
      <a:accent3>
        <a:srgbClr val="1F6FB8"/>
      </a:accent3>
      <a:accent4>
        <a:srgbClr val="19B4C1"/>
      </a:accent4>
      <a:accent5>
        <a:srgbClr val="6D4076"/>
      </a:accent5>
      <a:accent6>
        <a:srgbClr val="FFC85F"/>
      </a:accent6>
      <a:hlink>
        <a:srgbClr val="0000FF"/>
      </a:hlink>
      <a:folHlink>
        <a:srgbClr val="FF00FF"/>
      </a:folHlink>
    </a:clrScheme>
    <a:fontScheme name="1_Pivotal Main">
      <a:majorFont>
        <a:latin typeface="Arial"/>
        <a:ea typeface="Arial"/>
        <a:cs typeface="Arial"/>
      </a:majorFont>
      <a:minorFont>
        <a:latin typeface="Helvetica"/>
        <a:ea typeface="Helvetica"/>
        <a:cs typeface="Helvetica"/>
      </a:minorFont>
    </a:fontScheme>
    <a:fmtScheme name="1_Pivotal Ma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